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34"/>
  </p:notesMasterIdLst>
  <p:sldIdLst>
    <p:sldId id="256" r:id="rId2"/>
    <p:sldId id="257" r:id="rId3"/>
    <p:sldId id="331" r:id="rId4"/>
    <p:sldId id="332" r:id="rId5"/>
    <p:sldId id="333" r:id="rId6"/>
    <p:sldId id="260" r:id="rId7"/>
    <p:sldId id="259" r:id="rId8"/>
    <p:sldId id="279" r:id="rId9"/>
    <p:sldId id="334" r:id="rId10"/>
    <p:sldId id="335" r:id="rId11"/>
    <p:sldId id="261" r:id="rId12"/>
    <p:sldId id="268" r:id="rId13"/>
    <p:sldId id="269" r:id="rId14"/>
    <p:sldId id="272" r:id="rId15"/>
    <p:sldId id="273" r:id="rId16"/>
    <p:sldId id="274" r:id="rId17"/>
    <p:sldId id="275" r:id="rId18"/>
    <p:sldId id="276" r:id="rId19"/>
    <p:sldId id="262" r:id="rId20"/>
    <p:sldId id="277" r:id="rId21"/>
    <p:sldId id="263" r:id="rId22"/>
    <p:sldId id="278" r:id="rId23"/>
    <p:sldId id="339" r:id="rId24"/>
    <p:sldId id="280" r:id="rId25"/>
    <p:sldId id="281" r:id="rId26"/>
    <p:sldId id="282" r:id="rId27"/>
    <p:sldId id="265" r:id="rId28"/>
    <p:sldId id="266" r:id="rId29"/>
    <p:sldId id="307" r:id="rId30"/>
    <p:sldId id="301" r:id="rId31"/>
    <p:sldId id="302" r:id="rId32"/>
    <p:sldId id="303" r:id="rId33"/>
    <p:sldId id="304" r:id="rId34"/>
    <p:sldId id="305" r:id="rId35"/>
    <p:sldId id="308" r:id="rId36"/>
    <p:sldId id="330" r:id="rId37"/>
    <p:sldId id="293" r:id="rId38"/>
    <p:sldId id="309" r:id="rId39"/>
    <p:sldId id="310" r:id="rId40"/>
    <p:sldId id="341" r:id="rId41"/>
    <p:sldId id="311" r:id="rId42"/>
    <p:sldId id="312" r:id="rId43"/>
    <p:sldId id="313" r:id="rId44"/>
    <p:sldId id="314" r:id="rId45"/>
    <p:sldId id="315" r:id="rId46"/>
    <p:sldId id="316" r:id="rId47"/>
    <p:sldId id="317" r:id="rId48"/>
    <p:sldId id="285" r:id="rId49"/>
    <p:sldId id="286" r:id="rId50"/>
    <p:sldId id="287" r:id="rId51"/>
    <p:sldId id="289" r:id="rId52"/>
    <p:sldId id="290" r:id="rId53"/>
    <p:sldId id="319" r:id="rId54"/>
    <p:sldId id="320" r:id="rId55"/>
    <p:sldId id="291" r:id="rId56"/>
    <p:sldId id="288" r:id="rId57"/>
    <p:sldId id="318" r:id="rId58"/>
    <p:sldId id="321" r:id="rId59"/>
    <p:sldId id="322" r:id="rId60"/>
    <p:sldId id="323" r:id="rId61"/>
    <p:sldId id="324" r:id="rId62"/>
    <p:sldId id="325" r:id="rId63"/>
    <p:sldId id="326" r:id="rId64"/>
    <p:sldId id="327" r:id="rId65"/>
    <p:sldId id="328" r:id="rId66"/>
    <p:sldId id="329" r:id="rId67"/>
    <p:sldId id="336" r:id="rId68"/>
    <p:sldId id="337" r:id="rId69"/>
    <p:sldId id="283" r:id="rId70"/>
    <p:sldId id="267" r:id="rId71"/>
    <p:sldId id="338" r:id="rId72"/>
    <p:sldId id="342" r:id="rId73"/>
    <p:sldId id="344" r:id="rId74"/>
    <p:sldId id="343" r:id="rId75"/>
    <p:sldId id="345" r:id="rId76"/>
    <p:sldId id="346" r:id="rId77"/>
    <p:sldId id="347" r:id="rId78"/>
    <p:sldId id="348" r:id="rId79"/>
    <p:sldId id="349" r:id="rId80"/>
    <p:sldId id="350" r:id="rId81"/>
    <p:sldId id="352" r:id="rId82"/>
    <p:sldId id="353" r:id="rId83"/>
    <p:sldId id="354" r:id="rId84"/>
    <p:sldId id="355" r:id="rId85"/>
    <p:sldId id="356" r:id="rId86"/>
    <p:sldId id="357" r:id="rId87"/>
    <p:sldId id="358" r:id="rId88"/>
    <p:sldId id="359" r:id="rId89"/>
    <p:sldId id="360" r:id="rId90"/>
    <p:sldId id="361" r:id="rId91"/>
    <p:sldId id="362" r:id="rId92"/>
    <p:sldId id="363" r:id="rId93"/>
    <p:sldId id="364" r:id="rId94"/>
    <p:sldId id="365" r:id="rId95"/>
    <p:sldId id="366" r:id="rId96"/>
    <p:sldId id="367" r:id="rId97"/>
    <p:sldId id="351" r:id="rId98"/>
    <p:sldId id="369" r:id="rId99"/>
    <p:sldId id="370" r:id="rId100"/>
    <p:sldId id="371" r:id="rId101"/>
    <p:sldId id="372" r:id="rId102"/>
    <p:sldId id="374" r:id="rId103"/>
    <p:sldId id="376" r:id="rId104"/>
    <p:sldId id="377" r:id="rId105"/>
    <p:sldId id="378" r:id="rId106"/>
    <p:sldId id="340" r:id="rId107"/>
    <p:sldId id="379" r:id="rId108"/>
    <p:sldId id="380" r:id="rId109"/>
    <p:sldId id="381" r:id="rId110"/>
    <p:sldId id="383" r:id="rId111"/>
    <p:sldId id="384" r:id="rId112"/>
    <p:sldId id="385" r:id="rId113"/>
    <p:sldId id="386" r:id="rId114"/>
    <p:sldId id="387" r:id="rId115"/>
    <p:sldId id="389" r:id="rId116"/>
    <p:sldId id="390" r:id="rId117"/>
    <p:sldId id="391" r:id="rId118"/>
    <p:sldId id="393" r:id="rId119"/>
    <p:sldId id="392" r:id="rId120"/>
    <p:sldId id="388" r:id="rId121"/>
    <p:sldId id="397" r:id="rId122"/>
    <p:sldId id="398" r:id="rId123"/>
    <p:sldId id="399" r:id="rId124"/>
    <p:sldId id="400" r:id="rId125"/>
    <p:sldId id="394" r:id="rId126"/>
    <p:sldId id="401" r:id="rId127"/>
    <p:sldId id="402" r:id="rId128"/>
    <p:sldId id="395" r:id="rId129"/>
    <p:sldId id="396" r:id="rId130"/>
    <p:sldId id="403" r:id="rId131"/>
    <p:sldId id="404" r:id="rId132"/>
    <p:sldId id="405" r:id="rId133"/>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ason Filippou" initials="JF" lastIdx="2" clrIdx="0">
    <p:extLst>
      <p:ext uri="{19B8F6BF-5375-455C-9EA6-DF929625EA0E}">
        <p15:presenceInfo xmlns:p15="http://schemas.microsoft.com/office/powerpoint/2012/main" userId="861d804b14d4c00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4EFF"/>
    <a:srgbClr val="FF0000"/>
    <a:srgbClr val="E5943B"/>
    <a:srgbClr val="2705B7"/>
    <a:srgbClr val="1C1C1C"/>
    <a:srgbClr val="FBE0A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066" autoAdjust="0"/>
    <p:restoredTop sz="93407"/>
  </p:normalViewPr>
  <p:slideViewPr>
    <p:cSldViewPr snapToGrid="0" snapToObjects="1">
      <p:cViewPr varScale="1">
        <p:scale>
          <a:sx n="114" d="100"/>
          <a:sy n="114" d="100"/>
        </p:scale>
        <p:origin x="520"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theme" Target="theme/theme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notesMaster" Target="notesMasters/notesMaster1.xml"/><Relationship Id="rId139" Type="http://schemas.openxmlformats.org/officeDocument/2006/relationships/tableStyles" Target="tableStyle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commentAuthors" Target="commentAuthor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88BC84DE-9953-EC4D-B84D-AC1C15230657}" type="datetimeFigureOut">
              <a:rPr lang="en-US" smtClean="0"/>
              <a:t>6/7/19</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64E4AEF9-9E59-D54A-8392-F5D40BF6FD57}" type="slidenum">
              <a:rPr lang="en-US" smtClean="0"/>
              <a:t>‹#›</a:t>
            </a:fld>
            <a:endParaRPr lang="en-US"/>
          </a:p>
        </p:txBody>
      </p:sp>
    </p:spTree>
    <p:extLst>
      <p:ext uri="{BB962C8B-B14F-4D97-AF65-F5344CB8AC3E}">
        <p14:creationId xmlns:p14="http://schemas.microsoft.com/office/powerpoint/2010/main" val="2737247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4E4AEF9-9E59-D54A-8392-F5D40BF6FD57}" type="slidenum">
              <a:rPr lang="en-US" smtClean="0"/>
              <a:t>49</a:t>
            </a:fld>
            <a:endParaRPr lang="en-US"/>
          </a:p>
        </p:txBody>
      </p:sp>
    </p:spTree>
    <p:extLst>
      <p:ext uri="{BB962C8B-B14F-4D97-AF65-F5344CB8AC3E}">
        <p14:creationId xmlns:p14="http://schemas.microsoft.com/office/powerpoint/2010/main" val="14288608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4E4AEF9-9E59-D54A-8392-F5D40BF6FD57}" type="slidenum">
              <a:rPr lang="en-US" smtClean="0"/>
              <a:t>112</a:t>
            </a:fld>
            <a:endParaRPr lang="en-US"/>
          </a:p>
        </p:txBody>
      </p:sp>
    </p:spTree>
    <p:extLst>
      <p:ext uri="{BB962C8B-B14F-4D97-AF65-F5344CB8AC3E}">
        <p14:creationId xmlns:p14="http://schemas.microsoft.com/office/powerpoint/2010/main" val="13017396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4E4AEF9-9E59-D54A-8392-F5D40BF6FD57}" type="slidenum">
              <a:rPr lang="en-US" smtClean="0"/>
              <a:t>113</a:t>
            </a:fld>
            <a:endParaRPr lang="en-US"/>
          </a:p>
        </p:txBody>
      </p:sp>
    </p:spTree>
    <p:extLst>
      <p:ext uri="{BB962C8B-B14F-4D97-AF65-F5344CB8AC3E}">
        <p14:creationId xmlns:p14="http://schemas.microsoft.com/office/powerpoint/2010/main" val="40097573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4E4AEF9-9E59-D54A-8392-F5D40BF6FD57}" type="slidenum">
              <a:rPr lang="en-US" smtClean="0"/>
              <a:t>114</a:t>
            </a:fld>
            <a:endParaRPr lang="en-US"/>
          </a:p>
        </p:txBody>
      </p:sp>
    </p:spTree>
    <p:extLst>
      <p:ext uri="{BB962C8B-B14F-4D97-AF65-F5344CB8AC3E}">
        <p14:creationId xmlns:p14="http://schemas.microsoft.com/office/powerpoint/2010/main" val="9515666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4E4AEF9-9E59-D54A-8392-F5D40BF6FD57}" type="slidenum">
              <a:rPr lang="en-US" smtClean="0"/>
              <a:t>115</a:t>
            </a:fld>
            <a:endParaRPr lang="en-US"/>
          </a:p>
        </p:txBody>
      </p:sp>
    </p:spTree>
    <p:extLst>
      <p:ext uri="{BB962C8B-B14F-4D97-AF65-F5344CB8AC3E}">
        <p14:creationId xmlns:p14="http://schemas.microsoft.com/office/powerpoint/2010/main" val="38219295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Would it be necessary for the sorting algorithm here to be stable?</a:t>
            </a:r>
          </a:p>
        </p:txBody>
      </p:sp>
      <p:sp>
        <p:nvSpPr>
          <p:cNvPr id="4" name="Slide Number Placeholder 3"/>
          <p:cNvSpPr>
            <a:spLocks noGrp="1"/>
          </p:cNvSpPr>
          <p:nvPr>
            <p:ph type="sldNum" sz="quarter" idx="5"/>
          </p:nvPr>
        </p:nvSpPr>
        <p:spPr/>
        <p:txBody>
          <a:bodyPr/>
          <a:lstStyle/>
          <a:p>
            <a:fld id="{64E4AEF9-9E59-D54A-8392-F5D40BF6FD57}" type="slidenum">
              <a:rPr lang="en-US" smtClean="0"/>
              <a:t>116</a:t>
            </a:fld>
            <a:endParaRPr lang="en-US"/>
          </a:p>
        </p:txBody>
      </p:sp>
    </p:spTree>
    <p:extLst>
      <p:ext uri="{BB962C8B-B14F-4D97-AF65-F5344CB8AC3E}">
        <p14:creationId xmlns:p14="http://schemas.microsoft.com/office/powerpoint/2010/main" val="26105138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4E4AEF9-9E59-D54A-8392-F5D40BF6FD57}" type="slidenum">
              <a:rPr lang="en-US" smtClean="0"/>
              <a:t>117</a:t>
            </a:fld>
            <a:endParaRPr lang="en-US"/>
          </a:p>
        </p:txBody>
      </p:sp>
    </p:spTree>
    <p:extLst>
      <p:ext uri="{BB962C8B-B14F-4D97-AF65-F5344CB8AC3E}">
        <p14:creationId xmlns:p14="http://schemas.microsoft.com/office/powerpoint/2010/main" val="22802357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4E4AEF9-9E59-D54A-8392-F5D40BF6FD57}" type="slidenum">
              <a:rPr lang="en-US" smtClean="0"/>
              <a:t>118</a:t>
            </a:fld>
            <a:endParaRPr lang="en-US"/>
          </a:p>
        </p:txBody>
      </p:sp>
    </p:spTree>
    <p:extLst>
      <p:ext uri="{BB962C8B-B14F-4D97-AF65-F5344CB8AC3E}">
        <p14:creationId xmlns:p14="http://schemas.microsoft.com/office/powerpoint/2010/main" val="8142593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4E4AEF9-9E59-D54A-8392-F5D40BF6FD57}" type="slidenum">
              <a:rPr lang="en-US" smtClean="0"/>
              <a:t>119</a:t>
            </a:fld>
            <a:endParaRPr lang="en-US"/>
          </a:p>
        </p:txBody>
      </p:sp>
    </p:spTree>
    <p:extLst>
      <p:ext uri="{BB962C8B-B14F-4D97-AF65-F5344CB8AC3E}">
        <p14:creationId xmlns:p14="http://schemas.microsoft.com/office/powerpoint/2010/main" val="318344802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4E4AEF9-9E59-D54A-8392-F5D40BF6FD57}" type="slidenum">
              <a:rPr lang="en-US" smtClean="0"/>
              <a:t>120</a:t>
            </a:fld>
            <a:endParaRPr lang="en-US"/>
          </a:p>
        </p:txBody>
      </p:sp>
    </p:spTree>
    <p:extLst>
      <p:ext uri="{BB962C8B-B14F-4D97-AF65-F5344CB8AC3E}">
        <p14:creationId xmlns:p14="http://schemas.microsoft.com/office/powerpoint/2010/main" val="11460673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4E4AEF9-9E59-D54A-8392-F5D40BF6FD57}" type="slidenum">
              <a:rPr lang="en-US" smtClean="0"/>
              <a:t>121</a:t>
            </a:fld>
            <a:endParaRPr lang="en-US"/>
          </a:p>
        </p:txBody>
      </p:sp>
    </p:spTree>
    <p:extLst>
      <p:ext uri="{BB962C8B-B14F-4D97-AF65-F5344CB8AC3E}">
        <p14:creationId xmlns:p14="http://schemas.microsoft.com/office/powerpoint/2010/main" val="35790315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4E4AEF9-9E59-D54A-8392-F5D40BF6FD57}" type="slidenum">
              <a:rPr lang="en-US" smtClean="0"/>
              <a:t>50</a:t>
            </a:fld>
            <a:endParaRPr lang="en-US"/>
          </a:p>
        </p:txBody>
      </p:sp>
    </p:spTree>
    <p:extLst>
      <p:ext uri="{BB962C8B-B14F-4D97-AF65-F5344CB8AC3E}">
        <p14:creationId xmlns:p14="http://schemas.microsoft.com/office/powerpoint/2010/main" val="127734460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4E4AEF9-9E59-D54A-8392-F5D40BF6FD57}" type="slidenum">
              <a:rPr lang="en-US" smtClean="0"/>
              <a:t>122</a:t>
            </a:fld>
            <a:endParaRPr lang="en-US"/>
          </a:p>
        </p:txBody>
      </p:sp>
    </p:spTree>
    <p:extLst>
      <p:ext uri="{BB962C8B-B14F-4D97-AF65-F5344CB8AC3E}">
        <p14:creationId xmlns:p14="http://schemas.microsoft.com/office/powerpoint/2010/main" val="23584906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4E4AEF9-9E59-D54A-8392-F5D40BF6FD57}" type="slidenum">
              <a:rPr lang="en-US" smtClean="0"/>
              <a:t>123</a:t>
            </a:fld>
            <a:endParaRPr lang="en-US"/>
          </a:p>
        </p:txBody>
      </p:sp>
    </p:spTree>
    <p:extLst>
      <p:ext uri="{BB962C8B-B14F-4D97-AF65-F5344CB8AC3E}">
        <p14:creationId xmlns:p14="http://schemas.microsoft.com/office/powerpoint/2010/main" val="21122859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4E4AEF9-9E59-D54A-8392-F5D40BF6FD57}" type="slidenum">
              <a:rPr lang="en-US" smtClean="0"/>
              <a:t>126</a:t>
            </a:fld>
            <a:endParaRPr lang="en-US"/>
          </a:p>
        </p:txBody>
      </p:sp>
    </p:spTree>
    <p:extLst>
      <p:ext uri="{BB962C8B-B14F-4D97-AF65-F5344CB8AC3E}">
        <p14:creationId xmlns:p14="http://schemas.microsoft.com/office/powerpoint/2010/main" val="10210395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4E4AEF9-9E59-D54A-8392-F5D40BF6FD57}" type="slidenum">
              <a:rPr lang="en-US" smtClean="0"/>
              <a:t>51</a:t>
            </a:fld>
            <a:endParaRPr lang="en-US"/>
          </a:p>
        </p:txBody>
      </p:sp>
    </p:spTree>
    <p:extLst>
      <p:ext uri="{BB962C8B-B14F-4D97-AF65-F5344CB8AC3E}">
        <p14:creationId xmlns:p14="http://schemas.microsoft.com/office/powerpoint/2010/main" val="19614941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4E4AEF9-9E59-D54A-8392-F5D40BF6FD57}" type="slidenum">
              <a:rPr lang="en-US" smtClean="0"/>
              <a:t>52</a:t>
            </a:fld>
            <a:endParaRPr lang="en-US"/>
          </a:p>
        </p:txBody>
      </p:sp>
    </p:spTree>
    <p:extLst>
      <p:ext uri="{BB962C8B-B14F-4D97-AF65-F5344CB8AC3E}">
        <p14:creationId xmlns:p14="http://schemas.microsoft.com/office/powerpoint/2010/main" val="27589874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4E4AEF9-9E59-D54A-8392-F5D40BF6FD57}" type="slidenum">
              <a:rPr lang="en-US" smtClean="0"/>
              <a:t>53</a:t>
            </a:fld>
            <a:endParaRPr lang="en-US"/>
          </a:p>
        </p:txBody>
      </p:sp>
    </p:spTree>
    <p:extLst>
      <p:ext uri="{BB962C8B-B14F-4D97-AF65-F5344CB8AC3E}">
        <p14:creationId xmlns:p14="http://schemas.microsoft.com/office/powerpoint/2010/main" val="19707239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4E4AEF9-9E59-D54A-8392-F5D40BF6FD57}" type="slidenum">
              <a:rPr lang="en-US" smtClean="0"/>
              <a:t>54</a:t>
            </a:fld>
            <a:endParaRPr lang="en-US"/>
          </a:p>
        </p:txBody>
      </p:sp>
    </p:spTree>
    <p:extLst>
      <p:ext uri="{BB962C8B-B14F-4D97-AF65-F5344CB8AC3E}">
        <p14:creationId xmlns:p14="http://schemas.microsoft.com/office/powerpoint/2010/main" val="21037744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4E4AEF9-9E59-D54A-8392-F5D40BF6FD57}" type="slidenum">
              <a:rPr lang="en-US" smtClean="0"/>
              <a:t>55</a:t>
            </a:fld>
            <a:endParaRPr lang="en-US"/>
          </a:p>
        </p:txBody>
      </p:sp>
    </p:spTree>
    <p:extLst>
      <p:ext uri="{BB962C8B-B14F-4D97-AF65-F5344CB8AC3E}">
        <p14:creationId xmlns:p14="http://schemas.microsoft.com/office/powerpoint/2010/main" val="32494840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4E4AEF9-9E59-D54A-8392-F5D40BF6FD57}" type="slidenum">
              <a:rPr lang="en-US" smtClean="0"/>
              <a:t>68</a:t>
            </a:fld>
            <a:endParaRPr lang="en-US"/>
          </a:p>
        </p:txBody>
      </p:sp>
    </p:spTree>
    <p:extLst>
      <p:ext uri="{BB962C8B-B14F-4D97-AF65-F5344CB8AC3E}">
        <p14:creationId xmlns:p14="http://schemas.microsoft.com/office/powerpoint/2010/main" val="27721531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4E4AEF9-9E59-D54A-8392-F5D40BF6FD57}" type="slidenum">
              <a:rPr lang="en-US" smtClean="0"/>
              <a:t>111</a:t>
            </a:fld>
            <a:endParaRPr lang="en-US"/>
          </a:p>
        </p:txBody>
      </p:sp>
    </p:spTree>
    <p:extLst>
      <p:ext uri="{BB962C8B-B14F-4D97-AF65-F5344CB8AC3E}">
        <p14:creationId xmlns:p14="http://schemas.microsoft.com/office/powerpoint/2010/main" val="31824838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CD48A1E-6AB5-134D-BD2A-315D003BDC60}" type="datetimeFigureOut">
              <a:rPr lang="en-US" smtClean="0"/>
              <a:t>6/7/19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EB06C01-B29B-F241-9484-E1A7AB7043F5}" type="slidenum">
              <a:rPr lang="en-US" smtClean="0"/>
              <a:t>‹#›</a:t>
            </a:fld>
            <a:endParaRPr lang="en-US" dirty="0"/>
          </a:p>
        </p:txBody>
      </p:sp>
    </p:spTree>
    <p:extLst>
      <p:ext uri="{BB962C8B-B14F-4D97-AF65-F5344CB8AC3E}">
        <p14:creationId xmlns:p14="http://schemas.microsoft.com/office/powerpoint/2010/main" val="28026883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CD48A1E-6AB5-134D-BD2A-315D003BDC60}" type="datetimeFigureOut">
              <a:rPr lang="en-US" smtClean="0"/>
              <a:t>6/7/19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EB06C01-B29B-F241-9484-E1A7AB7043F5}" type="slidenum">
              <a:rPr lang="en-US" smtClean="0"/>
              <a:t>‹#›</a:t>
            </a:fld>
            <a:endParaRPr lang="en-US" dirty="0"/>
          </a:p>
        </p:txBody>
      </p:sp>
    </p:spTree>
    <p:extLst>
      <p:ext uri="{BB962C8B-B14F-4D97-AF65-F5344CB8AC3E}">
        <p14:creationId xmlns:p14="http://schemas.microsoft.com/office/powerpoint/2010/main" val="10420184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CD48A1E-6AB5-134D-BD2A-315D003BDC60}" type="datetimeFigureOut">
              <a:rPr lang="en-US" smtClean="0"/>
              <a:t>6/7/19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EB06C01-B29B-F241-9484-E1A7AB7043F5}" type="slidenum">
              <a:rPr lang="en-US" smtClean="0"/>
              <a:t>‹#›</a:t>
            </a:fld>
            <a:endParaRPr lang="en-US" dirty="0"/>
          </a:p>
        </p:txBody>
      </p:sp>
    </p:spTree>
    <p:extLst>
      <p:ext uri="{BB962C8B-B14F-4D97-AF65-F5344CB8AC3E}">
        <p14:creationId xmlns:p14="http://schemas.microsoft.com/office/powerpoint/2010/main" val="5582445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CD48A1E-6AB5-134D-BD2A-315D003BDC60}" type="datetimeFigureOut">
              <a:rPr lang="en-US" smtClean="0"/>
              <a:t>6/7/19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EB06C01-B29B-F241-9484-E1A7AB7043F5}" type="slidenum">
              <a:rPr lang="en-US" smtClean="0"/>
              <a:t>‹#›</a:t>
            </a:fld>
            <a:endParaRPr lang="en-US" dirty="0"/>
          </a:p>
        </p:txBody>
      </p:sp>
    </p:spTree>
    <p:extLst>
      <p:ext uri="{BB962C8B-B14F-4D97-AF65-F5344CB8AC3E}">
        <p14:creationId xmlns:p14="http://schemas.microsoft.com/office/powerpoint/2010/main" val="33218443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CD48A1E-6AB5-134D-BD2A-315D003BDC60}" type="datetimeFigureOut">
              <a:rPr lang="en-US" smtClean="0"/>
              <a:t>6/7/19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EB06C01-B29B-F241-9484-E1A7AB7043F5}" type="slidenum">
              <a:rPr lang="en-US" smtClean="0"/>
              <a:t>‹#›</a:t>
            </a:fld>
            <a:endParaRPr lang="en-US" dirty="0"/>
          </a:p>
        </p:txBody>
      </p:sp>
    </p:spTree>
    <p:extLst>
      <p:ext uri="{BB962C8B-B14F-4D97-AF65-F5344CB8AC3E}">
        <p14:creationId xmlns:p14="http://schemas.microsoft.com/office/powerpoint/2010/main" val="21858081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CD48A1E-6AB5-134D-BD2A-315D003BDC60}" type="datetimeFigureOut">
              <a:rPr lang="en-US" smtClean="0"/>
              <a:t>6/7/19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EB06C01-B29B-F241-9484-E1A7AB7043F5}" type="slidenum">
              <a:rPr lang="en-US" smtClean="0"/>
              <a:t>‹#›</a:t>
            </a:fld>
            <a:endParaRPr lang="en-US" dirty="0"/>
          </a:p>
        </p:txBody>
      </p:sp>
    </p:spTree>
    <p:extLst>
      <p:ext uri="{BB962C8B-B14F-4D97-AF65-F5344CB8AC3E}">
        <p14:creationId xmlns:p14="http://schemas.microsoft.com/office/powerpoint/2010/main" val="5301192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CD48A1E-6AB5-134D-BD2A-315D003BDC60}" type="datetimeFigureOut">
              <a:rPr lang="en-US" smtClean="0"/>
              <a:t>6/7/19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EB06C01-B29B-F241-9484-E1A7AB7043F5}" type="slidenum">
              <a:rPr lang="en-US" smtClean="0"/>
              <a:t>‹#›</a:t>
            </a:fld>
            <a:endParaRPr lang="en-US" dirty="0"/>
          </a:p>
        </p:txBody>
      </p:sp>
    </p:spTree>
    <p:extLst>
      <p:ext uri="{BB962C8B-B14F-4D97-AF65-F5344CB8AC3E}">
        <p14:creationId xmlns:p14="http://schemas.microsoft.com/office/powerpoint/2010/main" val="18637680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CD48A1E-6AB5-134D-BD2A-315D003BDC60}" type="datetimeFigureOut">
              <a:rPr lang="en-US" smtClean="0"/>
              <a:t>6/7/19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EB06C01-B29B-F241-9484-E1A7AB7043F5}" type="slidenum">
              <a:rPr lang="en-US" smtClean="0"/>
              <a:t>‹#›</a:t>
            </a:fld>
            <a:endParaRPr lang="en-US" dirty="0"/>
          </a:p>
        </p:txBody>
      </p:sp>
    </p:spTree>
    <p:extLst>
      <p:ext uri="{BB962C8B-B14F-4D97-AF65-F5344CB8AC3E}">
        <p14:creationId xmlns:p14="http://schemas.microsoft.com/office/powerpoint/2010/main" val="18340783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CD48A1E-6AB5-134D-BD2A-315D003BDC60}" type="datetimeFigureOut">
              <a:rPr lang="en-US" smtClean="0"/>
              <a:t>6/7/19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8EB06C01-B29B-F241-9484-E1A7AB7043F5}" type="slidenum">
              <a:rPr lang="en-US" smtClean="0"/>
              <a:t>‹#›</a:t>
            </a:fld>
            <a:endParaRPr lang="en-US" dirty="0"/>
          </a:p>
        </p:txBody>
      </p:sp>
    </p:spTree>
    <p:extLst>
      <p:ext uri="{BB962C8B-B14F-4D97-AF65-F5344CB8AC3E}">
        <p14:creationId xmlns:p14="http://schemas.microsoft.com/office/powerpoint/2010/main" val="1347080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CD48A1E-6AB5-134D-BD2A-315D003BDC60}" type="datetimeFigureOut">
              <a:rPr lang="en-US" smtClean="0"/>
              <a:t>6/7/19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EB06C01-B29B-F241-9484-E1A7AB7043F5}" type="slidenum">
              <a:rPr lang="en-US" smtClean="0"/>
              <a:t>‹#›</a:t>
            </a:fld>
            <a:endParaRPr lang="en-US" dirty="0"/>
          </a:p>
        </p:txBody>
      </p:sp>
    </p:spTree>
    <p:extLst>
      <p:ext uri="{BB962C8B-B14F-4D97-AF65-F5344CB8AC3E}">
        <p14:creationId xmlns:p14="http://schemas.microsoft.com/office/powerpoint/2010/main" val="24924471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CD48A1E-6AB5-134D-BD2A-315D003BDC60}" type="datetimeFigureOut">
              <a:rPr lang="en-US" smtClean="0"/>
              <a:t>6/7/19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EB06C01-B29B-F241-9484-E1A7AB7043F5}" type="slidenum">
              <a:rPr lang="en-US" smtClean="0"/>
              <a:t>‹#›</a:t>
            </a:fld>
            <a:endParaRPr lang="en-US" dirty="0"/>
          </a:p>
        </p:txBody>
      </p:sp>
    </p:spTree>
    <p:extLst>
      <p:ext uri="{BB962C8B-B14F-4D97-AF65-F5344CB8AC3E}">
        <p14:creationId xmlns:p14="http://schemas.microsoft.com/office/powerpoint/2010/main" val="42102719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CD48A1E-6AB5-134D-BD2A-315D003BDC60}" type="datetimeFigureOut">
              <a:rPr lang="en-US" smtClean="0"/>
              <a:t>6/7/19</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EB06C01-B29B-F241-9484-E1A7AB7043F5}" type="slidenum">
              <a:rPr lang="en-US" smtClean="0"/>
              <a:t>‹#›</a:t>
            </a:fld>
            <a:endParaRPr lang="en-US" dirty="0"/>
          </a:p>
        </p:txBody>
      </p:sp>
    </p:spTree>
    <p:extLst>
      <p:ext uri="{BB962C8B-B14F-4D97-AF65-F5344CB8AC3E}">
        <p14:creationId xmlns:p14="http://schemas.microsoft.com/office/powerpoint/2010/main" val="153335580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52.jpg"/></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 Id="rId5" Type="http://schemas.openxmlformats.org/officeDocument/2006/relationships/image" Target="../media/image74.png"/><Relationship Id="rId4" Type="http://schemas.openxmlformats.org/officeDocument/2006/relationships/image" Target="../media/image73.png"/></Relationships>
</file>

<file path=ppt/slides/_rels/slide13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5.png"/><Relationship Id="rId1" Type="http://schemas.openxmlformats.org/officeDocument/2006/relationships/slideLayout" Target="../slideLayouts/slideLayout2.xml"/><Relationship Id="rId5" Type="http://schemas.openxmlformats.org/officeDocument/2006/relationships/image" Target="../media/image74.png"/><Relationship Id="rId4" Type="http://schemas.openxmlformats.org/officeDocument/2006/relationships/image" Target="../media/image73.png"/></Relationships>
</file>

<file path=ppt/slides/_rels/slide132.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0.gi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9.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20.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60.pn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70.png"/></Relationships>
</file>

<file path=ppt/slides/_rels/slide5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6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6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40.png"/></Relationships>
</file>

<file path=ppt/slides/_rels/slide6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40.png"/><Relationship Id="rId4" Type="http://schemas.openxmlformats.org/officeDocument/2006/relationships/image" Target="../media/image26.png"/></Relationships>
</file>

<file path=ppt/slides/_rels/slide6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hyperlink" Target="https://www.cs.jhu.edu/faculty/ben-langmead/"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7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6.png"/></Relationships>
</file>

<file path=ppt/slides/_rels/slide7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6.png"/></Relationships>
</file>

<file path=ppt/slides/_rels/slide7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8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8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8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8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CE7919-060C-6A4D-8F5D-6A561717488A}"/>
              </a:ext>
            </a:extLst>
          </p:cNvPr>
          <p:cNvSpPr>
            <a:spLocks noGrp="1"/>
          </p:cNvSpPr>
          <p:nvPr>
            <p:ph type="ctrTitle"/>
          </p:nvPr>
        </p:nvSpPr>
        <p:spPr/>
        <p:txBody>
          <a:bodyPr/>
          <a:lstStyle/>
          <a:p>
            <a:r>
              <a:rPr lang="en-US" dirty="0"/>
              <a:t>Suffix tries, trees and arrays</a:t>
            </a:r>
          </a:p>
        </p:txBody>
      </p:sp>
      <p:sp>
        <p:nvSpPr>
          <p:cNvPr id="3" name="Subtitle 2">
            <a:extLst>
              <a:ext uri="{FF2B5EF4-FFF2-40B4-BE49-F238E27FC236}">
                <a16:creationId xmlns:a16="http://schemas.microsoft.com/office/drawing/2014/main" id="{00622C6D-98AA-F340-B7FC-5C4C6280969D}"/>
              </a:ext>
            </a:extLst>
          </p:cNvPr>
          <p:cNvSpPr>
            <a:spLocks noGrp="1"/>
          </p:cNvSpPr>
          <p:nvPr>
            <p:ph type="subTitle" idx="1"/>
          </p:nvPr>
        </p:nvSpPr>
        <p:spPr/>
        <p:txBody>
          <a:bodyPr/>
          <a:lstStyle/>
          <a:p>
            <a:r>
              <a:rPr lang="en-US" dirty="0"/>
              <a:t>CMSC420 0101</a:t>
            </a:r>
          </a:p>
          <a:p>
            <a:r>
              <a:rPr lang="en-US" dirty="0"/>
              <a:t>Spring 2019</a:t>
            </a:r>
          </a:p>
        </p:txBody>
      </p:sp>
    </p:spTree>
    <p:extLst>
      <p:ext uri="{BB962C8B-B14F-4D97-AF65-F5344CB8AC3E}">
        <p14:creationId xmlns:p14="http://schemas.microsoft.com/office/powerpoint/2010/main" val="30198858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08B982-FB41-5045-BC0E-82121B81D95B}"/>
              </a:ext>
            </a:extLst>
          </p:cNvPr>
          <p:cNvSpPr>
            <a:spLocks noGrp="1"/>
          </p:cNvSpPr>
          <p:nvPr>
            <p:ph type="title"/>
          </p:nvPr>
        </p:nvSpPr>
        <p:spPr/>
        <p:txBody>
          <a:bodyPr/>
          <a:lstStyle/>
          <a:p>
            <a:pPr algn="ctr"/>
            <a:r>
              <a:rPr lang="en-US"/>
              <a:t>KMP</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1E2FD0-E208-0A47-9448-4EE0C311F5D0}"/>
                  </a:ext>
                </a:extLst>
              </p:cNvPr>
              <p:cNvSpPr>
                <a:spLocks noGrp="1"/>
              </p:cNvSpPr>
              <p:nvPr>
                <p:ph idx="1"/>
              </p:nvPr>
            </p:nvSpPr>
            <p:spPr/>
            <p:txBody>
              <a:bodyPr/>
              <a:lstStyle/>
              <a:p>
                <a:r>
                  <a:rPr lang="en-US" dirty="0"/>
                  <a:t>We will first discuss KMP as an example of an algorithm of type 1.</a:t>
                </a:r>
              </a:p>
              <a:p>
                <a:r>
                  <a:rPr lang="en-US" b="1" i="1" u="sng" dirty="0">
                    <a:solidFill>
                      <a:schemeClr val="accent1"/>
                    </a:solidFill>
                  </a:rPr>
                  <a:t>Key observation</a:t>
                </a:r>
                <a:r>
                  <a:rPr lang="en-US" dirty="0"/>
                  <a:t>: Suppose we try to match the pattern and the text across m characters. We encounter a mismatch at some character </a:t>
                </a:r>
                <a14:m>
                  <m:oMath xmlns:m="http://schemas.openxmlformats.org/officeDocument/2006/math">
                    <m:r>
                      <a:rPr lang="en-US" i="1" dirty="0" smtClean="0">
                        <a:solidFill>
                          <a:srgbClr val="FF4EFF"/>
                        </a:solidFill>
                        <a:latin typeface="Cambria Math" panose="02040503050406030204" pitchFamily="18" charset="0"/>
                      </a:rPr>
                      <m:t>𝑐</m:t>
                    </m:r>
                  </m:oMath>
                </a14:m>
                <a:r>
                  <a:rPr lang="en-US" dirty="0"/>
                  <a:t>.</a:t>
                </a:r>
              </a:p>
              <a:p>
                <a:pPr marL="0" indent="0">
                  <a:buNone/>
                </a:pPr>
                <a:r>
                  <a:rPr lang="en-US" dirty="0"/>
                  <a:t>	</a:t>
                </a:r>
              </a:p>
            </p:txBody>
          </p:sp>
        </mc:Choice>
        <mc:Fallback xmlns="">
          <p:sp>
            <p:nvSpPr>
              <p:cNvPr id="3" name="Content Placeholder 2">
                <a:extLst>
                  <a:ext uri="{FF2B5EF4-FFF2-40B4-BE49-F238E27FC236}">
                    <a16:creationId xmlns:a16="http://schemas.microsoft.com/office/drawing/2014/main" id="{4D1E2FD0-E208-0A47-9448-4EE0C311F5D0}"/>
                  </a:ext>
                </a:extLst>
              </p:cNvPr>
              <p:cNvSpPr>
                <a:spLocks noGrp="1" noRot="1" noChangeAspect="1" noMove="1" noResize="1" noEditPoints="1" noAdjustHandles="1" noChangeArrowheads="1" noChangeShapeType="1" noTextEdit="1"/>
              </p:cNvSpPr>
              <p:nvPr>
                <p:ph idx="1"/>
              </p:nvPr>
            </p:nvSpPr>
            <p:spPr>
              <a:blipFill>
                <a:blip r:embed="rId2"/>
                <a:stretch>
                  <a:fillRect l="-965" t="-2632"/>
                </a:stretch>
              </a:blipFill>
            </p:spPr>
            <p:txBody>
              <a:bodyPr/>
              <a:lstStyle/>
              <a:p>
                <a:r>
                  <a:rPr lang="en-US">
                    <a:noFill/>
                  </a:rPr>
                  <a:t> </a:t>
                </a:r>
              </a:p>
            </p:txBody>
          </p:sp>
        </mc:Fallback>
      </mc:AlternateContent>
    </p:spTree>
    <p:extLst>
      <p:ext uri="{BB962C8B-B14F-4D97-AF65-F5344CB8AC3E}">
        <p14:creationId xmlns:p14="http://schemas.microsoft.com/office/powerpoint/2010/main" val="400258829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A218F8-6AFD-45EF-B82A-2714B98D274C}"/>
              </a:ext>
            </a:extLst>
          </p:cNvPr>
          <p:cNvSpPr>
            <a:spLocks noGrp="1"/>
          </p:cNvSpPr>
          <p:nvPr>
            <p:ph type="title"/>
          </p:nvPr>
        </p:nvSpPr>
        <p:spPr/>
        <p:txBody>
          <a:bodyPr/>
          <a:lstStyle/>
          <a:p>
            <a:pPr algn="ctr"/>
            <a:r>
              <a:rPr lang="en-US" dirty="0"/>
              <a:t>Using a suffix tr</a:t>
            </a:r>
            <a:r>
              <a:rPr lang="en-US" b="1" i="1" u="sng" dirty="0">
                <a:solidFill>
                  <a:srgbClr val="FF0000"/>
                </a:solidFill>
              </a:rPr>
              <a:t>ee</a:t>
            </a:r>
          </a:p>
        </p:txBody>
      </p:sp>
      <p:sp>
        <p:nvSpPr>
          <p:cNvPr id="5" name="TextBox 4">
            <a:extLst>
              <a:ext uri="{FF2B5EF4-FFF2-40B4-BE49-F238E27FC236}">
                <a16:creationId xmlns:a16="http://schemas.microsoft.com/office/drawing/2014/main" id="{80DBC4A0-EF42-473F-AB93-B14BD17B1F4A}"/>
              </a:ext>
            </a:extLst>
          </p:cNvPr>
          <p:cNvSpPr txBox="1"/>
          <p:nvPr/>
        </p:nvSpPr>
        <p:spPr>
          <a:xfrm>
            <a:off x="4588933" y="1690688"/>
            <a:ext cx="7579737" cy="3323987"/>
          </a:xfrm>
          <a:prstGeom prst="rect">
            <a:avLst/>
          </a:prstGeom>
          <a:noFill/>
        </p:spPr>
        <p:txBody>
          <a:bodyPr wrap="square" rtlCol="0">
            <a:spAutoFit/>
          </a:bodyPr>
          <a:lstStyle/>
          <a:p>
            <a:r>
              <a:rPr lang="en-US" dirty="0"/>
              <a:t>How can we use a suffix tree to….</a:t>
            </a:r>
          </a:p>
          <a:p>
            <a:endParaRPr lang="en-US" dirty="0"/>
          </a:p>
          <a:p>
            <a:pPr marL="342900" indent="-342900">
              <a:buFont typeface="+mj-lt"/>
              <a:buAutoNum type="alphaLcParenR"/>
            </a:pPr>
            <a:r>
              <a:rPr lang="en-US" sz="1400" dirty="0"/>
              <a:t>Check if a string S is a </a:t>
            </a:r>
            <a:r>
              <a:rPr lang="en-US" sz="1400" b="1" i="1" u="sng" dirty="0">
                <a:solidFill>
                  <a:srgbClr val="FF4EFF"/>
                </a:solidFill>
              </a:rPr>
              <a:t>substring</a:t>
            </a:r>
            <a:r>
              <a:rPr lang="en-US" sz="1400" dirty="0"/>
              <a:t> of the text T? </a:t>
            </a:r>
          </a:p>
          <a:p>
            <a:r>
              <a:rPr lang="en-US" sz="1400" b="1" i="1" dirty="0">
                <a:solidFill>
                  <a:schemeClr val="accent3"/>
                </a:solidFill>
              </a:rPr>
              <a:t>Consume the input string by chopping away “length”-many characters at every node, and following the link corresponding to the next character. If we don’t fall of the tree through any of these links, we answer “yes”. If we consume the entire string before traversing an outgoing link from a node, we also answer “yes”. Otherwise, “no”.</a:t>
            </a:r>
          </a:p>
          <a:p>
            <a:pPr marL="342900" indent="-342900">
              <a:buFont typeface="+mj-lt"/>
              <a:buAutoNum type="alphaLcParenR" startAt="2"/>
            </a:pPr>
            <a:r>
              <a:rPr lang="en-US" sz="1400" dirty="0"/>
              <a:t>Check if a string S is a </a:t>
            </a:r>
            <a:r>
              <a:rPr lang="en-US" sz="1400" b="1" i="1" u="sng" dirty="0">
                <a:solidFill>
                  <a:srgbClr val="FF4EFF"/>
                </a:solidFill>
              </a:rPr>
              <a:t>suffix</a:t>
            </a:r>
            <a:r>
              <a:rPr lang="en-US" sz="1400" dirty="0"/>
              <a:t> of the text T? </a:t>
            </a:r>
          </a:p>
          <a:p>
            <a:endParaRPr lang="en-US" sz="1400" i="1" dirty="0">
              <a:solidFill>
                <a:schemeClr val="accent3"/>
              </a:solidFill>
            </a:endParaRPr>
          </a:p>
          <a:p>
            <a:endParaRPr lang="en-US" sz="1400" b="1" i="1" dirty="0">
              <a:solidFill>
                <a:schemeClr val="accent3"/>
              </a:solidFill>
            </a:endParaRPr>
          </a:p>
          <a:p>
            <a:pPr marL="342900" indent="-342900">
              <a:buFont typeface="+mj-lt"/>
              <a:buAutoNum type="alphaLcParenR" startAt="4"/>
            </a:pPr>
            <a:endParaRPr lang="en-US" dirty="0"/>
          </a:p>
          <a:p>
            <a:pPr marL="342900" indent="-342900">
              <a:buFont typeface="+mj-lt"/>
              <a:buAutoNum type="alphaLcParenR" startAt="4"/>
            </a:pPr>
            <a:endParaRPr lang="en-US" dirty="0"/>
          </a:p>
          <a:p>
            <a:pPr marL="342900" indent="-342900">
              <a:buFont typeface="+mj-lt"/>
              <a:buAutoNum type="alphaLcParenR" startAt="4"/>
            </a:pPr>
            <a:endParaRPr lang="en-US" dirty="0"/>
          </a:p>
        </p:txBody>
      </p:sp>
      <p:sp>
        <p:nvSpPr>
          <p:cNvPr id="6" name="Oval 5">
            <a:extLst>
              <a:ext uri="{FF2B5EF4-FFF2-40B4-BE49-F238E27FC236}">
                <a16:creationId xmlns:a16="http://schemas.microsoft.com/office/drawing/2014/main" id="{94C4E1F2-F961-44A5-A597-7BC2436021B8}"/>
              </a:ext>
            </a:extLst>
          </p:cNvPr>
          <p:cNvSpPr/>
          <p:nvPr/>
        </p:nvSpPr>
        <p:spPr>
          <a:xfrm>
            <a:off x="1944498" y="2274541"/>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Oval 6">
            <a:extLst>
              <a:ext uri="{FF2B5EF4-FFF2-40B4-BE49-F238E27FC236}">
                <a16:creationId xmlns:a16="http://schemas.microsoft.com/office/drawing/2014/main" id="{4860D62D-7B94-4FD2-8042-FCAFA9D1983C}"/>
              </a:ext>
            </a:extLst>
          </p:cNvPr>
          <p:cNvSpPr/>
          <p:nvPr/>
        </p:nvSpPr>
        <p:spPr>
          <a:xfrm>
            <a:off x="2462662" y="2792705"/>
            <a:ext cx="302114" cy="2561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6</a:t>
            </a:r>
          </a:p>
        </p:txBody>
      </p:sp>
      <p:sp>
        <p:nvSpPr>
          <p:cNvPr id="8" name="Oval 7">
            <a:extLst>
              <a:ext uri="{FF2B5EF4-FFF2-40B4-BE49-F238E27FC236}">
                <a16:creationId xmlns:a16="http://schemas.microsoft.com/office/drawing/2014/main" id="{A2D4267A-1C8D-4DDD-8FCB-5001AF44F243}"/>
              </a:ext>
            </a:extLst>
          </p:cNvPr>
          <p:cNvSpPr/>
          <p:nvPr/>
        </p:nvSpPr>
        <p:spPr>
          <a:xfrm>
            <a:off x="1317483" y="2836247"/>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Oval 8">
            <a:extLst>
              <a:ext uri="{FF2B5EF4-FFF2-40B4-BE49-F238E27FC236}">
                <a16:creationId xmlns:a16="http://schemas.microsoft.com/office/drawing/2014/main" id="{AA8DC7D8-764E-4FBD-8057-49C6C4779677}"/>
              </a:ext>
            </a:extLst>
          </p:cNvPr>
          <p:cNvSpPr/>
          <p:nvPr/>
        </p:nvSpPr>
        <p:spPr>
          <a:xfrm>
            <a:off x="2205758" y="3280388"/>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Oval 9">
            <a:extLst>
              <a:ext uri="{FF2B5EF4-FFF2-40B4-BE49-F238E27FC236}">
                <a16:creationId xmlns:a16="http://schemas.microsoft.com/office/drawing/2014/main" id="{991E6B2C-6F57-4B56-B02E-8D98E51505DD}"/>
              </a:ext>
            </a:extLst>
          </p:cNvPr>
          <p:cNvSpPr/>
          <p:nvPr/>
        </p:nvSpPr>
        <p:spPr>
          <a:xfrm>
            <a:off x="2584584" y="3826129"/>
            <a:ext cx="277150" cy="25024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4</a:t>
            </a:r>
          </a:p>
        </p:txBody>
      </p:sp>
      <p:sp>
        <p:nvSpPr>
          <p:cNvPr id="11" name="Oval 10">
            <a:extLst>
              <a:ext uri="{FF2B5EF4-FFF2-40B4-BE49-F238E27FC236}">
                <a16:creationId xmlns:a16="http://schemas.microsoft.com/office/drawing/2014/main" id="{8BED06DF-0AE8-49FF-8D71-D550160E4692}"/>
              </a:ext>
            </a:extLst>
          </p:cNvPr>
          <p:cNvSpPr/>
          <p:nvPr/>
        </p:nvSpPr>
        <p:spPr>
          <a:xfrm>
            <a:off x="1321839" y="3872569"/>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Oval 11">
            <a:extLst>
              <a:ext uri="{FF2B5EF4-FFF2-40B4-BE49-F238E27FC236}">
                <a16:creationId xmlns:a16="http://schemas.microsoft.com/office/drawing/2014/main" id="{1A2FCE40-4087-4477-839D-0C83ED48D745}"/>
              </a:ext>
            </a:extLst>
          </p:cNvPr>
          <p:cNvSpPr/>
          <p:nvPr/>
        </p:nvSpPr>
        <p:spPr>
          <a:xfrm>
            <a:off x="926625" y="4828806"/>
            <a:ext cx="321738" cy="30308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13" name="Oval 12">
            <a:extLst>
              <a:ext uri="{FF2B5EF4-FFF2-40B4-BE49-F238E27FC236}">
                <a16:creationId xmlns:a16="http://schemas.microsoft.com/office/drawing/2014/main" id="{AA9454FA-7DF4-4916-94A6-5A305646BD5B}"/>
              </a:ext>
            </a:extLst>
          </p:cNvPr>
          <p:cNvSpPr/>
          <p:nvPr/>
        </p:nvSpPr>
        <p:spPr>
          <a:xfrm>
            <a:off x="1676388" y="3323884"/>
            <a:ext cx="295941" cy="293443"/>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5</a:t>
            </a:r>
          </a:p>
        </p:txBody>
      </p:sp>
      <p:sp>
        <p:nvSpPr>
          <p:cNvPr id="14" name="Oval 13">
            <a:extLst>
              <a:ext uri="{FF2B5EF4-FFF2-40B4-BE49-F238E27FC236}">
                <a16:creationId xmlns:a16="http://schemas.microsoft.com/office/drawing/2014/main" id="{370CFB01-9D29-4073-A465-A1C096EE2AAC}"/>
              </a:ext>
            </a:extLst>
          </p:cNvPr>
          <p:cNvSpPr/>
          <p:nvPr/>
        </p:nvSpPr>
        <p:spPr>
          <a:xfrm>
            <a:off x="703762" y="3336992"/>
            <a:ext cx="291504" cy="29520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a:t>
            </a:r>
          </a:p>
        </p:txBody>
      </p:sp>
      <p:cxnSp>
        <p:nvCxnSpPr>
          <p:cNvPr id="15" name="Straight Arrow Connector 14">
            <a:extLst>
              <a:ext uri="{FF2B5EF4-FFF2-40B4-BE49-F238E27FC236}">
                <a16:creationId xmlns:a16="http://schemas.microsoft.com/office/drawing/2014/main" id="{39E9EE0F-26B3-4220-A590-07EB1011C394}"/>
              </a:ext>
            </a:extLst>
          </p:cNvPr>
          <p:cNvCxnSpPr>
            <a:stCxn id="6" idx="2"/>
            <a:endCxn id="8" idx="7"/>
          </p:cNvCxnSpPr>
          <p:nvPr/>
        </p:nvCxnSpPr>
        <p:spPr>
          <a:xfrm flipH="1">
            <a:off x="1484731" y="2363192"/>
            <a:ext cx="459767" cy="4990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B9DB909D-B898-424C-8625-6D562B173088}"/>
              </a:ext>
            </a:extLst>
          </p:cNvPr>
          <p:cNvCxnSpPr>
            <a:cxnSpLocks/>
            <a:stCxn id="6" idx="6"/>
            <a:endCxn id="7" idx="1"/>
          </p:cNvCxnSpPr>
          <p:nvPr/>
        </p:nvCxnSpPr>
        <p:spPr>
          <a:xfrm>
            <a:off x="2140441" y="2363192"/>
            <a:ext cx="366465" cy="46701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82227A8C-F8AD-4E0C-8A7A-C57189E55C37}"/>
              </a:ext>
            </a:extLst>
          </p:cNvPr>
          <p:cNvCxnSpPr>
            <a:cxnSpLocks/>
            <a:endCxn id="10" idx="0"/>
          </p:cNvCxnSpPr>
          <p:nvPr/>
        </p:nvCxnSpPr>
        <p:spPr>
          <a:xfrm>
            <a:off x="2381713" y="3502263"/>
            <a:ext cx="341446" cy="3238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FA4BE40E-BB98-430F-9199-884F789CDCC6}"/>
              </a:ext>
            </a:extLst>
          </p:cNvPr>
          <p:cNvCxnSpPr>
            <a:cxnSpLocks/>
            <a:endCxn id="14" idx="0"/>
          </p:cNvCxnSpPr>
          <p:nvPr/>
        </p:nvCxnSpPr>
        <p:spPr>
          <a:xfrm flipH="1">
            <a:off x="849514" y="2959731"/>
            <a:ext cx="489740" cy="37726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080EEDD0-BD56-4D00-8FFD-8D54394A86F3}"/>
              </a:ext>
            </a:extLst>
          </p:cNvPr>
          <p:cNvCxnSpPr>
            <a:cxnSpLocks/>
            <a:endCxn id="13" idx="0"/>
          </p:cNvCxnSpPr>
          <p:nvPr/>
        </p:nvCxnSpPr>
        <p:spPr>
          <a:xfrm>
            <a:off x="1473911" y="3024982"/>
            <a:ext cx="350448" cy="29890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6530F282-3A16-483A-B4EE-1E25711720AF}"/>
              </a:ext>
            </a:extLst>
          </p:cNvPr>
          <p:cNvCxnSpPr>
            <a:cxnSpLocks/>
          </p:cNvCxnSpPr>
          <p:nvPr/>
        </p:nvCxnSpPr>
        <p:spPr>
          <a:xfrm flipH="1">
            <a:off x="1384209" y="3048806"/>
            <a:ext cx="4148" cy="76748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8049C4A2-F01A-4504-B602-C8DD6660AED7}"/>
              </a:ext>
            </a:extLst>
          </p:cNvPr>
          <p:cNvCxnSpPr>
            <a:cxnSpLocks/>
          </p:cNvCxnSpPr>
          <p:nvPr/>
        </p:nvCxnSpPr>
        <p:spPr>
          <a:xfrm flipH="1">
            <a:off x="1104116" y="4002174"/>
            <a:ext cx="279892" cy="77071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37E58A06-DD5C-4BF4-AEA5-6F1D8EB1E0F2}"/>
              </a:ext>
            </a:extLst>
          </p:cNvPr>
          <p:cNvSpPr txBox="1"/>
          <p:nvPr/>
        </p:nvSpPr>
        <p:spPr>
          <a:xfrm rot="19172715">
            <a:off x="768213" y="2774738"/>
            <a:ext cx="808898" cy="338554"/>
          </a:xfrm>
          <a:prstGeom prst="rect">
            <a:avLst/>
          </a:prstGeom>
          <a:noFill/>
        </p:spPr>
        <p:txBody>
          <a:bodyPr wrap="square" rtlCol="0">
            <a:spAutoFit/>
          </a:bodyPr>
          <a:lstStyle/>
          <a:p>
            <a:r>
              <a:rPr lang="en-US" sz="1600" dirty="0"/>
              <a:t>(3, 4)</a:t>
            </a:r>
          </a:p>
        </p:txBody>
      </p:sp>
      <p:sp>
        <p:nvSpPr>
          <p:cNvPr id="23" name="Oval 22">
            <a:extLst>
              <a:ext uri="{FF2B5EF4-FFF2-40B4-BE49-F238E27FC236}">
                <a16:creationId xmlns:a16="http://schemas.microsoft.com/office/drawing/2014/main" id="{5D91EA3E-9A7A-4039-9353-82BA98E8948C}"/>
              </a:ext>
            </a:extLst>
          </p:cNvPr>
          <p:cNvSpPr/>
          <p:nvPr/>
        </p:nvSpPr>
        <p:spPr>
          <a:xfrm>
            <a:off x="1577192" y="4551406"/>
            <a:ext cx="336827" cy="30308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cxnSp>
        <p:nvCxnSpPr>
          <p:cNvPr id="24" name="Straight Arrow Connector 23">
            <a:extLst>
              <a:ext uri="{FF2B5EF4-FFF2-40B4-BE49-F238E27FC236}">
                <a16:creationId xmlns:a16="http://schemas.microsoft.com/office/drawing/2014/main" id="{0EEDDF99-80C5-4FB9-8279-0023C0CC0383}"/>
              </a:ext>
            </a:extLst>
          </p:cNvPr>
          <p:cNvCxnSpPr>
            <a:cxnSpLocks/>
            <a:stCxn id="11" idx="5"/>
            <a:endCxn id="23" idx="0"/>
          </p:cNvCxnSpPr>
          <p:nvPr/>
        </p:nvCxnSpPr>
        <p:spPr>
          <a:xfrm>
            <a:off x="1489087" y="4023905"/>
            <a:ext cx="256519" cy="52750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57CC60E6-EDE3-4728-9BF3-07B52F5065B1}"/>
              </a:ext>
            </a:extLst>
          </p:cNvPr>
          <p:cNvSpPr txBox="1"/>
          <p:nvPr/>
        </p:nvSpPr>
        <p:spPr>
          <a:xfrm rot="3006064">
            <a:off x="2376911" y="3393313"/>
            <a:ext cx="645803" cy="338554"/>
          </a:xfrm>
          <a:prstGeom prst="rect">
            <a:avLst/>
          </a:prstGeom>
          <a:noFill/>
        </p:spPr>
        <p:txBody>
          <a:bodyPr wrap="square" rtlCol="0">
            <a:spAutoFit/>
          </a:bodyPr>
          <a:lstStyle/>
          <a:p>
            <a:r>
              <a:rPr lang="en-US" sz="1600" dirty="0"/>
              <a:t>(6, 1)</a:t>
            </a:r>
          </a:p>
        </p:txBody>
      </p:sp>
      <p:sp>
        <p:nvSpPr>
          <p:cNvPr id="26" name="TextBox 25">
            <a:extLst>
              <a:ext uri="{FF2B5EF4-FFF2-40B4-BE49-F238E27FC236}">
                <a16:creationId xmlns:a16="http://schemas.microsoft.com/office/drawing/2014/main" id="{8406B73E-D3F8-43EF-AE32-87FA56447648}"/>
              </a:ext>
            </a:extLst>
          </p:cNvPr>
          <p:cNvSpPr txBox="1"/>
          <p:nvPr/>
        </p:nvSpPr>
        <p:spPr>
          <a:xfrm rot="18710565">
            <a:off x="1265039" y="2299026"/>
            <a:ext cx="840158" cy="338554"/>
          </a:xfrm>
          <a:prstGeom prst="rect">
            <a:avLst/>
          </a:prstGeom>
          <a:noFill/>
        </p:spPr>
        <p:txBody>
          <a:bodyPr wrap="square" rtlCol="0">
            <a:spAutoFit/>
          </a:bodyPr>
          <a:lstStyle/>
          <a:p>
            <a:r>
              <a:rPr lang="en-US" sz="1600" dirty="0"/>
              <a:t>(0, 1)</a:t>
            </a:r>
          </a:p>
        </p:txBody>
      </p:sp>
      <p:cxnSp>
        <p:nvCxnSpPr>
          <p:cNvPr id="27" name="Straight Arrow Connector 26">
            <a:extLst>
              <a:ext uri="{FF2B5EF4-FFF2-40B4-BE49-F238E27FC236}">
                <a16:creationId xmlns:a16="http://schemas.microsoft.com/office/drawing/2014/main" id="{F2EE0FE4-5474-42EA-80E5-AA6AC3CD24D5}"/>
              </a:ext>
            </a:extLst>
          </p:cNvPr>
          <p:cNvCxnSpPr>
            <a:cxnSpLocks/>
          </p:cNvCxnSpPr>
          <p:nvPr/>
        </p:nvCxnSpPr>
        <p:spPr>
          <a:xfrm flipH="1">
            <a:off x="2162826" y="3501756"/>
            <a:ext cx="107001" cy="62830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880CFB12-3812-4634-93A3-C6CEE2D50753}"/>
              </a:ext>
            </a:extLst>
          </p:cNvPr>
          <p:cNvSpPr/>
          <p:nvPr/>
        </p:nvSpPr>
        <p:spPr>
          <a:xfrm>
            <a:off x="2022006" y="4189956"/>
            <a:ext cx="310619" cy="33009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29" name="TextBox 28">
            <a:extLst>
              <a:ext uri="{FF2B5EF4-FFF2-40B4-BE49-F238E27FC236}">
                <a16:creationId xmlns:a16="http://schemas.microsoft.com/office/drawing/2014/main" id="{0B3B949D-9D76-49B9-B3C6-E30ACEAC1E21}"/>
              </a:ext>
            </a:extLst>
          </p:cNvPr>
          <p:cNvSpPr txBox="1"/>
          <p:nvPr/>
        </p:nvSpPr>
        <p:spPr>
          <a:xfrm rot="3129986">
            <a:off x="2196022" y="2380355"/>
            <a:ext cx="767915" cy="338554"/>
          </a:xfrm>
          <a:prstGeom prst="rect">
            <a:avLst/>
          </a:prstGeom>
          <a:noFill/>
        </p:spPr>
        <p:txBody>
          <a:bodyPr wrap="square" rtlCol="0">
            <a:spAutoFit/>
          </a:bodyPr>
          <a:lstStyle/>
          <a:p>
            <a:r>
              <a:rPr lang="en-US" sz="1600" dirty="0"/>
              <a:t>(6, 1)</a:t>
            </a:r>
          </a:p>
        </p:txBody>
      </p:sp>
      <p:cxnSp>
        <p:nvCxnSpPr>
          <p:cNvPr id="30" name="Straight Arrow Connector 29">
            <a:extLst>
              <a:ext uri="{FF2B5EF4-FFF2-40B4-BE49-F238E27FC236}">
                <a16:creationId xmlns:a16="http://schemas.microsoft.com/office/drawing/2014/main" id="{DDB0D3D9-0F9D-438E-856B-F58491993224}"/>
              </a:ext>
            </a:extLst>
          </p:cNvPr>
          <p:cNvCxnSpPr>
            <a:cxnSpLocks/>
          </p:cNvCxnSpPr>
          <p:nvPr/>
        </p:nvCxnSpPr>
        <p:spPr>
          <a:xfrm>
            <a:off x="2042470" y="2451842"/>
            <a:ext cx="261260" cy="82854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2838AFBB-67E0-4CEF-968D-0B69F8814D36}"/>
              </a:ext>
            </a:extLst>
          </p:cNvPr>
          <p:cNvSpPr txBox="1"/>
          <p:nvPr/>
        </p:nvSpPr>
        <p:spPr>
          <a:xfrm rot="4221933">
            <a:off x="1957377" y="2712534"/>
            <a:ext cx="728285" cy="338554"/>
          </a:xfrm>
          <a:prstGeom prst="rect">
            <a:avLst/>
          </a:prstGeom>
          <a:noFill/>
        </p:spPr>
        <p:txBody>
          <a:bodyPr wrap="square" rtlCol="0">
            <a:spAutoFit/>
          </a:bodyPr>
          <a:lstStyle/>
          <a:p>
            <a:r>
              <a:rPr lang="en-US" sz="1600" dirty="0"/>
              <a:t>(1, 2)</a:t>
            </a:r>
          </a:p>
        </p:txBody>
      </p:sp>
      <p:sp>
        <p:nvSpPr>
          <p:cNvPr id="32" name="TextBox 31">
            <a:extLst>
              <a:ext uri="{FF2B5EF4-FFF2-40B4-BE49-F238E27FC236}">
                <a16:creationId xmlns:a16="http://schemas.microsoft.com/office/drawing/2014/main" id="{23A61F7F-944D-46FD-AB11-1A1BD172B38C}"/>
              </a:ext>
            </a:extLst>
          </p:cNvPr>
          <p:cNvSpPr txBox="1"/>
          <p:nvPr/>
        </p:nvSpPr>
        <p:spPr>
          <a:xfrm rot="4242391">
            <a:off x="1395175" y="4076369"/>
            <a:ext cx="645803" cy="338554"/>
          </a:xfrm>
          <a:prstGeom prst="rect">
            <a:avLst/>
          </a:prstGeom>
          <a:noFill/>
        </p:spPr>
        <p:txBody>
          <a:bodyPr wrap="square" rtlCol="0">
            <a:spAutoFit/>
          </a:bodyPr>
          <a:lstStyle/>
          <a:p>
            <a:r>
              <a:rPr lang="en-US" sz="1600" dirty="0"/>
              <a:t>(6, 1)</a:t>
            </a:r>
          </a:p>
        </p:txBody>
      </p:sp>
      <p:sp>
        <p:nvSpPr>
          <p:cNvPr id="33" name="TextBox 32">
            <a:extLst>
              <a:ext uri="{FF2B5EF4-FFF2-40B4-BE49-F238E27FC236}">
                <a16:creationId xmlns:a16="http://schemas.microsoft.com/office/drawing/2014/main" id="{C5A3126A-7D7C-4937-8053-A85B5BEE3335}"/>
              </a:ext>
            </a:extLst>
          </p:cNvPr>
          <p:cNvSpPr txBox="1"/>
          <p:nvPr/>
        </p:nvSpPr>
        <p:spPr>
          <a:xfrm rot="2787663">
            <a:off x="1488352" y="2949751"/>
            <a:ext cx="645803" cy="338554"/>
          </a:xfrm>
          <a:prstGeom prst="rect">
            <a:avLst/>
          </a:prstGeom>
          <a:noFill/>
        </p:spPr>
        <p:txBody>
          <a:bodyPr wrap="square" rtlCol="0">
            <a:spAutoFit/>
          </a:bodyPr>
          <a:lstStyle/>
          <a:p>
            <a:r>
              <a:rPr lang="en-US" sz="1600" dirty="0"/>
              <a:t>(6, 1)</a:t>
            </a:r>
          </a:p>
        </p:txBody>
      </p:sp>
      <p:sp>
        <p:nvSpPr>
          <p:cNvPr id="34" name="TextBox 33">
            <a:extLst>
              <a:ext uri="{FF2B5EF4-FFF2-40B4-BE49-F238E27FC236}">
                <a16:creationId xmlns:a16="http://schemas.microsoft.com/office/drawing/2014/main" id="{B8390CF2-CD80-4E7A-B6E0-04F2918D32BB}"/>
              </a:ext>
            </a:extLst>
          </p:cNvPr>
          <p:cNvSpPr txBox="1"/>
          <p:nvPr/>
        </p:nvSpPr>
        <p:spPr>
          <a:xfrm rot="16200000">
            <a:off x="823248" y="3239055"/>
            <a:ext cx="728285" cy="338554"/>
          </a:xfrm>
          <a:prstGeom prst="rect">
            <a:avLst/>
          </a:prstGeom>
          <a:noFill/>
        </p:spPr>
        <p:txBody>
          <a:bodyPr wrap="square" rtlCol="0">
            <a:spAutoFit/>
          </a:bodyPr>
          <a:lstStyle/>
          <a:p>
            <a:r>
              <a:rPr lang="en-US" sz="1600" dirty="0"/>
              <a:t>(1, 2)</a:t>
            </a:r>
          </a:p>
        </p:txBody>
      </p:sp>
      <p:sp>
        <p:nvSpPr>
          <p:cNvPr id="35" name="Rectangle 34">
            <a:extLst>
              <a:ext uri="{FF2B5EF4-FFF2-40B4-BE49-F238E27FC236}">
                <a16:creationId xmlns:a16="http://schemas.microsoft.com/office/drawing/2014/main" id="{C0312CA6-5E3B-4643-A096-DC2DBA2D993F}"/>
              </a:ext>
            </a:extLst>
          </p:cNvPr>
          <p:cNvSpPr/>
          <p:nvPr/>
        </p:nvSpPr>
        <p:spPr>
          <a:xfrm rot="16880225">
            <a:off x="1704538" y="3644384"/>
            <a:ext cx="670376" cy="369332"/>
          </a:xfrm>
          <a:prstGeom prst="rect">
            <a:avLst/>
          </a:prstGeom>
          <a:noFill/>
        </p:spPr>
        <p:txBody>
          <a:bodyPr wrap="none">
            <a:spAutoFit/>
          </a:bodyPr>
          <a:lstStyle/>
          <a:p>
            <a:r>
              <a:rPr lang="en-US" dirty="0"/>
              <a:t>(3, 4)</a:t>
            </a:r>
          </a:p>
        </p:txBody>
      </p:sp>
      <p:sp>
        <p:nvSpPr>
          <p:cNvPr id="36" name="Rectangle 35">
            <a:extLst>
              <a:ext uri="{FF2B5EF4-FFF2-40B4-BE49-F238E27FC236}">
                <a16:creationId xmlns:a16="http://schemas.microsoft.com/office/drawing/2014/main" id="{469FD4B6-F985-4295-9588-834EEB5C30A8}"/>
              </a:ext>
            </a:extLst>
          </p:cNvPr>
          <p:cNvSpPr/>
          <p:nvPr/>
        </p:nvSpPr>
        <p:spPr>
          <a:xfrm rot="17561270">
            <a:off x="735093" y="4245684"/>
            <a:ext cx="670376" cy="369332"/>
          </a:xfrm>
          <a:prstGeom prst="rect">
            <a:avLst/>
          </a:prstGeom>
          <a:noFill/>
        </p:spPr>
        <p:txBody>
          <a:bodyPr wrap="none">
            <a:spAutoFit/>
          </a:bodyPr>
          <a:lstStyle/>
          <a:p>
            <a:r>
              <a:rPr lang="en-US" dirty="0"/>
              <a:t>(3, 4)</a:t>
            </a:r>
          </a:p>
        </p:txBody>
      </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36F6A086-A5AC-45F1-82DE-417D6F59F96D}"/>
                  </a:ext>
                </a:extLst>
              </p:cNvPr>
              <p:cNvSpPr txBox="1"/>
              <p:nvPr/>
            </p:nvSpPr>
            <p:spPr>
              <a:xfrm>
                <a:off x="685219" y="5639647"/>
                <a:ext cx="198233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chemeClr val="tx1"/>
                          </a:solidFill>
                          <a:latin typeface="Cambria Math" panose="02040503050406030204" pitchFamily="18" charset="0"/>
                        </a:rPr>
                        <m:t>𝑇</m:t>
                      </m:r>
                      <m:r>
                        <a:rPr lang="en-US" sz="2400" b="0" i="1" smtClean="0">
                          <a:solidFill>
                            <a:schemeClr val="tx1"/>
                          </a:solidFill>
                          <a:latin typeface="Cambria Math" panose="02040503050406030204" pitchFamily="18" charset="0"/>
                        </a:rPr>
                        <m:t>$=</m:t>
                      </m:r>
                      <m:r>
                        <a:rPr lang="en-US" sz="2400" b="0" i="1" smtClean="0">
                          <a:solidFill>
                            <a:schemeClr val="tx1"/>
                          </a:solidFill>
                          <a:latin typeface="Cambria Math" panose="02040503050406030204" pitchFamily="18" charset="0"/>
                        </a:rPr>
                        <m:t>𝑎𝑏𝑎𝑎𝑏𝑎</m:t>
                      </m:r>
                      <m:r>
                        <a:rPr lang="en-US" sz="2400" b="0" i="1" smtClean="0">
                          <a:solidFill>
                            <a:schemeClr val="tx1"/>
                          </a:solidFill>
                          <a:latin typeface="Cambria Math" panose="02040503050406030204" pitchFamily="18" charset="0"/>
                        </a:rPr>
                        <m:t>$</m:t>
                      </m:r>
                    </m:oMath>
                  </m:oMathPara>
                </a14:m>
                <a:endParaRPr lang="en-US" sz="2400" dirty="0">
                  <a:solidFill>
                    <a:schemeClr val="tx1"/>
                  </a:solidFill>
                </a:endParaRPr>
              </a:p>
            </p:txBody>
          </p:sp>
        </mc:Choice>
        <mc:Fallback xmlns="">
          <p:sp>
            <p:nvSpPr>
              <p:cNvPr id="37" name="TextBox 36">
                <a:extLst>
                  <a:ext uri="{FF2B5EF4-FFF2-40B4-BE49-F238E27FC236}">
                    <a16:creationId xmlns:a16="http://schemas.microsoft.com/office/drawing/2014/main" id="{36F6A086-A5AC-45F1-82DE-417D6F59F96D}"/>
                  </a:ext>
                </a:extLst>
              </p:cNvPr>
              <p:cNvSpPr txBox="1">
                <a:spLocks noRot="1" noChangeAspect="1" noMove="1" noResize="1" noEditPoints="1" noAdjustHandles="1" noChangeArrowheads="1" noChangeShapeType="1" noTextEdit="1"/>
              </p:cNvSpPr>
              <p:nvPr/>
            </p:nvSpPr>
            <p:spPr>
              <a:xfrm>
                <a:off x="685219" y="5639647"/>
                <a:ext cx="1982338" cy="369332"/>
              </a:xfrm>
              <a:prstGeom prst="rect">
                <a:avLst/>
              </a:prstGeom>
              <a:blipFill>
                <a:blip r:embed="rId2"/>
                <a:stretch>
                  <a:fillRect l="-4294" t="-3279" r="-3988" b="-16393"/>
                </a:stretch>
              </a:blipFill>
            </p:spPr>
            <p:txBody>
              <a:bodyPr/>
              <a:lstStyle/>
              <a:p>
                <a:r>
                  <a:rPr lang="en-US">
                    <a:noFill/>
                  </a:rPr>
                  <a:t> </a:t>
                </a:r>
              </a:p>
            </p:txBody>
          </p:sp>
        </mc:Fallback>
      </mc:AlternateContent>
    </p:spTree>
    <p:extLst>
      <p:ext uri="{BB962C8B-B14F-4D97-AF65-F5344CB8AC3E}">
        <p14:creationId xmlns:p14="http://schemas.microsoft.com/office/powerpoint/2010/main" val="356824763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A218F8-6AFD-45EF-B82A-2714B98D274C}"/>
              </a:ext>
            </a:extLst>
          </p:cNvPr>
          <p:cNvSpPr>
            <a:spLocks noGrp="1"/>
          </p:cNvSpPr>
          <p:nvPr>
            <p:ph type="title"/>
          </p:nvPr>
        </p:nvSpPr>
        <p:spPr/>
        <p:txBody>
          <a:bodyPr/>
          <a:lstStyle/>
          <a:p>
            <a:pPr algn="ctr"/>
            <a:r>
              <a:rPr lang="en-US" dirty="0"/>
              <a:t>Using a suffix tr</a:t>
            </a:r>
            <a:r>
              <a:rPr lang="en-US" b="1" i="1" u="sng" dirty="0">
                <a:solidFill>
                  <a:srgbClr val="FF0000"/>
                </a:solidFill>
              </a:rPr>
              <a:t>ee</a:t>
            </a:r>
          </a:p>
        </p:txBody>
      </p:sp>
      <p:sp>
        <p:nvSpPr>
          <p:cNvPr id="5" name="TextBox 4">
            <a:extLst>
              <a:ext uri="{FF2B5EF4-FFF2-40B4-BE49-F238E27FC236}">
                <a16:creationId xmlns:a16="http://schemas.microsoft.com/office/drawing/2014/main" id="{80DBC4A0-EF42-473F-AB93-B14BD17B1F4A}"/>
              </a:ext>
            </a:extLst>
          </p:cNvPr>
          <p:cNvSpPr txBox="1"/>
          <p:nvPr/>
        </p:nvSpPr>
        <p:spPr>
          <a:xfrm>
            <a:off x="4588933" y="1690688"/>
            <a:ext cx="7579737" cy="3631763"/>
          </a:xfrm>
          <a:prstGeom prst="rect">
            <a:avLst/>
          </a:prstGeom>
          <a:noFill/>
        </p:spPr>
        <p:txBody>
          <a:bodyPr wrap="square" rtlCol="0">
            <a:spAutoFit/>
          </a:bodyPr>
          <a:lstStyle/>
          <a:p>
            <a:r>
              <a:rPr lang="en-US" dirty="0"/>
              <a:t>How can we use a suffix tree to….</a:t>
            </a:r>
          </a:p>
          <a:p>
            <a:endParaRPr lang="en-US" dirty="0"/>
          </a:p>
          <a:p>
            <a:pPr marL="342900" indent="-342900">
              <a:buFont typeface="+mj-lt"/>
              <a:buAutoNum type="alphaLcParenR"/>
            </a:pPr>
            <a:r>
              <a:rPr lang="en-US" sz="1400" dirty="0"/>
              <a:t>Check if a string S is a </a:t>
            </a:r>
            <a:r>
              <a:rPr lang="en-US" sz="1400" b="1" i="1" u="sng" dirty="0">
                <a:solidFill>
                  <a:srgbClr val="FF4EFF"/>
                </a:solidFill>
              </a:rPr>
              <a:t>substring</a:t>
            </a:r>
            <a:r>
              <a:rPr lang="en-US" sz="1400" dirty="0"/>
              <a:t> of the text T? </a:t>
            </a:r>
          </a:p>
          <a:p>
            <a:r>
              <a:rPr lang="en-US" sz="1400" b="1" i="1" dirty="0">
                <a:solidFill>
                  <a:schemeClr val="accent3"/>
                </a:solidFill>
              </a:rPr>
              <a:t>Consume the input string by chopping away “length”-many characters at every node, and following the link corresponding to the next character. If we don’t fall of the tree through any of these links, we answer “yes”. If we consume the entire string before traversing an outgoing link from a node, we also answer “yes”. Otherwise, “no”.</a:t>
            </a:r>
          </a:p>
          <a:p>
            <a:pPr marL="342900" indent="-342900">
              <a:buFont typeface="+mj-lt"/>
              <a:buAutoNum type="alphaLcParenR" startAt="2"/>
            </a:pPr>
            <a:r>
              <a:rPr lang="en-US" sz="1400" dirty="0"/>
              <a:t>Check if a string S is a </a:t>
            </a:r>
            <a:r>
              <a:rPr lang="en-US" sz="1400" b="1" i="1" u="sng" dirty="0">
                <a:solidFill>
                  <a:schemeClr val="accent5">
                    <a:lumMod val="75000"/>
                  </a:schemeClr>
                </a:solidFill>
              </a:rPr>
              <a:t>suffix</a:t>
            </a:r>
            <a:r>
              <a:rPr lang="en-US" sz="1400" dirty="0"/>
              <a:t> of the text T? </a:t>
            </a:r>
          </a:p>
          <a:p>
            <a:r>
              <a:rPr lang="en-US" sz="1400" b="1" i="1" dirty="0">
                <a:solidFill>
                  <a:schemeClr val="accent3"/>
                </a:solidFill>
              </a:rPr>
              <a:t>The entire string needs to have been consumed by the various nodes’ length parameters, and there needs to be an outgoing edge labeled ‘$’.</a:t>
            </a:r>
          </a:p>
          <a:p>
            <a:endParaRPr lang="en-US" sz="1400" i="1" dirty="0">
              <a:solidFill>
                <a:schemeClr val="accent3"/>
              </a:solidFill>
            </a:endParaRPr>
          </a:p>
          <a:p>
            <a:endParaRPr lang="en-US" sz="1400" b="1" i="1" dirty="0">
              <a:solidFill>
                <a:schemeClr val="accent3"/>
              </a:solidFill>
            </a:endParaRPr>
          </a:p>
          <a:p>
            <a:pPr marL="342900" indent="-342900">
              <a:buFont typeface="+mj-lt"/>
              <a:buAutoNum type="alphaLcParenR" startAt="4"/>
            </a:pPr>
            <a:endParaRPr lang="en-US" dirty="0"/>
          </a:p>
          <a:p>
            <a:pPr marL="342900" indent="-342900">
              <a:buFont typeface="+mj-lt"/>
              <a:buAutoNum type="alphaLcParenR" startAt="4"/>
            </a:pPr>
            <a:endParaRPr lang="en-US" dirty="0"/>
          </a:p>
          <a:p>
            <a:pPr marL="342900" indent="-342900">
              <a:buFont typeface="+mj-lt"/>
              <a:buAutoNum type="alphaLcParenR" startAt="4"/>
            </a:pPr>
            <a:endParaRPr lang="en-US" dirty="0"/>
          </a:p>
        </p:txBody>
      </p:sp>
      <p:sp>
        <p:nvSpPr>
          <p:cNvPr id="6" name="Oval 5">
            <a:extLst>
              <a:ext uri="{FF2B5EF4-FFF2-40B4-BE49-F238E27FC236}">
                <a16:creationId xmlns:a16="http://schemas.microsoft.com/office/drawing/2014/main" id="{94C4E1F2-F961-44A5-A597-7BC2436021B8}"/>
              </a:ext>
            </a:extLst>
          </p:cNvPr>
          <p:cNvSpPr/>
          <p:nvPr/>
        </p:nvSpPr>
        <p:spPr>
          <a:xfrm>
            <a:off x="1944498" y="2274541"/>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Oval 6">
            <a:extLst>
              <a:ext uri="{FF2B5EF4-FFF2-40B4-BE49-F238E27FC236}">
                <a16:creationId xmlns:a16="http://schemas.microsoft.com/office/drawing/2014/main" id="{4860D62D-7B94-4FD2-8042-FCAFA9D1983C}"/>
              </a:ext>
            </a:extLst>
          </p:cNvPr>
          <p:cNvSpPr/>
          <p:nvPr/>
        </p:nvSpPr>
        <p:spPr>
          <a:xfrm>
            <a:off x="2462662" y="2792705"/>
            <a:ext cx="302114" cy="2561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6</a:t>
            </a:r>
          </a:p>
        </p:txBody>
      </p:sp>
      <p:sp>
        <p:nvSpPr>
          <p:cNvPr id="8" name="Oval 7">
            <a:extLst>
              <a:ext uri="{FF2B5EF4-FFF2-40B4-BE49-F238E27FC236}">
                <a16:creationId xmlns:a16="http://schemas.microsoft.com/office/drawing/2014/main" id="{A2D4267A-1C8D-4DDD-8FCB-5001AF44F243}"/>
              </a:ext>
            </a:extLst>
          </p:cNvPr>
          <p:cNvSpPr/>
          <p:nvPr/>
        </p:nvSpPr>
        <p:spPr>
          <a:xfrm>
            <a:off x="1317483" y="2836247"/>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Oval 8">
            <a:extLst>
              <a:ext uri="{FF2B5EF4-FFF2-40B4-BE49-F238E27FC236}">
                <a16:creationId xmlns:a16="http://schemas.microsoft.com/office/drawing/2014/main" id="{AA8DC7D8-764E-4FBD-8057-49C6C4779677}"/>
              </a:ext>
            </a:extLst>
          </p:cNvPr>
          <p:cNvSpPr/>
          <p:nvPr/>
        </p:nvSpPr>
        <p:spPr>
          <a:xfrm>
            <a:off x="2205758" y="3280388"/>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Oval 9">
            <a:extLst>
              <a:ext uri="{FF2B5EF4-FFF2-40B4-BE49-F238E27FC236}">
                <a16:creationId xmlns:a16="http://schemas.microsoft.com/office/drawing/2014/main" id="{991E6B2C-6F57-4B56-B02E-8D98E51505DD}"/>
              </a:ext>
            </a:extLst>
          </p:cNvPr>
          <p:cNvSpPr/>
          <p:nvPr/>
        </p:nvSpPr>
        <p:spPr>
          <a:xfrm>
            <a:off x="2584584" y="3826129"/>
            <a:ext cx="277150" cy="25024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4</a:t>
            </a:r>
          </a:p>
        </p:txBody>
      </p:sp>
      <p:sp>
        <p:nvSpPr>
          <p:cNvPr id="11" name="Oval 10">
            <a:extLst>
              <a:ext uri="{FF2B5EF4-FFF2-40B4-BE49-F238E27FC236}">
                <a16:creationId xmlns:a16="http://schemas.microsoft.com/office/drawing/2014/main" id="{8BED06DF-0AE8-49FF-8D71-D550160E4692}"/>
              </a:ext>
            </a:extLst>
          </p:cNvPr>
          <p:cNvSpPr/>
          <p:nvPr/>
        </p:nvSpPr>
        <p:spPr>
          <a:xfrm>
            <a:off x="1321839" y="3872569"/>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Oval 11">
            <a:extLst>
              <a:ext uri="{FF2B5EF4-FFF2-40B4-BE49-F238E27FC236}">
                <a16:creationId xmlns:a16="http://schemas.microsoft.com/office/drawing/2014/main" id="{1A2FCE40-4087-4477-839D-0C83ED48D745}"/>
              </a:ext>
            </a:extLst>
          </p:cNvPr>
          <p:cNvSpPr/>
          <p:nvPr/>
        </p:nvSpPr>
        <p:spPr>
          <a:xfrm>
            <a:off x="926625" y="4828806"/>
            <a:ext cx="321738" cy="30308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13" name="Oval 12">
            <a:extLst>
              <a:ext uri="{FF2B5EF4-FFF2-40B4-BE49-F238E27FC236}">
                <a16:creationId xmlns:a16="http://schemas.microsoft.com/office/drawing/2014/main" id="{AA9454FA-7DF4-4916-94A6-5A305646BD5B}"/>
              </a:ext>
            </a:extLst>
          </p:cNvPr>
          <p:cNvSpPr/>
          <p:nvPr/>
        </p:nvSpPr>
        <p:spPr>
          <a:xfrm>
            <a:off x="1676388" y="3323884"/>
            <a:ext cx="295941" cy="293443"/>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5</a:t>
            </a:r>
          </a:p>
        </p:txBody>
      </p:sp>
      <p:sp>
        <p:nvSpPr>
          <p:cNvPr id="14" name="Oval 13">
            <a:extLst>
              <a:ext uri="{FF2B5EF4-FFF2-40B4-BE49-F238E27FC236}">
                <a16:creationId xmlns:a16="http://schemas.microsoft.com/office/drawing/2014/main" id="{370CFB01-9D29-4073-A465-A1C096EE2AAC}"/>
              </a:ext>
            </a:extLst>
          </p:cNvPr>
          <p:cNvSpPr/>
          <p:nvPr/>
        </p:nvSpPr>
        <p:spPr>
          <a:xfrm>
            <a:off x="703762" y="3336992"/>
            <a:ext cx="291504" cy="29520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a:t>
            </a:r>
          </a:p>
        </p:txBody>
      </p:sp>
      <p:cxnSp>
        <p:nvCxnSpPr>
          <p:cNvPr id="15" name="Straight Arrow Connector 14">
            <a:extLst>
              <a:ext uri="{FF2B5EF4-FFF2-40B4-BE49-F238E27FC236}">
                <a16:creationId xmlns:a16="http://schemas.microsoft.com/office/drawing/2014/main" id="{39E9EE0F-26B3-4220-A590-07EB1011C394}"/>
              </a:ext>
            </a:extLst>
          </p:cNvPr>
          <p:cNvCxnSpPr>
            <a:stCxn id="6" idx="2"/>
            <a:endCxn id="8" idx="7"/>
          </p:cNvCxnSpPr>
          <p:nvPr/>
        </p:nvCxnSpPr>
        <p:spPr>
          <a:xfrm flipH="1">
            <a:off x="1484731" y="2363192"/>
            <a:ext cx="459767" cy="4990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B9DB909D-B898-424C-8625-6D562B173088}"/>
              </a:ext>
            </a:extLst>
          </p:cNvPr>
          <p:cNvCxnSpPr>
            <a:cxnSpLocks/>
            <a:stCxn id="6" idx="6"/>
            <a:endCxn id="7" idx="1"/>
          </p:cNvCxnSpPr>
          <p:nvPr/>
        </p:nvCxnSpPr>
        <p:spPr>
          <a:xfrm>
            <a:off x="2140441" y="2363192"/>
            <a:ext cx="366465" cy="46701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82227A8C-F8AD-4E0C-8A7A-C57189E55C37}"/>
              </a:ext>
            </a:extLst>
          </p:cNvPr>
          <p:cNvCxnSpPr>
            <a:cxnSpLocks/>
            <a:endCxn id="10" idx="0"/>
          </p:cNvCxnSpPr>
          <p:nvPr/>
        </p:nvCxnSpPr>
        <p:spPr>
          <a:xfrm>
            <a:off x="2381713" y="3502263"/>
            <a:ext cx="341446" cy="3238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FA4BE40E-BB98-430F-9199-884F789CDCC6}"/>
              </a:ext>
            </a:extLst>
          </p:cNvPr>
          <p:cNvCxnSpPr>
            <a:cxnSpLocks/>
            <a:endCxn id="14" idx="0"/>
          </p:cNvCxnSpPr>
          <p:nvPr/>
        </p:nvCxnSpPr>
        <p:spPr>
          <a:xfrm flipH="1">
            <a:off x="849514" y="2959731"/>
            <a:ext cx="489740" cy="37726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080EEDD0-BD56-4D00-8FFD-8D54394A86F3}"/>
              </a:ext>
            </a:extLst>
          </p:cNvPr>
          <p:cNvCxnSpPr>
            <a:cxnSpLocks/>
            <a:endCxn id="13" idx="0"/>
          </p:cNvCxnSpPr>
          <p:nvPr/>
        </p:nvCxnSpPr>
        <p:spPr>
          <a:xfrm>
            <a:off x="1473911" y="3024982"/>
            <a:ext cx="350448" cy="29890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6530F282-3A16-483A-B4EE-1E25711720AF}"/>
              </a:ext>
            </a:extLst>
          </p:cNvPr>
          <p:cNvCxnSpPr>
            <a:cxnSpLocks/>
          </p:cNvCxnSpPr>
          <p:nvPr/>
        </p:nvCxnSpPr>
        <p:spPr>
          <a:xfrm flipH="1">
            <a:off x="1384209" y="3048806"/>
            <a:ext cx="4148" cy="76748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8049C4A2-F01A-4504-B602-C8DD6660AED7}"/>
              </a:ext>
            </a:extLst>
          </p:cNvPr>
          <p:cNvCxnSpPr>
            <a:cxnSpLocks/>
          </p:cNvCxnSpPr>
          <p:nvPr/>
        </p:nvCxnSpPr>
        <p:spPr>
          <a:xfrm flipH="1">
            <a:off x="1104116" y="4002174"/>
            <a:ext cx="279892" cy="77071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37E58A06-DD5C-4BF4-AEA5-6F1D8EB1E0F2}"/>
              </a:ext>
            </a:extLst>
          </p:cNvPr>
          <p:cNvSpPr txBox="1"/>
          <p:nvPr/>
        </p:nvSpPr>
        <p:spPr>
          <a:xfrm rot="19172715">
            <a:off x="768213" y="2774738"/>
            <a:ext cx="808898" cy="338554"/>
          </a:xfrm>
          <a:prstGeom prst="rect">
            <a:avLst/>
          </a:prstGeom>
          <a:noFill/>
        </p:spPr>
        <p:txBody>
          <a:bodyPr wrap="square" rtlCol="0">
            <a:spAutoFit/>
          </a:bodyPr>
          <a:lstStyle/>
          <a:p>
            <a:r>
              <a:rPr lang="en-US" sz="1600" dirty="0"/>
              <a:t>(3, 4)</a:t>
            </a:r>
          </a:p>
        </p:txBody>
      </p:sp>
      <p:sp>
        <p:nvSpPr>
          <p:cNvPr id="23" name="Oval 22">
            <a:extLst>
              <a:ext uri="{FF2B5EF4-FFF2-40B4-BE49-F238E27FC236}">
                <a16:creationId xmlns:a16="http://schemas.microsoft.com/office/drawing/2014/main" id="{5D91EA3E-9A7A-4039-9353-82BA98E8948C}"/>
              </a:ext>
            </a:extLst>
          </p:cNvPr>
          <p:cNvSpPr/>
          <p:nvPr/>
        </p:nvSpPr>
        <p:spPr>
          <a:xfrm>
            <a:off x="1577192" y="4551406"/>
            <a:ext cx="336827" cy="30308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cxnSp>
        <p:nvCxnSpPr>
          <p:cNvPr id="24" name="Straight Arrow Connector 23">
            <a:extLst>
              <a:ext uri="{FF2B5EF4-FFF2-40B4-BE49-F238E27FC236}">
                <a16:creationId xmlns:a16="http://schemas.microsoft.com/office/drawing/2014/main" id="{0EEDDF99-80C5-4FB9-8279-0023C0CC0383}"/>
              </a:ext>
            </a:extLst>
          </p:cNvPr>
          <p:cNvCxnSpPr>
            <a:cxnSpLocks/>
            <a:stCxn id="11" idx="5"/>
            <a:endCxn id="23" idx="0"/>
          </p:cNvCxnSpPr>
          <p:nvPr/>
        </p:nvCxnSpPr>
        <p:spPr>
          <a:xfrm>
            <a:off x="1489087" y="4023905"/>
            <a:ext cx="256519" cy="52750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57CC60E6-EDE3-4728-9BF3-07B52F5065B1}"/>
              </a:ext>
            </a:extLst>
          </p:cNvPr>
          <p:cNvSpPr txBox="1"/>
          <p:nvPr/>
        </p:nvSpPr>
        <p:spPr>
          <a:xfrm rot="3006064">
            <a:off x="2376911" y="3393313"/>
            <a:ext cx="645803" cy="338554"/>
          </a:xfrm>
          <a:prstGeom prst="rect">
            <a:avLst/>
          </a:prstGeom>
          <a:noFill/>
        </p:spPr>
        <p:txBody>
          <a:bodyPr wrap="square" rtlCol="0">
            <a:spAutoFit/>
          </a:bodyPr>
          <a:lstStyle/>
          <a:p>
            <a:r>
              <a:rPr lang="en-US" sz="1600" dirty="0"/>
              <a:t>(6, 1)</a:t>
            </a:r>
          </a:p>
        </p:txBody>
      </p:sp>
      <p:sp>
        <p:nvSpPr>
          <p:cNvPr id="26" name="TextBox 25">
            <a:extLst>
              <a:ext uri="{FF2B5EF4-FFF2-40B4-BE49-F238E27FC236}">
                <a16:creationId xmlns:a16="http://schemas.microsoft.com/office/drawing/2014/main" id="{8406B73E-D3F8-43EF-AE32-87FA56447648}"/>
              </a:ext>
            </a:extLst>
          </p:cNvPr>
          <p:cNvSpPr txBox="1"/>
          <p:nvPr/>
        </p:nvSpPr>
        <p:spPr>
          <a:xfrm rot="18710565">
            <a:off x="1265039" y="2299026"/>
            <a:ext cx="840158" cy="338554"/>
          </a:xfrm>
          <a:prstGeom prst="rect">
            <a:avLst/>
          </a:prstGeom>
          <a:noFill/>
        </p:spPr>
        <p:txBody>
          <a:bodyPr wrap="square" rtlCol="0">
            <a:spAutoFit/>
          </a:bodyPr>
          <a:lstStyle/>
          <a:p>
            <a:r>
              <a:rPr lang="en-US" sz="1600" dirty="0"/>
              <a:t>(0, 1)</a:t>
            </a:r>
          </a:p>
        </p:txBody>
      </p:sp>
      <p:cxnSp>
        <p:nvCxnSpPr>
          <p:cNvPr id="27" name="Straight Arrow Connector 26">
            <a:extLst>
              <a:ext uri="{FF2B5EF4-FFF2-40B4-BE49-F238E27FC236}">
                <a16:creationId xmlns:a16="http://schemas.microsoft.com/office/drawing/2014/main" id="{F2EE0FE4-5474-42EA-80E5-AA6AC3CD24D5}"/>
              </a:ext>
            </a:extLst>
          </p:cNvPr>
          <p:cNvCxnSpPr>
            <a:cxnSpLocks/>
          </p:cNvCxnSpPr>
          <p:nvPr/>
        </p:nvCxnSpPr>
        <p:spPr>
          <a:xfrm flipH="1">
            <a:off x="2162826" y="3501756"/>
            <a:ext cx="107001" cy="62830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880CFB12-3812-4634-93A3-C6CEE2D50753}"/>
              </a:ext>
            </a:extLst>
          </p:cNvPr>
          <p:cNvSpPr/>
          <p:nvPr/>
        </p:nvSpPr>
        <p:spPr>
          <a:xfrm>
            <a:off x="2022006" y="4189956"/>
            <a:ext cx="310619" cy="33009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29" name="TextBox 28">
            <a:extLst>
              <a:ext uri="{FF2B5EF4-FFF2-40B4-BE49-F238E27FC236}">
                <a16:creationId xmlns:a16="http://schemas.microsoft.com/office/drawing/2014/main" id="{0B3B949D-9D76-49B9-B3C6-E30ACEAC1E21}"/>
              </a:ext>
            </a:extLst>
          </p:cNvPr>
          <p:cNvSpPr txBox="1"/>
          <p:nvPr/>
        </p:nvSpPr>
        <p:spPr>
          <a:xfrm rot="3129986">
            <a:off x="2196022" y="2380355"/>
            <a:ext cx="767915" cy="338554"/>
          </a:xfrm>
          <a:prstGeom prst="rect">
            <a:avLst/>
          </a:prstGeom>
          <a:noFill/>
        </p:spPr>
        <p:txBody>
          <a:bodyPr wrap="square" rtlCol="0">
            <a:spAutoFit/>
          </a:bodyPr>
          <a:lstStyle/>
          <a:p>
            <a:r>
              <a:rPr lang="en-US" sz="1600" dirty="0"/>
              <a:t>(6, 1)</a:t>
            </a:r>
          </a:p>
        </p:txBody>
      </p:sp>
      <p:cxnSp>
        <p:nvCxnSpPr>
          <p:cNvPr id="30" name="Straight Arrow Connector 29">
            <a:extLst>
              <a:ext uri="{FF2B5EF4-FFF2-40B4-BE49-F238E27FC236}">
                <a16:creationId xmlns:a16="http://schemas.microsoft.com/office/drawing/2014/main" id="{DDB0D3D9-0F9D-438E-856B-F58491993224}"/>
              </a:ext>
            </a:extLst>
          </p:cNvPr>
          <p:cNvCxnSpPr>
            <a:cxnSpLocks/>
          </p:cNvCxnSpPr>
          <p:nvPr/>
        </p:nvCxnSpPr>
        <p:spPr>
          <a:xfrm>
            <a:off x="2042470" y="2451842"/>
            <a:ext cx="261260" cy="82854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2838AFBB-67E0-4CEF-968D-0B69F8814D36}"/>
              </a:ext>
            </a:extLst>
          </p:cNvPr>
          <p:cNvSpPr txBox="1"/>
          <p:nvPr/>
        </p:nvSpPr>
        <p:spPr>
          <a:xfrm rot="4221933">
            <a:off x="1957377" y="2712534"/>
            <a:ext cx="728285" cy="338554"/>
          </a:xfrm>
          <a:prstGeom prst="rect">
            <a:avLst/>
          </a:prstGeom>
          <a:noFill/>
        </p:spPr>
        <p:txBody>
          <a:bodyPr wrap="square" rtlCol="0">
            <a:spAutoFit/>
          </a:bodyPr>
          <a:lstStyle/>
          <a:p>
            <a:r>
              <a:rPr lang="en-US" sz="1600" dirty="0"/>
              <a:t>(1, 2)</a:t>
            </a:r>
          </a:p>
        </p:txBody>
      </p:sp>
      <p:sp>
        <p:nvSpPr>
          <p:cNvPr id="32" name="TextBox 31">
            <a:extLst>
              <a:ext uri="{FF2B5EF4-FFF2-40B4-BE49-F238E27FC236}">
                <a16:creationId xmlns:a16="http://schemas.microsoft.com/office/drawing/2014/main" id="{23A61F7F-944D-46FD-AB11-1A1BD172B38C}"/>
              </a:ext>
            </a:extLst>
          </p:cNvPr>
          <p:cNvSpPr txBox="1"/>
          <p:nvPr/>
        </p:nvSpPr>
        <p:spPr>
          <a:xfrm rot="4242391">
            <a:off x="1395175" y="4076369"/>
            <a:ext cx="645803" cy="338554"/>
          </a:xfrm>
          <a:prstGeom prst="rect">
            <a:avLst/>
          </a:prstGeom>
          <a:noFill/>
        </p:spPr>
        <p:txBody>
          <a:bodyPr wrap="square" rtlCol="0">
            <a:spAutoFit/>
          </a:bodyPr>
          <a:lstStyle/>
          <a:p>
            <a:r>
              <a:rPr lang="en-US" sz="1600" dirty="0"/>
              <a:t>(6, 1)</a:t>
            </a:r>
          </a:p>
        </p:txBody>
      </p:sp>
      <p:sp>
        <p:nvSpPr>
          <p:cNvPr id="33" name="TextBox 32">
            <a:extLst>
              <a:ext uri="{FF2B5EF4-FFF2-40B4-BE49-F238E27FC236}">
                <a16:creationId xmlns:a16="http://schemas.microsoft.com/office/drawing/2014/main" id="{C5A3126A-7D7C-4937-8053-A85B5BEE3335}"/>
              </a:ext>
            </a:extLst>
          </p:cNvPr>
          <p:cNvSpPr txBox="1"/>
          <p:nvPr/>
        </p:nvSpPr>
        <p:spPr>
          <a:xfrm rot="2787663">
            <a:off x="1488352" y="2949751"/>
            <a:ext cx="645803" cy="338554"/>
          </a:xfrm>
          <a:prstGeom prst="rect">
            <a:avLst/>
          </a:prstGeom>
          <a:noFill/>
        </p:spPr>
        <p:txBody>
          <a:bodyPr wrap="square" rtlCol="0">
            <a:spAutoFit/>
          </a:bodyPr>
          <a:lstStyle/>
          <a:p>
            <a:r>
              <a:rPr lang="en-US" sz="1600" dirty="0"/>
              <a:t>(6, 1)</a:t>
            </a:r>
          </a:p>
        </p:txBody>
      </p:sp>
      <p:sp>
        <p:nvSpPr>
          <p:cNvPr id="34" name="TextBox 33">
            <a:extLst>
              <a:ext uri="{FF2B5EF4-FFF2-40B4-BE49-F238E27FC236}">
                <a16:creationId xmlns:a16="http://schemas.microsoft.com/office/drawing/2014/main" id="{B8390CF2-CD80-4E7A-B6E0-04F2918D32BB}"/>
              </a:ext>
            </a:extLst>
          </p:cNvPr>
          <p:cNvSpPr txBox="1"/>
          <p:nvPr/>
        </p:nvSpPr>
        <p:spPr>
          <a:xfrm rot="16200000">
            <a:off x="823248" y="3239055"/>
            <a:ext cx="728285" cy="338554"/>
          </a:xfrm>
          <a:prstGeom prst="rect">
            <a:avLst/>
          </a:prstGeom>
          <a:noFill/>
        </p:spPr>
        <p:txBody>
          <a:bodyPr wrap="square" rtlCol="0">
            <a:spAutoFit/>
          </a:bodyPr>
          <a:lstStyle/>
          <a:p>
            <a:r>
              <a:rPr lang="en-US" sz="1600" dirty="0"/>
              <a:t>(1, 2)</a:t>
            </a:r>
          </a:p>
        </p:txBody>
      </p:sp>
      <p:sp>
        <p:nvSpPr>
          <p:cNvPr id="35" name="Rectangle 34">
            <a:extLst>
              <a:ext uri="{FF2B5EF4-FFF2-40B4-BE49-F238E27FC236}">
                <a16:creationId xmlns:a16="http://schemas.microsoft.com/office/drawing/2014/main" id="{C0312CA6-5E3B-4643-A096-DC2DBA2D993F}"/>
              </a:ext>
            </a:extLst>
          </p:cNvPr>
          <p:cNvSpPr/>
          <p:nvPr/>
        </p:nvSpPr>
        <p:spPr>
          <a:xfrm rot="16880225">
            <a:off x="1704538" y="3644384"/>
            <a:ext cx="670376" cy="369332"/>
          </a:xfrm>
          <a:prstGeom prst="rect">
            <a:avLst/>
          </a:prstGeom>
          <a:noFill/>
        </p:spPr>
        <p:txBody>
          <a:bodyPr wrap="none">
            <a:spAutoFit/>
          </a:bodyPr>
          <a:lstStyle/>
          <a:p>
            <a:r>
              <a:rPr lang="en-US" dirty="0"/>
              <a:t>(3, 4)</a:t>
            </a:r>
          </a:p>
        </p:txBody>
      </p:sp>
      <p:sp>
        <p:nvSpPr>
          <p:cNvPr id="36" name="Rectangle 35">
            <a:extLst>
              <a:ext uri="{FF2B5EF4-FFF2-40B4-BE49-F238E27FC236}">
                <a16:creationId xmlns:a16="http://schemas.microsoft.com/office/drawing/2014/main" id="{469FD4B6-F985-4295-9588-834EEB5C30A8}"/>
              </a:ext>
            </a:extLst>
          </p:cNvPr>
          <p:cNvSpPr/>
          <p:nvPr/>
        </p:nvSpPr>
        <p:spPr>
          <a:xfrm rot="17561270">
            <a:off x="735093" y="4245684"/>
            <a:ext cx="670376" cy="369332"/>
          </a:xfrm>
          <a:prstGeom prst="rect">
            <a:avLst/>
          </a:prstGeom>
          <a:noFill/>
        </p:spPr>
        <p:txBody>
          <a:bodyPr wrap="none">
            <a:spAutoFit/>
          </a:bodyPr>
          <a:lstStyle/>
          <a:p>
            <a:r>
              <a:rPr lang="en-US" dirty="0"/>
              <a:t>(3, 4)</a:t>
            </a:r>
          </a:p>
        </p:txBody>
      </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36F6A086-A5AC-45F1-82DE-417D6F59F96D}"/>
                  </a:ext>
                </a:extLst>
              </p:cNvPr>
              <p:cNvSpPr txBox="1"/>
              <p:nvPr/>
            </p:nvSpPr>
            <p:spPr>
              <a:xfrm>
                <a:off x="685219" y="5639647"/>
                <a:ext cx="198233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chemeClr val="tx1"/>
                          </a:solidFill>
                          <a:latin typeface="Cambria Math" panose="02040503050406030204" pitchFamily="18" charset="0"/>
                        </a:rPr>
                        <m:t>𝑇</m:t>
                      </m:r>
                      <m:r>
                        <a:rPr lang="en-US" sz="2400" b="0" i="1" smtClean="0">
                          <a:solidFill>
                            <a:schemeClr val="tx1"/>
                          </a:solidFill>
                          <a:latin typeface="Cambria Math" panose="02040503050406030204" pitchFamily="18" charset="0"/>
                        </a:rPr>
                        <m:t>$=</m:t>
                      </m:r>
                      <m:r>
                        <a:rPr lang="en-US" sz="2400" b="0" i="1" smtClean="0">
                          <a:solidFill>
                            <a:schemeClr val="tx1"/>
                          </a:solidFill>
                          <a:latin typeface="Cambria Math" panose="02040503050406030204" pitchFamily="18" charset="0"/>
                        </a:rPr>
                        <m:t>𝑎𝑏𝑎𝑎𝑏𝑎</m:t>
                      </m:r>
                      <m:r>
                        <a:rPr lang="en-US" sz="2400" b="0" i="1" smtClean="0">
                          <a:solidFill>
                            <a:schemeClr val="tx1"/>
                          </a:solidFill>
                          <a:latin typeface="Cambria Math" panose="02040503050406030204" pitchFamily="18" charset="0"/>
                        </a:rPr>
                        <m:t>$</m:t>
                      </m:r>
                    </m:oMath>
                  </m:oMathPara>
                </a14:m>
                <a:endParaRPr lang="en-US" sz="2400" dirty="0">
                  <a:solidFill>
                    <a:schemeClr val="tx1"/>
                  </a:solidFill>
                </a:endParaRPr>
              </a:p>
            </p:txBody>
          </p:sp>
        </mc:Choice>
        <mc:Fallback xmlns="">
          <p:sp>
            <p:nvSpPr>
              <p:cNvPr id="37" name="TextBox 36">
                <a:extLst>
                  <a:ext uri="{FF2B5EF4-FFF2-40B4-BE49-F238E27FC236}">
                    <a16:creationId xmlns:a16="http://schemas.microsoft.com/office/drawing/2014/main" id="{36F6A086-A5AC-45F1-82DE-417D6F59F96D}"/>
                  </a:ext>
                </a:extLst>
              </p:cNvPr>
              <p:cNvSpPr txBox="1">
                <a:spLocks noRot="1" noChangeAspect="1" noMove="1" noResize="1" noEditPoints="1" noAdjustHandles="1" noChangeArrowheads="1" noChangeShapeType="1" noTextEdit="1"/>
              </p:cNvSpPr>
              <p:nvPr/>
            </p:nvSpPr>
            <p:spPr>
              <a:xfrm>
                <a:off x="685219" y="5639647"/>
                <a:ext cx="1982338" cy="369332"/>
              </a:xfrm>
              <a:prstGeom prst="rect">
                <a:avLst/>
              </a:prstGeom>
              <a:blipFill>
                <a:blip r:embed="rId2"/>
                <a:stretch>
                  <a:fillRect l="-4294" t="-3279" r="-3988" b="-16393"/>
                </a:stretch>
              </a:blipFill>
            </p:spPr>
            <p:txBody>
              <a:bodyPr/>
              <a:lstStyle/>
              <a:p>
                <a:r>
                  <a:rPr lang="en-US">
                    <a:noFill/>
                  </a:rPr>
                  <a:t> </a:t>
                </a:r>
              </a:p>
            </p:txBody>
          </p:sp>
        </mc:Fallback>
      </mc:AlternateContent>
    </p:spTree>
    <p:extLst>
      <p:ext uri="{BB962C8B-B14F-4D97-AF65-F5344CB8AC3E}">
        <p14:creationId xmlns:p14="http://schemas.microsoft.com/office/powerpoint/2010/main" val="156462537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A218F8-6AFD-45EF-B82A-2714B98D274C}"/>
              </a:ext>
            </a:extLst>
          </p:cNvPr>
          <p:cNvSpPr>
            <a:spLocks noGrp="1"/>
          </p:cNvSpPr>
          <p:nvPr>
            <p:ph type="title"/>
          </p:nvPr>
        </p:nvSpPr>
        <p:spPr/>
        <p:txBody>
          <a:bodyPr/>
          <a:lstStyle/>
          <a:p>
            <a:pPr algn="ctr"/>
            <a:r>
              <a:rPr lang="en-US" dirty="0"/>
              <a:t>Using a suffix tr</a:t>
            </a:r>
            <a:r>
              <a:rPr lang="en-US" b="1" i="1" u="sng" dirty="0">
                <a:solidFill>
                  <a:srgbClr val="FF0000"/>
                </a:solidFill>
              </a:rPr>
              <a:t>ee</a:t>
            </a:r>
          </a:p>
        </p:txBody>
      </p:sp>
      <p:sp>
        <p:nvSpPr>
          <p:cNvPr id="5" name="TextBox 4">
            <a:extLst>
              <a:ext uri="{FF2B5EF4-FFF2-40B4-BE49-F238E27FC236}">
                <a16:creationId xmlns:a16="http://schemas.microsoft.com/office/drawing/2014/main" id="{80DBC4A0-EF42-473F-AB93-B14BD17B1F4A}"/>
              </a:ext>
            </a:extLst>
          </p:cNvPr>
          <p:cNvSpPr txBox="1"/>
          <p:nvPr/>
        </p:nvSpPr>
        <p:spPr>
          <a:xfrm>
            <a:off x="4588933" y="1690688"/>
            <a:ext cx="7579737" cy="4339650"/>
          </a:xfrm>
          <a:prstGeom prst="rect">
            <a:avLst/>
          </a:prstGeom>
          <a:noFill/>
        </p:spPr>
        <p:txBody>
          <a:bodyPr wrap="square" rtlCol="0">
            <a:spAutoFit/>
          </a:bodyPr>
          <a:lstStyle/>
          <a:p>
            <a:r>
              <a:rPr lang="en-US" dirty="0"/>
              <a:t>How can we use a suffix tree to….</a:t>
            </a:r>
          </a:p>
          <a:p>
            <a:endParaRPr lang="en-US" dirty="0"/>
          </a:p>
          <a:p>
            <a:pPr marL="342900" indent="-342900">
              <a:buFont typeface="+mj-lt"/>
              <a:buAutoNum type="alphaLcParenR"/>
            </a:pPr>
            <a:r>
              <a:rPr lang="en-US" sz="1400" dirty="0"/>
              <a:t>Check if a string S is a </a:t>
            </a:r>
            <a:r>
              <a:rPr lang="en-US" sz="1400" b="1" i="1" u="sng" dirty="0">
                <a:solidFill>
                  <a:srgbClr val="FF4EFF"/>
                </a:solidFill>
              </a:rPr>
              <a:t>substring</a:t>
            </a:r>
            <a:r>
              <a:rPr lang="en-US" sz="1400" dirty="0"/>
              <a:t> of the text T? </a:t>
            </a:r>
          </a:p>
          <a:p>
            <a:r>
              <a:rPr lang="en-US" sz="1400" b="1" i="1" dirty="0">
                <a:solidFill>
                  <a:schemeClr val="accent3"/>
                </a:solidFill>
              </a:rPr>
              <a:t>Consume the input string by chopping away “length”-many characters at every node, and following the link corresponding to the next character. If we don’t fall of the tree through any of these links, we answer “yes”. If we consume the entire string before traversing an outgoing link from a node, we also answer “yes”. Otherwise, “no”.</a:t>
            </a:r>
          </a:p>
          <a:p>
            <a:pPr marL="342900" indent="-342900">
              <a:buFont typeface="+mj-lt"/>
              <a:buAutoNum type="alphaLcParenR" startAt="2"/>
            </a:pPr>
            <a:r>
              <a:rPr lang="en-US" sz="1400" dirty="0"/>
              <a:t>Check if a string S is a </a:t>
            </a:r>
            <a:r>
              <a:rPr lang="en-US" sz="1400" b="1" i="1" u="sng" dirty="0">
                <a:solidFill>
                  <a:schemeClr val="accent5">
                    <a:lumMod val="75000"/>
                  </a:schemeClr>
                </a:solidFill>
              </a:rPr>
              <a:t>suffix</a:t>
            </a:r>
            <a:r>
              <a:rPr lang="en-US" sz="1400" dirty="0"/>
              <a:t> of the text T? </a:t>
            </a:r>
          </a:p>
          <a:p>
            <a:r>
              <a:rPr lang="en-US" sz="1400" b="1" i="1" dirty="0">
                <a:solidFill>
                  <a:schemeClr val="accent3"/>
                </a:solidFill>
              </a:rPr>
              <a:t>The entire string needs to have been consumed by the various nodes’ length parameters, and there needs to be an outgoing edge labeled ‘$’.</a:t>
            </a:r>
          </a:p>
          <a:p>
            <a:pPr marL="342900" lvl="0" indent="-342900">
              <a:buFont typeface="+mj-lt"/>
              <a:buAutoNum type="alphaLcParenR" startAt="3"/>
            </a:pPr>
            <a:r>
              <a:rPr lang="en-US" sz="1400" dirty="0">
                <a:solidFill>
                  <a:prstClr val="black"/>
                </a:solidFill>
              </a:rPr>
              <a:t>Count the </a:t>
            </a:r>
            <a:r>
              <a:rPr lang="en-US" sz="1400" b="1" i="1" u="sng" dirty="0">
                <a:solidFill>
                  <a:srgbClr val="1D6FA9"/>
                </a:solidFill>
              </a:rPr>
              <a:t>number of times</a:t>
            </a:r>
            <a:r>
              <a:rPr lang="en-US" sz="1400" dirty="0">
                <a:solidFill>
                  <a:srgbClr val="1D6FA9"/>
                </a:solidFill>
              </a:rPr>
              <a:t> </a:t>
            </a:r>
            <a:r>
              <a:rPr lang="en-US" sz="1400" dirty="0">
                <a:solidFill>
                  <a:prstClr val="black"/>
                </a:solidFill>
              </a:rPr>
              <a:t>a string S occurs as a substring of T?</a:t>
            </a:r>
          </a:p>
          <a:p>
            <a:endParaRPr lang="en-US" sz="1400" b="1" i="1" dirty="0">
              <a:solidFill>
                <a:schemeClr val="accent3"/>
              </a:solidFill>
            </a:endParaRPr>
          </a:p>
          <a:p>
            <a:pPr marL="342900" indent="-342900">
              <a:buFont typeface="+mj-lt"/>
              <a:buAutoNum type="alphaLcParenR" startAt="3"/>
            </a:pPr>
            <a:endParaRPr lang="en-US" sz="1400" dirty="0"/>
          </a:p>
          <a:p>
            <a:endParaRPr lang="en-US" sz="1400" i="1" dirty="0">
              <a:solidFill>
                <a:schemeClr val="accent3"/>
              </a:solidFill>
            </a:endParaRPr>
          </a:p>
          <a:p>
            <a:endParaRPr lang="en-US" sz="1400" b="1" i="1" dirty="0">
              <a:solidFill>
                <a:schemeClr val="accent3"/>
              </a:solidFill>
            </a:endParaRPr>
          </a:p>
          <a:p>
            <a:pPr marL="342900" indent="-342900">
              <a:buFont typeface="+mj-lt"/>
              <a:buAutoNum type="alphaLcParenR" startAt="4"/>
            </a:pPr>
            <a:endParaRPr lang="en-US" dirty="0"/>
          </a:p>
          <a:p>
            <a:pPr marL="342900" indent="-342900">
              <a:buFont typeface="+mj-lt"/>
              <a:buAutoNum type="alphaLcParenR" startAt="4"/>
            </a:pPr>
            <a:endParaRPr lang="en-US" dirty="0"/>
          </a:p>
          <a:p>
            <a:pPr marL="342900" indent="-342900">
              <a:buFont typeface="+mj-lt"/>
              <a:buAutoNum type="alphaLcParenR" startAt="4"/>
            </a:pPr>
            <a:endParaRPr lang="en-US" dirty="0"/>
          </a:p>
        </p:txBody>
      </p:sp>
      <p:sp>
        <p:nvSpPr>
          <p:cNvPr id="6" name="Oval 5">
            <a:extLst>
              <a:ext uri="{FF2B5EF4-FFF2-40B4-BE49-F238E27FC236}">
                <a16:creationId xmlns:a16="http://schemas.microsoft.com/office/drawing/2014/main" id="{94C4E1F2-F961-44A5-A597-7BC2436021B8}"/>
              </a:ext>
            </a:extLst>
          </p:cNvPr>
          <p:cNvSpPr/>
          <p:nvPr/>
        </p:nvSpPr>
        <p:spPr>
          <a:xfrm>
            <a:off x="1944498" y="2274541"/>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Oval 6">
            <a:extLst>
              <a:ext uri="{FF2B5EF4-FFF2-40B4-BE49-F238E27FC236}">
                <a16:creationId xmlns:a16="http://schemas.microsoft.com/office/drawing/2014/main" id="{4860D62D-7B94-4FD2-8042-FCAFA9D1983C}"/>
              </a:ext>
            </a:extLst>
          </p:cNvPr>
          <p:cNvSpPr/>
          <p:nvPr/>
        </p:nvSpPr>
        <p:spPr>
          <a:xfrm>
            <a:off x="2462662" y="2792705"/>
            <a:ext cx="302114" cy="2561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6</a:t>
            </a:r>
          </a:p>
        </p:txBody>
      </p:sp>
      <p:sp>
        <p:nvSpPr>
          <p:cNvPr id="8" name="Oval 7">
            <a:extLst>
              <a:ext uri="{FF2B5EF4-FFF2-40B4-BE49-F238E27FC236}">
                <a16:creationId xmlns:a16="http://schemas.microsoft.com/office/drawing/2014/main" id="{A2D4267A-1C8D-4DDD-8FCB-5001AF44F243}"/>
              </a:ext>
            </a:extLst>
          </p:cNvPr>
          <p:cNvSpPr/>
          <p:nvPr/>
        </p:nvSpPr>
        <p:spPr>
          <a:xfrm>
            <a:off x="1317483" y="2836247"/>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Oval 8">
            <a:extLst>
              <a:ext uri="{FF2B5EF4-FFF2-40B4-BE49-F238E27FC236}">
                <a16:creationId xmlns:a16="http://schemas.microsoft.com/office/drawing/2014/main" id="{AA8DC7D8-764E-4FBD-8057-49C6C4779677}"/>
              </a:ext>
            </a:extLst>
          </p:cNvPr>
          <p:cNvSpPr/>
          <p:nvPr/>
        </p:nvSpPr>
        <p:spPr>
          <a:xfrm>
            <a:off x="2205758" y="3280388"/>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Oval 9">
            <a:extLst>
              <a:ext uri="{FF2B5EF4-FFF2-40B4-BE49-F238E27FC236}">
                <a16:creationId xmlns:a16="http://schemas.microsoft.com/office/drawing/2014/main" id="{991E6B2C-6F57-4B56-B02E-8D98E51505DD}"/>
              </a:ext>
            </a:extLst>
          </p:cNvPr>
          <p:cNvSpPr/>
          <p:nvPr/>
        </p:nvSpPr>
        <p:spPr>
          <a:xfrm>
            <a:off x="2584584" y="3826129"/>
            <a:ext cx="277150" cy="25024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4</a:t>
            </a:r>
          </a:p>
        </p:txBody>
      </p:sp>
      <p:sp>
        <p:nvSpPr>
          <p:cNvPr id="11" name="Oval 10">
            <a:extLst>
              <a:ext uri="{FF2B5EF4-FFF2-40B4-BE49-F238E27FC236}">
                <a16:creationId xmlns:a16="http://schemas.microsoft.com/office/drawing/2014/main" id="{8BED06DF-0AE8-49FF-8D71-D550160E4692}"/>
              </a:ext>
            </a:extLst>
          </p:cNvPr>
          <p:cNvSpPr/>
          <p:nvPr/>
        </p:nvSpPr>
        <p:spPr>
          <a:xfrm>
            <a:off x="1321839" y="3872569"/>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Oval 11">
            <a:extLst>
              <a:ext uri="{FF2B5EF4-FFF2-40B4-BE49-F238E27FC236}">
                <a16:creationId xmlns:a16="http://schemas.microsoft.com/office/drawing/2014/main" id="{1A2FCE40-4087-4477-839D-0C83ED48D745}"/>
              </a:ext>
            </a:extLst>
          </p:cNvPr>
          <p:cNvSpPr/>
          <p:nvPr/>
        </p:nvSpPr>
        <p:spPr>
          <a:xfrm>
            <a:off x="926625" y="4828806"/>
            <a:ext cx="321738" cy="30308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13" name="Oval 12">
            <a:extLst>
              <a:ext uri="{FF2B5EF4-FFF2-40B4-BE49-F238E27FC236}">
                <a16:creationId xmlns:a16="http://schemas.microsoft.com/office/drawing/2014/main" id="{AA9454FA-7DF4-4916-94A6-5A305646BD5B}"/>
              </a:ext>
            </a:extLst>
          </p:cNvPr>
          <p:cNvSpPr/>
          <p:nvPr/>
        </p:nvSpPr>
        <p:spPr>
          <a:xfrm>
            <a:off x="1676388" y="3323884"/>
            <a:ext cx="295941" cy="293443"/>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5</a:t>
            </a:r>
          </a:p>
        </p:txBody>
      </p:sp>
      <p:sp>
        <p:nvSpPr>
          <p:cNvPr id="14" name="Oval 13">
            <a:extLst>
              <a:ext uri="{FF2B5EF4-FFF2-40B4-BE49-F238E27FC236}">
                <a16:creationId xmlns:a16="http://schemas.microsoft.com/office/drawing/2014/main" id="{370CFB01-9D29-4073-A465-A1C096EE2AAC}"/>
              </a:ext>
            </a:extLst>
          </p:cNvPr>
          <p:cNvSpPr/>
          <p:nvPr/>
        </p:nvSpPr>
        <p:spPr>
          <a:xfrm>
            <a:off x="703762" y="3336992"/>
            <a:ext cx="291504" cy="29520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a:t>
            </a:r>
          </a:p>
        </p:txBody>
      </p:sp>
      <p:cxnSp>
        <p:nvCxnSpPr>
          <p:cNvPr id="15" name="Straight Arrow Connector 14">
            <a:extLst>
              <a:ext uri="{FF2B5EF4-FFF2-40B4-BE49-F238E27FC236}">
                <a16:creationId xmlns:a16="http://schemas.microsoft.com/office/drawing/2014/main" id="{39E9EE0F-26B3-4220-A590-07EB1011C394}"/>
              </a:ext>
            </a:extLst>
          </p:cNvPr>
          <p:cNvCxnSpPr>
            <a:stCxn id="6" idx="2"/>
            <a:endCxn id="8" idx="7"/>
          </p:cNvCxnSpPr>
          <p:nvPr/>
        </p:nvCxnSpPr>
        <p:spPr>
          <a:xfrm flipH="1">
            <a:off x="1484731" y="2363192"/>
            <a:ext cx="459767" cy="4990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B9DB909D-B898-424C-8625-6D562B173088}"/>
              </a:ext>
            </a:extLst>
          </p:cNvPr>
          <p:cNvCxnSpPr>
            <a:cxnSpLocks/>
            <a:stCxn id="6" idx="6"/>
            <a:endCxn id="7" idx="1"/>
          </p:cNvCxnSpPr>
          <p:nvPr/>
        </p:nvCxnSpPr>
        <p:spPr>
          <a:xfrm>
            <a:off x="2140441" y="2363192"/>
            <a:ext cx="366465" cy="46701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82227A8C-F8AD-4E0C-8A7A-C57189E55C37}"/>
              </a:ext>
            </a:extLst>
          </p:cNvPr>
          <p:cNvCxnSpPr>
            <a:cxnSpLocks/>
            <a:endCxn id="10" idx="0"/>
          </p:cNvCxnSpPr>
          <p:nvPr/>
        </p:nvCxnSpPr>
        <p:spPr>
          <a:xfrm>
            <a:off x="2381713" y="3502263"/>
            <a:ext cx="341446" cy="3238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FA4BE40E-BB98-430F-9199-884F789CDCC6}"/>
              </a:ext>
            </a:extLst>
          </p:cNvPr>
          <p:cNvCxnSpPr>
            <a:cxnSpLocks/>
            <a:endCxn id="14" idx="0"/>
          </p:cNvCxnSpPr>
          <p:nvPr/>
        </p:nvCxnSpPr>
        <p:spPr>
          <a:xfrm flipH="1">
            <a:off x="849514" y="2959731"/>
            <a:ext cx="489740" cy="37726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080EEDD0-BD56-4D00-8FFD-8D54394A86F3}"/>
              </a:ext>
            </a:extLst>
          </p:cNvPr>
          <p:cNvCxnSpPr>
            <a:cxnSpLocks/>
            <a:endCxn id="13" idx="0"/>
          </p:cNvCxnSpPr>
          <p:nvPr/>
        </p:nvCxnSpPr>
        <p:spPr>
          <a:xfrm>
            <a:off x="1473911" y="3024982"/>
            <a:ext cx="350448" cy="29890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6530F282-3A16-483A-B4EE-1E25711720AF}"/>
              </a:ext>
            </a:extLst>
          </p:cNvPr>
          <p:cNvCxnSpPr>
            <a:cxnSpLocks/>
          </p:cNvCxnSpPr>
          <p:nvPr/>
        </p:nvCxnSpPr>
        <p:spPr>
          <a:xfrm flipH="1">
            <a:off x="1384209" y="3048806"/>
            <a:ext cx="4148" cy="76748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8049C4A2-F01A-4504-B602-C8DD6660AED7}"/>
              </a:ext>
            </a:extLst>
          </p:cNvPr>
          <p:cNvCxnSpPr>
            <a:cxnSpLocks/>
          </p:cNvCxnSpPr>
          <p:nvPr/>
        </p:nvCxnSpPr>
        <p:spPr>
          <a:xfrm flipH="1">
            <a:off x="1104116" y="4002174"/>
            <a:ext cx="279892" cy="77071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37E58A06-DD5C-4BF4-AEA5-6F1D8EB1E0F2}"/>
              </a:ext>
            </a:extLst>
          </p:cNvPr>
          <p:cNvSpPr txBox="1"/>
          <p:nvPr/>
        </p:nvSpPr>
        <p:spPr>
          <a:xfrm rot="19172715">
            <a:off x="768213" y="2774738"/>
            <a:ext cx="808898" cy="338554"/>
          </a:xfrm>
          <a:prstGeom prst="rect">
            <a:avLst/>
          </a:prstGeom>
          <a:noFill/>
        </p:spPr>
        <p:txBody>
          <a:bodyPr wrap="square" rtlCol="0">
            <a:spAutoFit/>
          </a:bodyPr>
          <a:lstStyle/>
          <a:p>
            <a:r>
              <a:rPr lang="en-US" sz="1600" dirty="0"/>
              <a:t>(3, 4)</a:t>
            </a:r>
          </a:p>
        </p:txBody>
      </p:sp>
      <p:sp>
        <p:nvSpPr>
          <p:cNvPr id="23" name="Oval 22">
            <a:extLst>
              <a:ext uri="{FF2B5EF4-FFF2-40B4-BE49-F238E27FC236}">
                <a16:creationId xmlns:a16="http://schemas.microsoft.com/office/drawing/2014/main" id="{5D91EA3E-9A7A-4039-9353-82BA98E8948C}"/>
              </a:ext>
            </a:extLst>
          </p:cNvPr>
          <p:cNvSpPr/>
          <p:nvPr/>
        </p:nvSpPr>
        <p:spPr>
          <a:xfrm>
            <a:off x="1577192" y="4551406"/>
            <a:ext cx="336827" cy="30308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cxnSp>
        <p:nvCxnSpPr>
          <p:cNvPr id="24" name="Straight Arrow Connector 23">
            <a:extLst>
              <a:ext uri="{FF2B5EF4-FFF2-40B4-BE49-F238E27FC236}">
                <a16:creationId xmlns:a16="http://schemas.microsoft.com/office/drawing/2014/main" id="{0EEDDF99-80C5-4FB9-8279-0023C0CC0383}"/>
              </a:ext>
            </a:extLst>
          </p:cNvPr>
          <p:cNvCxnSpPr>
            <a:cxnSpLocks/>
            <a:stCxn id="11" idx="5"/>
            <a:endCxn id="23" idx="0"/>
          </p:cNvCxnSpPr>
          <p:nvPr/>
        </p:nvCxnSpPr>
        <p:spPr>
          <a:xfrm>
            <a:off x="1489087" y="4023905"/>
            <a:ext cx="256519" cy="52750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57CC60E6-EDE3-4728-9BF3-07B52F5065B1}"/>
              </a:ext>
            </a:extLst>
          </p:cNvPr>
          <p:cNvSpPr txBox="1"/>
          <p:nvPr/>
        </p:nvSpPr>
        <p:spPr>
          <a:xfrm rot="3006064">
            <a:off x="2376911" y="3393313"/>
            <a:ext cx="645803" cy="338554"/>
          </a:xfrm>
          <a:prstGeom prst="rect">
            <a:avLst/>
          </a:prstGeom>
          <a:noFill/>
        </p:spPr>
        <p:txBody>
          <a:bodyPr wrap="square" rtlCol="0">
            <a:spAutoFit/>
          </a:bodyPr>
          <a:lstStyle/>
          <a:p>
            <a:r>
              <a:rPr lang="en-US" sz="1600" dirty="0"/>
              <a:t>(6, 1)</a:t>
            </a:r>
          </a:p>
        </p:txBody>
      </p:sp>
      <p:sp>
        <p:nvSpPr>
          <p:cNvPr id="26" name="TextBox 25">
            <a:extLst>
              <a:ext uri="{FF2B5EF4-FFF2-40B4-BE49-F238E27FC236}">
                <a16:creationId xmlns:a16="http://schemas.microsoft.com/office/drawing/2014/main" id="{8406B73E-D3F8-43EF-AE32-87FA56447648}"/>
              </a:ext>
            </a:extLst>
          </p:cNvPr>
          <p:cNvSpPr txBox="1"/>
          <p:nvPr/>
        </p:nvSpPr>
        <p:spPr>
          <a:xfrm rot="18710565">
            <a:off x="1265039" y="2299026"/>
            <a:ext cx="840158" cy="338554"/>
          </a:xfrm>
          <a:prstGeom prst="rect">
            <a:avLst/>
          </a:prstGeom>
          <a:noFill/>
        </p:spPr>
        <p:txBody>
          <a:bodyPr wrap="square" rtlCol="0">
            <a:spAutoFit/>
          </a:bodyPr>
          <a:lstStyle/>
          <a:p>
            <a:r>
              <a:rPr lang="en-US" sz="1600" dirty="0"/>
              <a:t>(0, 1)</a:t>
            </a:r>
          </a:p>
        </p:txBody>
      </p:sp>
      <p:cxnSp>
        <p:nvCxnSpPr>
          <p:cNvPr id="27" name="Straight Arrow Connector 26">
            <a:extLst>
              <a:ext uri="{FF2B5EF4-FFF2-40B4-BE49-F238E27FC236}">
                <a16:creationId xmlns:a16="http://schemas.microsoft.com/office/drawing/2014/main" id="{F2EE0FE4-5474-42EA-80E5-AA6AC3CD24D5}"/>
              </a:ext>
            </a:extLst>
          </p:cNvPr>
          <p:cNvCxnSpPr>
            <a:cxnSpLocks/>
          </p:cNvCxnSpPr>
          <p:nvPr/>
        </p:nvCxnSpPr>
        <p:spPr>
          <a:xfrm flipH="1">
            <a:off x="2162826" y="3501756"/>
            <a:ext cx="107001" cy="62830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880CFB12-3812-4634-93A3-C6CEE2D50753}"/>
              </a:ext>
            </a:extLst>
          </p:cNvPr>
          <p:cNvSpPr/>
          <p:nvPr/>
        </p:nvSpPr>
        <p:spPr>
          <a:xfrm>
            <a:off x="2022006" y="4189956"/>
            <a:ext cx="310619" cy="33009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29" name="TextBox 28">
            <a:extLst>
              <a:ext uri="{FF2B5EF4-FFF2-40B4-BE49-F238E27FC236}">
                <a16:creationId xmlns:a16="http://schemas.microsoft.com/office/drawing/2014/main" id="{0B3B949D-9D76-49B9-B3C6-E30ACEAC1E21}"/>
              </a:ext>
            </a:extLst>
          </p:cNvPr>
          <p:cNvSpPr txBox="1"/>
          <p:nvPr/>
        </p:nvSpPr>
        <p:spPr>
          <a:xfrm rot="3129986">
            <a:off x="2196022" y="2380355"/>
            <a:ext cx="767915" cy="338554"/>
          </a:xfrm>
          <a:prstGeom prst="rect">
            <a:avLst/>
          </a:prstGeom>
          <a:noFill/>
        </p:spPr>
        <p:txBody>
          <a:bodyPr wrap="square" rtlCol="0">
            <a:spAutoFit/>
          </a:bodyPr>
          <a:lstStyle/>
          <a:p>
            <a:r>
              <a:rPr lang="en-US" sz="1600" dirty="0"/>
              <a:t>(6, 1)</a:t>
            </a:r>
          </a:p>
        </p:txBody>
      </p:sp>
      <p:cxnSp>
        <p:nvCxnSpPr>
          <p:cNvPr id="30" name="Straight Arrow Connector 29">
            <a:extLst>
              <a:ext uri="{FF2B5EF4-FFF2-40B4-BE49-F238E27FC236}">
                <a16:creationId xmlns:a16="http://schemas.microsoft.com/office/drawing/2014/main" id="{DDB0D3D9-0F9D-438E-856B-F58491993224}"/>
              </a:ext>
            </a:extLst>
          </p:cNvPr>
          <p:cNvCxnSpPr>
            <a:cxnSpLocks/>
          </p:cNvCxnSpPr>
          <p:nvPr/>
        </p:nvCxnSpPr>
        <p:spPr>
          <a:xfrm>
            <a:off x="2042470" y="2451842"/>
            <a:ext cx="261260" cy="82854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2838AFBB-67E0-4CEF-968D-0B69F8814D36}"/>
              </a:ext>
            </a:extLst>
          </p:cNvPr>
          <p:cNvSpPr txBox="1"/>
          <p:nvPr/>
        </p:nvSpPr>
        <p:spPr>
          <a:xfrm rot="4221933">
            <a:off x="1957377" y="2712534"/>
            <a:ext cx="728285" cy="338554"/>
          </a:xfrm>
          <a:prstGeom prst="rect">
            <a:avLst/>
          </a:prstGeom>
          <a:noFill/>
        </p:spPr>
        <p:txBody>
          <a:bodyPr wrap="square" rtlCol="0">
            <a:spAutoFit/>
          </a:bodyPr>
          <a:lstStyle/>
          <a:p>
            <a:r>
              <a:rPr lang="en-US" sz="1600" dirty="0"/>
              <a:t>(1, 2)</a:t>
            </a:r>
          </a:p>
        </p:txBody>
      </p:sp>
      <p:sp>
        <p:nvSpPr>
          <p:cNvPr id="32" name="TextBox 31">
            <a:extLst>
              <a:ext uri="{FF2B5EF4-FFF2-40B4-BE49-F238E27FC236}">
                <a16:creationId xmlns:a16="http://schemas.microsoft.com/office/drawing/2014/main" id="{23A61F7F-944D-46FD-AB11-1A1BD172B38C}"/>
              </a:ext>
            </a:extLst>
          </p:cNvPr>
          <p:cNvSpPr txBox="1"/>
          <p:nvPr/>
        </p:nvSpPr>
        <p:spPr>
          <a:xfrm rot="4242391">
            <a:off x="1395175" y="4076369"/>
            <a:ext cx="645803" cy="338554"/>
          </a:xfrm>
          <a:prstGeom prst="rect">
            <a:avLst/>
          </a:prstGeom>
          <a:noFill/>
        </p:spPr>
        <p:txBody>
          <a:bodyPr wrap="square" rtlCol="0">
            <a:spAutoFit/>
          </a:bodyPr>
          <a:lstStyle/>
          <a:p>
            <a:r>
              <a:rPr lang="en-US" sz="1600" dirty="0"/>
              <a:t>(6, 1)</a:t>
            </a:r>
          </a:p>
        </p:txBody>
      </p:sp>
      <p:sp>
        <p:nvSpPr>
          <p:cNvPr id="33" name="TextBox 32">
            <a:extLst>
              <a:ext uri="{FF2B5EF4-FFF2-40B4-BE49-F238E27FC236}">
                <a16:creationId xmlns:a16="http://schemas.microsoft.com/office/drawing/2014/main" id="{C5A3126A-7D7C-4937-8053-A85B5BEE3335}"/>
              </a:ext>
            </a:extLst>
          </p:cNvPr>
          <p:cNvSpPr txBox="1"/>
          <p:nvPr/>
        </p:nvSpPr>
        <p:spPr>
          <a:xfrm rot="2787663">
            <a:off x="1488352" y="2949751"/>
            <a:ext cx="645803" cy="338554"/>
          </a:xfrm>
          <a:prstGeom prst="rect">
            <a:avLst/>
          </a:prstGeom>
          <a:noFill/>
        </p:spPr>
        <p:txBody>
          <a:bodyPr wrap="square" rtlCol="0">
            <a:spAutoFit/>
          </a:bodyPr>
          <a:lstStyle/>
          <a:p>
            <a:r>
              <a:rPr lang="en-US" sz="1600" dirty="0"/>
              <a:t>(6, 1)</a:t>
            </a:r>
          </a:p>
        </p:txBody>
      </p:sp>
      <p:sp>
        <p:nvSpPr>
          <p:cNvPr id="34" name="TextBox 33">
            <a:extLst>
              <a:ext uri="{FF2B5EF4-FFF2-40B4-BE49-F238E27FC236}">
                <a16:creationId xmlns:a16="http://schemas.microsoft.com/office/drawing/2014/main" id="{B8390CF2-CD80-4E7A-B6E0-04F2918D32BB}"/>
              </a:ext>
            </a:extLst>
          </p:cNvPr>
          <p:cNvSpPr txBox="1"/>
          <p:nvPr/>
        </p:nvSpPr>
        <p:spPr>
          <a:xfrm rot="16200000">
            <a:off x="823248" y="3239055"/>
            <a:ext cx="728285" cy="338554"/>
          </a:xfrm>
          <a:prstGeom prst="rect">
            <a:avLst/>
          </a:prstGeom>
          <a:noFill/>
        </p:spPr>
        <p:txBody>
          <a:bodyPr wrap="square" rtlCol="0">
            <a:spAutoFit/>
          </a:bodyPr>
          <a:lstStyle/>
          <a:p>
            <a:r>
              <a:rPr lang="en-US" sz="1600" dirty="0"/>
              <a:t>(1, 2)</a:t>
            </a:r>
          </a:p>
        </p:txBody>
      </p:sp>
      <p:sp>
        <p:nvSpPr>
          <p:cNvPr id="35" name="Rectangle 34">
            <a:extLst>
              <a:ext uri="{FF2B5EF4-FFF2-40B4-BE49-F238E27FC236}">
                <a16:creationId xmlns:a16="http://schemas.microsoft.com/office/drawing/2014/main" id="{C0312CA6-5E3B-4643-A096-DC2DBA2D993F}"/>
              </a:ext>
            </a:extLst>
          </p:cNvPr>
          <p:cNvSpPr/>
          <p:nvPr/>
        </p:nvSpPr>
        <p:spPr>
          <a:xfrm rot="16880225">
            <a:off x="1704538" y="3644384"/>
            <a:ext cx="670376" cy="369332"/>
          </a:xfrm>
          <a:prstGeom prst="rect">
            <a:avLst/>
          </a:prstGeom>
          <a:noFill/>
        </p:spPr>
        <p:txBody>
          <a:bodyPr wrap="none">
            <a:spAutoFit/>
          </a:bodyPr>
          <a:lstStyle/>
          <a:p>
            <a:r>
              <a:rPr lang="en-US" dirty="0"/>
              <a:t>(3, 4)</a:t>
            </a:r>
          </a:p>
        </p:txBody>
      </p:sp>
      <p:sp>
        <p:nvSpPr>
          <p:cNvPr id="36" name="Rectangle 35">
            <a:extLst>
              <a:ext uri="{FF2B5EF4-FFF2-40B4-BE49-F238E27FC236}">
                <a16:creationId xmlns:a16="http://schemas.microsoft.com/office/drawing/2014/main" id="{469FD4B6-F985-4295-9588-834EEB5C30A8}"/>
              </a:ext>
            </a:extLst>
          </p:cNvPr>
          <p:cNvSpPr/>
          <p:nvPr/>
        </p:nvSpPr>
        <p:spPr>
          <a:xfrm rot="17561270">
            <a:off x="735093" y="4245684"/>
            <a:ext cx="670376" cy="369332"/>
          </a:xfrm>
          <a:prstGeom prst="rect">
            <a:avLst/>
          </a:prstGeom>
          <a:noFill/>
        </p:spPr>
        <p:txBody>
          <a:bodyPr wrap="none">
            <a:spAutoFit/>
          </a:bodyPr>
          <a:lstStyle/>
          <a:p>
            <a:r>
              <a:rPr lang="en-US" dirty="0"/>
              <a:t>(3, 4)</a:t>
            </a:r>
          </a:p>
        </p:txBody>
      </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36F6A086-A5AC-45F1-82DE-417D6F59F96D}"/>
                  </a:ext>
                </a:extLst>
              </p:cNvPr>
              <p:cNvSpPr txBox="1"/>
              <p:nvPr/>
            </p:nvSpPr>
            <p:spPr>
              <a:xfrm>
                <a:off x="685219" y="5639647"/>
                <a:ext cx="198233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chemeClr val="tx1"/>
                          </a:solidFill>
                          <a:latin typeface="Cambria Math" panose="02040503050406030204" pitchFamily="18" charset="0"/>
                        </a:rPr>
                        <m:t>𝑇</m:t>
                      </m:r>
                      <m:r>
                        <a:rPr lang="en-US" sz="2400" b="0" i="1" smtClean="0">
                          <a:solidFill>
                            <a:schemeClr val="tx1"/>
                          </a:solidFill>
                          <a:latin typeface="Cambria Math" panose="02040503050406030204" pitchFamily="18" charset="0"/>
                        </a:rPr>
                        <m:t>$=</m:t>
                      </m:r>
                      <m:r>
                        <a:rPr lang="en-US" sz="2400" b="0" i="1" smtClean="0">
                          <a:solidFill>
                            <a:schemeClr val="tx1"/>
                          </a:solidFill>
                          <a:latin typeface="Cambria Math" panose="02040503050406030204" pitchFamily="18" charset="0"/>
                        </a:rPr>
                        <m:t>𝑎𝑏𝑎𝑎𝑏𝑎</m:t>
                      </m:r>
                      <m:r>
                        <a:rPr lang="en-US" sz="2400" b="0" i="1" smtClean="0">
                          <a:solidFill>
                            <a:schemeClr val="tx1"/>
                          </a:solidFill>
                          <a:latin typeface="Cambria Math" panose="02040503050406030204" pitchFamily="18" charset="0"/>
                        </a:rPr>
                        <m:t>$</m:t>
                      </m:r>
                    </m:oMath>
                  </m:oMathPara>
                </a14:m>
                <a:endParaRPr lang="en-US" sz="2400" dirty="0">
                  <a:solidFill>
                    <a:schemeClr val="tx1"/>
                  </a:solidFill>
                </a:endParaRPr>
              </a:p>
            </p:txBody>
          </p:sp>
        </mc:Choice>
        <mc:Fallback xmlns="">
          <p:sp>
            <p:nvSpPr>
              <p:cNvPr id="37" name="TextBox 36">
                <a:extLst>
                  <a:ext uri="{FF2B5EF4-FFF2-40B4-BE49-F238E27FC236}">
                    <a16:creationId xmlns:a16="http://schemas.microsoft.com/office/drawing/2014/main" id="{36F6A086-A5AC-45F1-82DE-417D6F59F96D}"/>
                  </a:ext>
                </a:extLst>
              </p:cNvPr>
              <p:cNvSpPr txBox="1">
                <a:spLocks noRot="1" noChangeAspect="1" noMove="1" noResize="1" noEditPoints="1" noAdjustHandles="1" noChangeArrowheads="1" noChangeShapeType="1" noTextEdit="1"/>
              </p:cNvSpPr>
              <p:nvPr/>
            </p:nvSpPr>
            <p:spPr>
              <a:xfrm>
                <a:off x="685219" y="5639647"/>
                <a:ext cx="1982338" cy="369332"/>
              </a:xfrm>
              <a:prstGeom prst="rect">
                <a:avLst/>
              </a:prstGeom>
              <a:blipFill>
                <a:blip r:embed="rId2"/>
                <a:stretch>
                  <a:fillRect l="-4294" t="-3279" r="-3988" b="-16393"/>
                </a:stretch>
              </a:blipFill>
            </p:spPr>
            <p:txBody>
              <a:bodyPr/>
              <a:lstStyle/>
              <a:p>
                <a:r>
                  <a:rPr lang="en-US">
                    <a:noFill/>
                  </a:rPr>
                  <a:t> </a:t>
                </a:r>
              </a:p>
            </p:txBody>
          </p:sp>
        </mc:Fallback>
      </mc:AlternateContent>
    </p:spTree>
    <p:extLst>
      <p:ext uri="{BB962C8B-B14F-4D97-AF65-F5344CB8AC3E}">
        <p14:creationId xmlns:p14="http://schemas.microsoft.com/office/powerpoint/2010/main" val="384319744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A218F8-6AFD-45EF-B82A-2714B98D274C}"/>
              </a:ext>
            </a:extLst>
          </p:cNvPr>
          <p:cNvSpPr>
            <a:spLocks noGrp="1"/>
          </p:cNvSpPr>
          <p:nvPr>
            <p:ph type="title"/>
          </p:nvPr>
        </p:nvSpPr>
        <p:spPr/>
        <p:txBody>
          <a:bodyPr/>
          <a:lstStyle/>
          <a:p>
            <a:pPr algn="ctr"/>
            <a:r>
              <a:rPr lang="en-US" dirty="0"/>
              <a:t>Using a suffix tr</a:t>
            </a:r>
            <a:r>
              <a:rPr lang="en-US" b="1" i="1" u="sng" dirty="0">
                <a:solidFill>
                  <a:srgbClr val="FF0000"/>
                </a:solidFill>
              </a:rPr>
              <a:t>ee</a:t>
            </a:r>
          </a:p>
        </p:txBody>
      </p:sp>
      <p:sp>
        <p:nvSpPr>
          <p:cNvPr id="5" name="TextBox 4">
            <a:extLst>
              <a:ext uri="{FF2B5EF4-FFF2-40B4-BE49-F238E27FC236}">
                <a16:creationId xmlns:a16="http://schemas.microsoft.com/office/drawing/2014/main" id="{80DBC4A0-EF42-473F-AB93-B14BD17B1F4A}"/>
              </a:ext>
            </a:extLst>
          </p:cNvPr>
          <p:cNvSpPr txBox="1"/>
          <p:nvPr/>
        </p:nvSpPr>
        <p:spPr>
          <a:xfrm>
            <a:off x="4588933" y="1690688"/>
            <a:ext cx="7579737" cy="4924425"/>
          </a:xfrm>
          <a:prstGeom prst="rect">
            <a:avLst/>
          </a:prstGeom>
          <a:noFill/>
        </p:spPr>
        <p:txBody>
          <a:bodyPr wrap="square" rtlCol="0">
            <a:spAutoFit/>
          </a:bodyPr>
          <a:lstStyle/>
          <a:p>
            <a:r>
              <a:rPr lang="en-US" dirty="0"/>
              <a:t>How can we use a suffix tree to….</a:t>
            </a:r>
          </a:p>
          <a:p>
            <a:endParaRPr lang="en-US" dirty="0"/>
          </a:p>
          <a:p>
            <a:pPr marL="342900" indent="-342900">
              <a:buFont typeface="+mj-lt"/>
              <a:buAutoNum type="alphaLcParenR"/>
            </a:pPr>
            <a:r>
              <a:rPr lang="en-US" sz="1400" dirty="0"/>
              <a:t>Check if a string S is a </a:t>
            </a:r>
            <a:r>
              <a:rPr lang="en-US" sz="1400" b="1" i="1" u="sng" dirty="0">
                <a:solidFill>
                  <a:srgbClr val="FF4EFF"/>
                </a:solidFill>
              </a:rPr>
              <a:t>substring</a:t>
            </a:r>
            <a:r>
              <a:rPr lang="en-US" sz="1400" dirty="0"/>
              <a:t> of the text T? </a:t>
            </a:r>
          </a:p>
          <a:p>
            <a:r>
              <a:rPr lang="en-US" sz="1400" b="1" i="1" dirty="0">
                <a:solidFill>
                  <a:schemeClr val="accent3"/>
                </a:solidFill>
              </a:rPr>
              <a:t>Consume the input string by chopping away “length”-many characters at every node, and following the link corresponding to the next character. If we don’t fall of the tree through any of these links, we answer “yes”. If we consume the entire string before traversing an outgoing link from a node, we also answer “yes”. Otherwise, “no”.</a:t>
            </a:r>
          </a:p>
          <a:p>
            <a:pPr marL="342900" indent="-342900">
              <a:buFont typeface="+mj-lt"/>
              <a:buAutoNum type="alphaLcParenR" startAt="2"/>
            </a:pPr>
            <a:r>
              <a:rPr lang="en-US" sz="1400" dirty="0"/>
              <a:t>Check if a string S is a </a:t>
            </a:r>
            <a:r>
              <a:rPr lang="en-US" sz="1400" b="1" i="1" u="sng" dirty="0">
                <a:solidFill>
                  <a:schemeClr val="accent5">
                    <a:lumMod val="75000"/>
                  </a:schemeClr>
                </a:solidFill>
              </a:rPr>
              <a:t>suffix</a:t>
            </a:r>
            <a:r>
              <a:rPr lang="en-US" sz="1400" dirty="0"/>
              <a:t> of the text T? </a:t>
            </a:r>
          </a:p>
          <a:p>
            <a:r>
              <a:rPr lang="en-US" sz="1400" b="1" i="1" dirty="0">
                <a:solidFill>
                  <a:schemeClr val="accent3"/>
                </a:solidFill>
              </a:rPr>
              <a:t>The entire string needs to have been consumed by the various nodes’ length parameters, and there needs to be an outgoing edge labeled ‘$’.</a:t>
            </a:r>
          </a:p>
          <a:p>
            <a:pPr marL="342900" lvl="0" indent="-342900">
              <a:buFont typeface="+mj-lt"/>
              <a:buAutoNum type="alphaLcParenR" startAt="3"/>
            </a:pPr>
            <a:r>
              <a:rPr lang="en-US" sz="1400" dirty="0">
                <a:solidFill>
                  <a:prstClr val="black"/>
                </a:solidFill>
              </a:rPr>
              <a:t>Count the </a:t>
            </a:r>
            <a:r>
              <a:rPr lang="en-US" sz="1400" b="1" i="1" u="sng" dirty="0">
                <a:solidFill>
                  <a:srgbClr val="1D6FA9"/>
                </a:solidFill>
              </a:rPr>
              <a:t>number of times</a:t>
            </a:r>
            <a:r>
              <a:rPr lang="en-US" sz="1400" dirty="0">
                <a:solidFill>
                  <a:srgbClr val="1D6FA9"/>
                </a:solidFill>
              </a:rPr>
              <a:t> </a:t>
            </a:r>
            <a:r>
              <a:rPr lang="en-US" sz="1400" dirty="0">
                <a:solidFill>
                  <a:prstClr val="black"/>
                </a:solidFill>
              </a:rPr>
              <a:t>a string S occurs as a substring of T?</a:t>
            </a:r>
          </a:p>
          <a:p>
            <a:pPr lvl="0"/>
            <a:r>
              <a:rPr lang="en-US" sz="1400" b="1" i="1" dirty="0">
                <a:solidFill>
                  <a:schemeClr val="accent3"/>
                </a:solidFill>
              </a:rPr>
              <a:t>By using the strictly positive “length” parameter of any given node, at some point we will exhaust S, either “at a node” or “at an edge” (length parameter longer than residual string). In either case, the solution is the #leaf nodes underneath the relevant node’s subtree. </a:t>
            </a:r>
          </a:p>
          <a:p>
            <a:endParaRPr lang="en-US" sz="1400" b="1" i="1" dirty="0">
              <a:solidFill>
                <a:schemeClr val="accent3"/>
              </a:solidFill>
            </a:endParaRPr>
          </a:p>
          <a:p>
            <a:pPr marL="342900" indent="-342900">
              <a:buFont typeface="+mj-lt"/>
              <a:buAutoNum type="alphaLcParenR" startAt="3"/>
            </a:pPr>
            <a:endParaRPr lang="en-US" sz="1400" dirty="0"/>
          </a:p>
          <a:p>
            <a:endParaRPr lang="en-US" sz="1400" i="1" dirty="0">
              <a:solidFill>
                <a:schemeClr val="accent3"/>
              </a:solidFill>
            </a:endParaRPr>
          </a:p>
          <a:p>
            <a:endParaRPr lang="en-US" sz="1400" b="1" i="1" dirty="0">
              <a:solidFill>
                <a:schemeClr val="accent3"/>
              </a:solidFill>
            </a:endParaRPr>
          </a:p>
          <a:p>
            <a:pPr marL="342900" indent="-342900">
              <a:buFont typeface="+mj-lt"/>
              <a:buAutoNum type="alphaLcParenR" startAt="4"/>
            </a:pPr>
            <a:endParaRPr lang="en-US" dirty="0"/>
          </a:p>
          <a:p>
            <a:pPr marL="342900" indent="-342900">
              <a:buFont typeface="+mj-lt"/>
              <a:buAutoNum type="alphaLcParenR" startAt="4"/>
            </a:pPr>
            <a:endParaRPr lang="en-US" dirty="0"/>
          </a:p>
          <a:p>
            <a:pPr marL="342900" indent="-342900">
              <a:buFont typeface="+mj-lt"/>
              <a:buAutoNum type="alphaLcParenR" startAt="4"/>
            </a:pPr>
            <a:endParaRPr lang="en-US" dirty="0"/>
          </a:p>
        </p:txBody>
      </p:sp>
      <p:sp>
        <p:nvSpPr>
          <p:cNvPr id="6" name="Oval 5">
            <a:extLst>
              <a:ext uri="{FF2B5EF4-FFF2-40B4-BE49-F238E27FC236}">
                <a16:creationId xmlns:a16="http://schemas.microsoft.com/office/drawing/2014/main" id="{94C4E1F2-F961-44A5-A597-7BC2436021B8}"/>
              </a:ext>
            </a:extLst>
          </p:cNvPr>
          <p:cNvSpPr/>
          <p:nvPr/>
        </p:nvSpPr>
        <p:spPr>
          <a:xfrm>
            <a:off x="1944498" y="2274541"/>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Oval 6">
            <a:extLst>
              <a:ext uri="{FF2B5EF4-FFF2-40B4-BE49-F238E27FC236}">
                <a16:creationId xmlns:a16="http://schemas.microsoft.com/office/drawing/2014/main" id="{4860D62D-7B94-4FD2-8042-FCAFA9D1983C}"/>
              </a:ext>
            </a:extLst>
          </p:cNvPr>
          <p:cNvSpPr/>
          <p:nvPr/>
        </p:nvSpPr>
        <p:spPr>
          <a:xfrm>
            <a:off x="2462662" y="2792705"/>
            <a:ext cx="302114" cy="2561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6</a:t>
            </a:r>
          </a:p>
        </p:txBody>
      </p:sp>
      <p:sp>
        <p:nvSpPr>
          <p:cNvPr id="8" name="Oval 7">
            <a:extLst>
              <a:ext uri="{FF2B5EF4-FFF2-40B4-BE49-F238E27FC236}">
                <a16:creationId xmlns:a16="http://schemas.microsoft.com/office/drawing/2014/main" id="{A2D4267A-1C8D-4DDD-8FCB-5001AF44F243}"/>
              </a:ext>
            </a:extLst>
          </p:cNvPr>
          <p:cNvSpPr/>
          <p:nvPr/>
        </p:nvSpPr>
        <p:spPr>
          <a:xfrm>
            <a:off x="1317483" y="2836247"/>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Oval 8">
            <a:extLst>
              <a:ext uri="{FF2B5EF4-FFF2-40B4-BE49-F238E27FC236}">
                <a16:creationId xmlns:a16="http://schemas.microsoft.com/office/drawing/2014/main" id="{AA8DC7D8-764E-4FBD-8057-49C6C4779677}"/>
              </a:ext>
            </a:extLst>
          </p:cNvPr>
          <p:cNvSpPr/>
          <p:nvPr/>
        </p:nvSpPr>
        <p:spPr>
          <a:xfrm>
            <a:off x="2205758" y="3280388"/>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Oval 9">
            <a:extLst>
              <a:ext uri="{FF2B5EF4-FFF2-40B4-BE49-F238E27FC236}">
                <a16:creationId xmlns:a16="http://schemas.microsoft.com/office/drawing/2014/main" id="{991E6B2C-6F57-4B56-B02E-8D98E51505DD}"/>
              </a:ext>
            </a:extLst>
          </p:cNvPr>
          <p:cNvSpPr/>
          <p:nvPr/>
        </p:nvSpPr>
        <p:spPr>
          <a:xfrm>
            <a:off x="2584584" y="3826129"/>
            <a:ext cx="277150" cy="25024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4</a:t>
            </a:r>
          </a:p>
        </p:txBody>
      </p:sp>
      <p:sp>
        <p:nvSpPr>
          <p:cNvPr id="11" name="Oval 10">
            <a:extLst>
              <a:ext uri="{FF2B5EF4-FFF2-40B4-BE49-F238E27FC236}">
                <a16:creationId xmlns:a16="http://schemas.microsoft.com/office/drawing/2014/main" id="{8BED06DF-0AE8-49FF-8D71-D550160E4692}"/>
              </a:ext>
            </a:extLst>
          </p:cNvPr>
          <p:cNvSpPr/>
          <p:nvPr/>
        </p:nvSpPr>
        <p:spPr>
          <a:xfrm>
            <a:off x="1321839" y="3872569"/>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Oval 11">
            <a:extLst>
              <a:ext uri="{FF2B5EF4-FFF2-40B4-BE49-F238E27FC236}">
                <a16:creationId xmlns:a16="http://schemas.microsoft.com/office/drawing/2014/main" id="{1A2FCE40-4087-4477-839D-0C83ED48D745}"/>
              </a:ext>
            </a:extLst>
          </p:cNvPr>
          <p:cNvSpPr/>
          <p:nvPr/>
        </p:nvSpPr>
        <p:spPr>
          <a:xfrm>
            <a:off x="926625" y="4828806"/>
            <a:ext cx="321738" cy="30308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13" name="Oval 12">
            <a:extLst>
              <a:ext uri="{FF2B5EF4-FFF2-40B4-BE49-F238E27FC236}">
                <a16:creationId xmlns:a16="http://schemas.microsoft.com/office/drawing/2014/main" id="{AA9454FA-7DF4-4916-94A6-5A305646BD5B}"/>
              </a:ext>
            </a:extLst>
          </p:cNvPr>
          <p:cNvSpPr/>
          <p:nvPr/>
        </p:nvSpPr>
        <p:spPr>
          <a:xfrm>
            <a:off x="1676388" y="3323884"/>
            <a:ext cx="295941" cy="293443"/>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5</a:t>
            </a:r>
          </a:p>
        </p:txBody>
      </p:sp>
      <p:sp>
        <p:nvSpPr>
          <p:cNvPr id="14" name="Oval 13">
            <a:extLst>
              <a:ext uri="{FF2B5EF4-FFF2-40B4-BE49-F238E27FC236}">
                <a16:creationId xmlns:a16="http://schemas.microsoft.com/office/drawing/2014/main" id="{370CFB01-9D29-4073-A465-A1C096EE2AAC}"/>
              </a:ext>
            </a:extLst>
          </p:cNvPr>
          <p:cNvSpPr/>
          <p:nvPr/>
        </p:nvSpPr>
        <p:spPr>
          <a:xfrm>
            <a:off x="703762" y="3336992"/>
            <a:ext cx="291504" cy="29520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a:t>
            </a:r>
          </a:p>
        </p:txBody>
      </p:sp>
      <p:cxnSp>
        <p:nvCxnSpPr>
          <p:cNvPr id="15" name="Straight Arrow Connector 14">
            <a:extLst>
              <a:ext uri="{FF2B5EF4-FFF2-40B4-BE49-F238E27FC236}">
                <a16:creationId xmlns:a16="http://schemas.microsoft.com/office/drawing/2014/main" id="{39E9EE0F-26B3-4220-A590-07EB1011C394}"/>
              </a:ext>
            </a:extLst>
          </p:cNvPr>
          <p:cNvCxnSpPr>
            <a:stCxn id="6" idx="2"/>
            <a:endCxn id="8" idx="7"/>
          </p:cNvCxnSpPr>
          <p:nvPr/>
        </p:nvCxnSpPr>
        <p:spPr>
          <a:xfrm flipH="1">
            <a:off x="1484731" y="2363192"/>
            <a:ext cx="459767" cy="4990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B9DB909D-B898-424C-8625-6D562B173088}"/>
              </a:ext>
            </a:extLst>
          </p:cNvPr>
          <p:cNvCxnSpPr>
            <a:cxnSpLocks/>
            <a:stCxn id="6" idx="6"/>
            <a:endCxn id="7" idx="1"/>
          </p:cNvCxnSpPr>
          <p:nvPr/>
        </p:nvCxnSpPr>
        <p:spPr>
          <a:xfrm>
            <a:off x="2140441" y="2363192"/>
            <a:ext cx="366465" cy="46701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82227A8C-F8AD-4E0C-8A7A-C57189E55C37}"/>
              </a:ext>
            </a:extLst>
          </p:cNvPr>
          <p:cNvCxnSpPr>
            <a:cxnSpLocks/>
            <a:endCxn id="10" idx="0"/>
          </p:cNvCxnSpPr>
          <p:nvPr/>
        </p:nvCxnSpPr>
        <p:spPr>
          <a:xfrm>
            <a:off x="2381713" y="3502263"/>
            <a:ext cx="341446" cy="3238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FA4BE40E-BB98-430F-9199-884F789CDCC6}"/>
              </a:ext>
            </a:extLst>
          </p:cNvPr>
          <p:cNvCxnSpPr>
            <a:cxnSpLocks/>
            <a:endCxn id="14" idx="0"/>
          </p:cNvCxnSpPr>
          <p:nvPr/>
        </p:nvCxnSpPr>
        <p:spPr>
          <a:xfrm flipH="1">
            <a:off x="849514" y="2959731"/>
            <a:ext cx="489740" cy="37726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080EEDD0-BD56-4D00-8FFD-8D54394A86F3}"/>
              </a:ext>
            </a:extLst>
          </p:cNvPr>
          <p:cNvCxnSpPr>
            <a:cxnSpLocks/>
            <a:endCxn id="13" idx="0"/>
          </p:cNvCxnSpPr>
          <p:nvPr/>
        </p:nvCxnSpPr>
        <p:spPr>
          <a:xfrm>
            <a:off x="1473911" y="3024982"/>
            <a:ext cx="350448" cy="29890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6530F282-3A16-483A-B4EE-1E25711720AF}"/>
              </a:ext>
            </a:extLst>
          </p:cNvPr>
          <p:cNvCxnSpPr>
            <a:cxnSpLocks/>
          </p:cNvCxnSpPr>
          <p:nvPr/>
        </p:nvCxnSpPr>
        <p:spPr>
          <a:xfrm flipH="1">
            <a:off x="1384209" y="3048806"/>
            <a:ext cx="4148" cy="76748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8049C4A2-F01A-4504-B602-C8DD6660AED7}"/>
              </a:ext>
            </a:extLst>
          </p:cNvPr>
          <p:cNvCxnSpPr>
            <a:cxnSpLocks/>
          </p:cNvCxnSpPr>
          <p:nvPr/>
        </p:nvCxnSpPr>
        <p:spPr>
          <a:xfrm flipH="1">
            <a:off x="1104116" y="4002174"/>
            <a:ext cx="279892" cy="77071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37E58A06-DD5C-4BF4-AEA5-6F1D8EB1E0F2}"/>
              </a:ext>
            </a:extLst>
          </p:cNvPr>
          <p:cNvSpPr txBox="1"/>
          <p:nvPr/>
        </p:nvSpPr>
        <p:spPr>
          <a:xfrm rot="19172715">
            <a:off x="768213" y="2774738"/>
            <a:ext cx="808898" cy="338554"/>
          </a:xfrm>
          <a:prstGeom prst="rect">
            <a:avLst/>
          </a:prstGeom>
          <a:noFill/>
        </p:spPr>
        <p:txBody>
          <a:bodyPr wrap="square" rtlCol="0">
            <a:spAutoFit/>
          </a:bodyPr>
          <a:lstStyle/>
          <a:p>
            <a:r>
              <a:rPr lang="en-US" sz="1600" dirty="0"/>
              <a:t>(3, 4)</a:t>
            </a:r>
          </a:p>
        </p:txBody>
      </p:sp>
      <p:sp>
        <p:nvSpPr>
          <p:cNvPr id="23" name="Oval 22">
            <a:extLst>
              <a:ext uri="{FF2B5EF4-FFF2-40B4-BE49-F238E27FC236}">
                <a16:creationId xmlns:a16="http://schemas.microsoft.com/office/drawing/2014/main" id="{5D91EA3E-9A7A-4039-9353-82BA98E8948C}"/>
              </a:ext>
            </a:extLst>
          </p:cNvPr>
          <p:cNvSpPr/>
          <p:nvPr/>
        </p:nvSpPr>
        <p:spPr>
          <a:xfrm>
            <a:off x="1577192" y="4551406"/>
            <a:ext cx="336827" cy="30308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cxnSp>
        <p:nvCxnSpPr>
          <p:cNvPr id="24" name="Straight Arrow Connector 23">
            <a:extLst>
              <a:ext uri="{FF2B5EF4-FFF2-40B4-BE49-F238E27FC236}">
                <a16:creationId xmlns:a16="http://schemas.microsoft.com/office/drawing/2014/main" id="{0EEDDF99-80C5-4FB9-8279-0023C0CC0383}"/>
              </a:ext>
            </a:extLst>
          </p:cNvPr>
          <p:cNvCxnSpPr>
            <a:cxnSpLocks/>
            <a:stCxn id="11" idx="5"/>
            <a:endCxn id="23" idx="0"/>
          </p:cNvCxnSpPr>
          <p:nvPr/>
        </p:nvCxnSpPr>
        <p:spPr>
          <a:xfrm>
            <a:off x="1489087" y="4023905"/>
            <a:ext cx="256519" cy="52750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57CC60E6-EDE3-4728-9BF3-07B52F5065B1}"/>
              </a:ext>
            </a:extLst>
          </p:cNvPr>
          <p:cNvSpPr txBox="1"/>
          <p:nvPr/>
        </p:nvSpPr>
        <p:spPr>
          <a:xfrm rot="3006064">
            <a:off x="2376911" y="3393313"/>
            <a:ext cx="645803" cy="338554"/>
          </a:xfrm>
          <a:prstGeom prst="rect">
            <a:avLst/>
          </a:prstGeom>
          <a:noFill/>
        </p:spPr>
        <p:txBody>
          <a:bodyPr wrap="square" rtlCol="0">
            <a:spAutoFit/>
          </a:bodyPr>
          <a:lstStyle/>
          <a:p>
            <a:r>
              <a:rPr lang="en-US" sz="1600" dirty="0"/>
              <a:t>(6, 1)</a:t>
            </a:r>
          </a:p>
        </p:txBody>
      </p:sp>
      <p:sp>
        <p:nvSpPr>
          <p:cNvPr id="26" name="TextBox 25">
            <a:extLst>
              <a:ext uri="{FF2B5EF4-FFF2-40B4-BE49-F238E27FC236}">
                <a16:creationId xmlns:a16="http://schemas.microsoft.com/office/drawing/2014/main" id="{8406B73E-D3F8-43EF-AE32-87FA56447648}"/>
              </a:ext>
            </a:extLst>
          </p:cNvPr>
          <p:cNvSpPr txBox="1"/>
          <p:nvPr/>
        </p:nvSpPr>
        <p:spPr>
          <a:xfrm rot="18710565">
            <a:off x="1265039" y="2299026"/>
            <a:ext cx="840158" cy="338554"/>
          </a:xfrm>
          <a:prstGeom prst="rect">
            <a:avLst/>
          </a:prstGeom>
          <a:noFill/>
        </p:spPr>
        <p:txBody>
          <a:bodyPr wrap="square" rtlCol="0">
            <a:spAutoFit/>
          </a:bodyPr>
          <a:lstStyle/>
          <a:p>
            <a:r>
              <a:rPr lang="en-US" sz="1600" dirty="0"/>
              <a:t>(0, 1)</a:t>
            </a:r>
          </a:p>
        </p:txBody>
      </p:sp>
      <p:cxnSp>
        <p:nvCxnSpPr>
          <p:cNvPr id="27" name="Straight Arrow Connector 26">
            <a:extLst>
              <a:ext uri="{FF2B5EF4-FFF2-40B4-BE49-F238E27FC236}">
                <a16:creationId xmlns:a16="http://schemas.microsoft.com/office/drawing/2014/main" id="{F2EE0FE4-5474-42EA-80E5-AA6AC3CD24D5}"/>
              </a:ext>
            </a:extLst>
          </p:cNvPr>
          <p:cNvCxnSpPr>
            <a:cxnSpLocks/>
          </p:cNvCxnSpPr>
          <p:nvPr/>
        </p:nvCxnSpPr>
        <p:spPr>
          <a:xfrm flipH="1">
            <a:off x="2162826" y="3501756"/>
            <a:ext cx="107001" cy="62830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880CFB12-3812-4634-93A3-C6CEE2D50753}"/>
              </a:ext>
            </a:extLst>
          </p:cNvPr>
          <p:cNvSpPr/>
          <p:nvPr/>
        </p:nvSpPr>
        <p:spPr>
          <a:xfrm>
            <a:off x="2022006" y="4189956"/>
            <a:ext cx="310619" cy="33009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29" name="TextBox 28">
            <a:extLst>
              <a:ext uri="{FF2B5EF4-FFF2-40B4-BE49-F238E27FC236}">
                <a16:creationId xmlns:a16="http://schemas.microsoft.com/office/drawing/2014/main" id="{0B3B949D-9D76-49B9-B3C6-E30ACEAC1E21}"/>
              </a:ext>
            </a:extLst>
          </p:cNvPr>
          <p:cNvSpPr txBox="1"/>
          <p:nvPr/>
        </p:nvSpPr>
        <p:spPr>
          <a:xfrm rot="3129986">
            <a:off x="2196022" y="2380355"/>
            <a:ext cx="767915" cy="338554"/>
          </a:xfrm>
          <a:prstGeom prst="rect">
            <a:avLst/>
          </a:prstGeom>
          <a:noFill/>
        </p:spPr>
        <p:txBody>
          <a:bodyPr wrap="square" rtlCol="0">
            <a:spAutoFit/>
          </a:bodyPr>
          <a:lstStyle/>
          <a:p>
            <a:r>
              <a:rPr lang="en-US" sz="1600" dirty="0"/>
              <a:t>(6, 1)</a:t>
            </a:r>
          </a:p>
        </p:txBody>
      </p:sp>
      <p:cxnSp>
        <p:nvCxnSpPr>
          <p:cNvPr id="30" name="Straight Arrow Connector 29">
            <a:extLst>
              <a:ext uri="{FF2B5EF4-FFF2-40B4-BE49-F238E27FC236}">
                <a16:creationId xmlns:a16="http://schemas.microsoft.com/office/drawing/2014/main" id="{DDB0D3D9-0F9D-438E-856B-F58491993224}"/>
              </a:ext>
            </a:extLst>
          </p:cNvPr>
          <p:cNvCxnSpPr>
            <a:cxnSpLocks/>
          </p:cNvCxnSpPr>
          <p:nvPr/>
        </p:nvCxnSpPr>
        <p:spPr>
          <a:xfrm>
            <a:off x="2042470" y="2451842"/>
            <a:ext cx="261260" cy="82854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2838AFBB-67E0-4CEF-968D-0B69F8814D36}"/>
              </a:ext>
            </a:extLst>
          </p:cNvPr>
          <p:cNvSpPr txBox="1"/>
          <p:nvPr/>
        </p:nvSpPr>
        <p:spPr>
          <a:xfrm rot="4221933">
            <a:off x="1957377" y="2712534"/>
            <a:ext cx="728285" cy="338554"/>
          </a:xfrm>
          <a:prstGeom prst="rect">
            <a:avLst/>
          </a:prstGeom>
          <a:noFill/>
        </p:spPr>
        <p:txBody>
          <a:bodyPr wrap="square" rtlCol="0">
            <a:spAutoFit/>
          </a:bodyPr>
          <a:lstStyle/>
          <a:p>
            <a:r>
              <a:rPr lang="en-US" sz="1600" dirty="0"/>
              <a:t>(1, 2)</a:t>
            </a:r>
          </a:p>
        </p:txBody>
      </p:sp>
      <p:sp>
        <p:nvSpPr>
          <p:cNvPr id="32" name="TextBox 31">
            <a:extLst>
              <a:ext uri="{FF2B5EF4-FFF2-40B4-BE49-F238E27FC236}">
                <a16:creationId xmlns:a16="http://schemas.microsoft.com/office/drawing/2014/main" id="{23A61F7F-944D-46FD-AB11-1A1BD172B38C}"/>
              </a:ext>
            </a:extLst>
          </p:cNvPr>
          <p:cNvSpPr txBox="1"/>
          <p:nvPr/>
        </p:nvSpPr>
        <p:spPr>
          <a:xfrm rot="4242391">
            <a:off x="1395175" y="4076369"/>
            <a:ext cx="645803" cy="338554"/>
          </a:xfrm>
          <a:prstGeom prst="rect">
            <a:avLst/>
          </a:prstGeom>
          <a:noFill/>
        </p:spPr>
        <p:txBody>
          <a:bodyPr wrap="square" rtlCol="0">
            <a:spAutoFit/>
          </a:bodyPr>
          <a:lstStyle/>
          <a:p>
            <a:r>
              <a:rPr lang="en-US" sz="1600" dirty="0"/>
              <a:t>(6, 1)</a:t>
            </a:r>
          </a:p>
        </p:txBody>
      </p:sp>
      <p:sp>
        <p:nvSpPr>
          <p:cNvPr id="33" name="TextBox 32">
            <a:extLst>
              <a:ext uri="{FF2B5EF4-FFF2-40B4-BE49-F238E27FC236}">
                <a16:creationId xmlns:a16="http://schemas.microsoft.com/office/drawing/2014/main" id="{C5A3126A-7D7C-4937-8053-A85B5BEE3335}"/>
              </a:ext>
            </a:extLst>
          </p:cNvPr>
          <p:cNvSpPr txBox="1"/>
          <p:nvPr/>
        </p:nvSpPr>
        <p:spPr>
          <a:xfrm rot="2787663">
            <a:off x="1488352" y="2949751"/>
            <a:ext cx="645803" cy="338554"/>
          </a:xfrm>
          <a:prstGeom prst="rect">
            <a:avLst/>
          </a:prstGeom>
          <a:noFill/>
        </p:spPr>
        <p:txBody>
          <a:bodyPr wrap="square" rtlCol="0">
            <a:spAutoFit/>
          </a:bodyPr>
          <a:lstStyle/>
          <a:p>
            <a:r>
              <a:rPr lang="en-US" sz="1600" dirty="0"/>
              <a:t>(6, 1)</a:t>
            </a:r>
          </a:p>
        </p:txBody>
      </p:sp>
      <p:sp>
        <p:nvSpPr>
          <p:cNvPr id="34" name="TextBox 33">
            <a:extLst>
              <a:ext uri="{FF2B5EF4-FFF2-40B4-BE49-F238E27FC236}">
                <a16:creationId xmlns:a16="http://schemas.microsoft.com/office/drawing/2014/main" id="{B8390CF2-CD80-4E7A-B6E0-04F2918D32BB}"/>
              </a:ext>
            </a:extLst>
          </p:cNvPr>
          <p:cNvSpPr txBox="1"/>
          <p:nvPr/>
        </p:nvSpPr>
        <p:spPr>
          <a:xfrm rot="16200000">
            <a:off x="823248" y="3239055"/>
            <a:ext cx="728285" cy="338554"/>
          </a:xfrm>
          <a:prstGeom prst="rect">
            <a:avLst/>
          </a:prstGeom>
          <a:noFill/>
        </p:spPr>
        <p:txBody>
          <a:bodyPr wrap="square" rtlCol="0">
            <a:spAutoFit/>
          </a:bodyPr>
          <a:lstStyle/>
          <a:p>
            <a:r>
              <a:rPr lang="en-US" sz="1600" dirty="0"/>
              <a:t>(1, 2)</a:t>
            </a:r>
          </a:p>
        </p:txBody>
      </p:sp>
      <p:sp>
        <p:nvSpPr>
          <p:cNvPr id="35" name="Rectangle 34">
            <a:extLst>
              <a:ext uri="{FF2B5EF4-FFF2-40B4-BE49-F238E27FC236}">
                <a16:creationId xmlns:a16="http://schemas.microsoft.com/office/drawing/2014/main" id="{C0312CA6-5E3B-4643-A096-DC2DBA2D993F}"/>
              </a:ext>
            </a:extLst>
          </p:cNvPr>
          <p:cNvSpPr/>
          <p:nvPr/>
        </p:nvSpPr>
        <p:spPr>
          <a:xfrm rot="16880225">
            <a:off x="1704538" y="3644384"/>
            <a:ext cx="670376" cy="369332"/>
          </a:xfrm>
          <a:prstGeom prst="rect">
            <a:avLst/>
          </a:prstGeom>
          <a:noFill/>
        </p:spPr>
        <p:txBody>
          <a:bodyPr wrap="none">
            <a:spAutoFit/>
          </a:bodyPr>
          <a:lstStyle/>
          <a:p>
            <a:r>
              <a:rPr lang="en-US" dirty="0"/>
              <a:t>(3, 4)</a:t>
            </a:r>
          </a:p>
        </p:txBody>
      </p:sp>
      <p:sp>
        <p:nvSpPr>
          <p:cNvPr id="36" name="Rectangle 35">
            <a:extLst>
              <a:ext uri="{FF2B5EF4-FFF2-40B4-BE49-F238E27FC236}">
                <a16:creationId xmlns:a16="http://schemas.microsoft.com/office/drawing/2014/main" id="{469FD4B6-F985-4295-9588-834EEB5C30A8}"/>
              </a:ext>
            </a:extLst>
          </p:cNvPr>
          <p:cNvSpPr/>
          <p:nvPr/>
        </p:nvSpPr>
        <p:spPr>
          <a:xfrm rot="17561270">
            <a:off x="735093" y="4245684"/>
            <a:ext cx="670376" cy="369332"/>
          </a:xfrm>
          <a:prstGeom prst="rect">
            <a:avLst/>
          </a:prstGeom>
          <a:noFill/>
        </p:spPr>
        <p:txBody>
          <a:bodyPr wrap="none">
            <a:spAutoFit/>
          </a:bodyPr>
          <a:lstStyle/>
          <a:p>
            <a:r>
              <a:rPr lang="en-US" dirty="0"/>
              <a:t>(3, 4)</a:t>
            </a:r>
          </a:p>
        </p:txBody>
      </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36F6A086-A5AC-45F1-82DE-417D6F59F96D}"/>
                  </a:ext>
                </a:extLst>
              </p:cNvPr>
              <p:cNvSpPr txBox="1"/>
              <p:nvPr/>
            </p:nvSpPr>
            <p:spPr>
              <a:xfrm>
                <a:off x="685219" y="5639647"/>
                <a:ext cx="198233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chemeClr val="tx1"/>
                          </a:solidFill>
                          <a:latin typeface="Cambria Math" panose="02040503050406030204" pitchFamily="18" charset="0"/>
                        </a:rPr>
                        <m:t>𝑇</m:t>
                      </m:r>
                      <m:r>
                        <a:rPr lang="en-US" sz="2400" b="0" i="1" smtClean="0">
                          <a:solidFill>
                            <a:schemeClr val="tx1"/>
                          </a:solidFill>
                          <a:latin typeface="Cambria Math" panose="02040503050406030204" pitchFamily="18" charset="0"/>
                        </a:rPr>
                        <m:t>$=</m:t>
                      </m:r>
                      <m:r>
                        <a:rPr lang="en-US" sz="2400" b="0" i="1" smtClean="0">
                          <a:solidFill>
                            <a:schemeClr val="tx1"/>
                          </a:solidFill>
                          <a:latin typeface="Cambria Math" panose="02040503050406030204" pitchFamily="18" charset="0"/>
                        </a:rPr>
                        <m:t>𝑎𝑏𝑎𝑎𝑏𝑎</m:t>
                      </m:r>
                      <m:r>
                        <a:rPr lang="en-US" sz="2400" b="0" i="1" smtClean="0">
                          <a:solidFill>
                            <a:schemeClr val="tx1"/>
                          </a:solidFill>
                          <a:latin typeface="Cambria Math" panose="02040503050406030204" pitchFamily="18" charset="0"/>
                        </a:rPr>
                        <m:t>$</m:t>
                      </m:r>
                    </m:oMath>
                  </m:oMathPara>
                </a14:m>
                <a:endParaRPr lang="en-US" sz="2400" dirty="0">
                  <a:solidFill>
                    <a:schemeClr val="tx1"/>
                  </a:solidFill>
                </a:endParaRPr>
              </a:p>
            </p:txBody>
          </p:sp>
        </mc:Choice>
        <mc:Fallback xmlns="">
          <p:sp>
            <p:nvSpPr>
              <p:cNvPr id="37" name="TextBox 36">
                <a:extLst>
                  <a:ext uri="{FF2B5EF4-FFF2-40B4-BE49-F238E27FC236}">
                    <a16:creationId xmlns:a16="http://schemas.microsoft.com/office/drawing/2014/main" id="{36F6A086-A5AC-45F1-82DE-417D6F59F96D}"/>
                  </a:ext>
                </a:extLst>
              </p:cNvPr>
              <p:cNvSpPr txBox="1">
                <a:spLocks noRot="1" noChangeAspect="1" noMove="1" noResize="1" noEditPoints="1" noAdjustHandles="1" noChangeArrowheads="1" noChangeShapeType="1" noTextEdit="1"/>
              </p:cNvSpPr>
              <p:nvPr/>
            </p:nvSpPr>
            <p:spPr>
              <a:xfrm>
                <a:off x="685219" y="5639647"/>
                <a:ext cx="1982338" cy="369332"/>
              </a:xfrm>
              <a:prstGeom prst="rect">
                <a:avLst/>
              </a:prstGeom>
              <a:blipFill>
                <a:blip r:embed="rId2"/>
                <a:stretch>
                  <a:fillRect l="-4294" t="-3279" r="-3988" b="-16393"/>
                </a:stretch>
              </a:blipFill>
            </p:spPr>
            <p:txBody>
              <a:bodyPr/>
              <a:lstStyle/>
              <a:p>
                <a:r>
                  <a:rPr lang="en-US">
                    <a:noFill/>
                  </a:rPr>
                  <a:t> </a:t>
                </a:r>
              </a:p>
            </p:txBody>
          </p:sp>
        </mc:Fallback>
      </mc:AlternateContent>
    </p:spTree>
    <p:extLst>
      <p:ext uri="{BB962C8B-B14F-4D97-AF65-F5344CB8AC3E}">
        <p14:creationId xmlns:p14="http://schemas.microsoft.com/office/powerpoint/2010/main" val="150699950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A218F8-6AFD-45EF-B82A-2714B98D274C}"/>
              </a:ext>
            </a:extLst>
          </p:cNvPr>
          <p:cNvSpPr>
            <a:spLocks noGrp="1"/>
          </p:cNvSpPr>
          <p:nvPr>
            <p:ph type="title"/>
          </p:nvPr>
        </p:nvSpPr>
        <p:spPr/>
        <p:txBody>
          <a:bodyPr/>
          <a:lstStyle/>
          <a:p>
            <a:pPr algn="ctr"/>
            <a:r>
              <a:rPr lang="en-US" dirty="0"/>
              <a:t>Using a suffix tr</a:t>
            </a:r>
            <a:r>
              <a:rPr lang="en-US" b="1" i="1" u="sng" dirty="0">
                <a:solidFill>
                  <a:srgbClr val="FF0000"/>
                </a:solidFill>
              </a:rPr>
              <a:t>ee</a:t>
            </a:r>
          </a:p>
        </p:txBody>
      </p:sp>
      <p:sp>
        <p:nvSpPr>
          <p:cNvPr id="5" name="TextBox 4">
            <a:extLst>
              <a:ext uri="{FF2B5EF4-FFF2-40B4-BE49-F238E27FC236}">
                <a16:creationId xmlns:a16="http://schemas.microsoft.com/office/drawing/2014/main" id="{80DBC4A0-EF42-473F-AB93-B14BD17B1F4A}"/>
              </a:ext>
            </a:extLst>
          </p:cNvPr>
          <p:cNvSpPr txBox="1"/>
          <p:nvPr/>
        </p:nvSpPr>
        <p:spPr>
          <a:xfrm>
            <a:off x="4588933" y="1690688"/>
            <a:ext cx="7579737" cy="5416868"/>
          </a:xfrm>
          <a:prstGeom prst="rect">
            <a:avLst/>
          </a:prstGeom>
          <a:noFill/>
        </p:spPr>
        <p:txBody>
          <a:bodyPr wrap="square" rtlCol="0">
            <a:spAutoFit/>
          </a:bodyPr>
          <a:lstStyle/>
          <a:p>
            <a:r>
              <a:rPr lang="en-US" dirty="0"/>
              <a:t>How can we use a suffix tree to….</a:t>
            </a:r>
          </a:p>
          <a:p>
            <a:endParaRPr lang="en-US" dirty="0"/>
          </a:p>
          <a:p>
            <a:pPr marL="342900" indent="-342900">
              <a:buFont typeface="+mj-lt"/>
              <a:buAutoNum type="alphaLcParenR"/>
            </a:pPr>
            <a:r>
              <a:rPr lang="en-US" sz="1400" dirty="0"/>
              <a:t>Check if a string S is a </a:t>
            </a:r>
            <a:r>
              <a:rPr lang="en-US" sz="1400" b="1" i="1" u="sng" dirty="0">
                <a:solidFill>
                  <a:srgbClr val="FF4EFF"/>
                </a:solidFill>
              </a:rPr>
              <a:t>substring</a:t>
            </a:r>
            <a:r>
              <a:rPr lang="en-US" sz="1400" dirty="0"/>
              <a:t> of the text T? </a:t>
            </a:r>
          </a:p>
          <a:p>
            <a:r>
              <a:rPr lang="en-US" sz="1400" b="1" i="1" dirty="0">
                <a:solidFill>
                  <a:schemeClr val="accent3"/>
                </a:solidFill>
              </a:rPr>
              <a:t>Consume the input string by chopping away “length”-many characters at every node, and following the link corresponding to the next character. If we don’t fall of the tree through any of these links, we answer “yes”. If we consume the entire string before traversing an outgoing link from a node, we also answer “yes”. Otherwise, “no”.</a:t>
            </a:r>
          </a:p>
          <a:p>
            <a:pPr marL="342900" indent="-342900">
              <a:buFont typeface="+mj-lt"/>
              <a:buAutoNum type="alphaLcParenR" startAt="2"/>
            </a:pPr>
            <a:r>
              <a:rPr lang="en-US" sz="1400" dirty="0"/>
              <a:t>Check if a string S is a </a:t>
            </a:r>
            <a:r>
              <a:rPr lang="en-US" sz="1400" b="1" i="1" u="sng" dirty="0">
                <a:solidFill>
                  <a:schemeClr val="accent5">
                    <a:lumMod val="75000"/>
                  </a:schemeClr>
                </a:solidFill>
              </a:rPr>
              <a:t>suffix</a:t>
            </a:r>
            <a:r>
              <a:rPr lang="en-US" sz="1400" dirty="0"/>
              <a:t> of the text T? </a:t>
            </a:r>
          </a:p>
          <a:p>
            <a:r>
              <a:rPr lang="en-US" sz="1400" b="1" i="1" dirty="0">
                <a:solidFill>
                  <a:schemeClr val="accent3"/>
                </a:solidFill>
              </a:rPr>
              <a:t>The entire string needs to have been consumed by the various nodes’ length parameters, and there needs to be an outgoing edge labeled ‘$’.</a:t>
            </a:r>
          </a:p>
          <a:p>
            <a:pPr marL="342900" lvl="0" indent="-342900">
              <a:buFont typeface="+mj-lt"/>
              <a:buAutoNum type="alphaLcParenR" startAt="3"/>
            </a:pPr>
            <a:r>
              <a:rPr lang="en-US" sz="1400" dirty="0">
                <a:solidFill>
                  <a:prstClr val="black"/>
                </a:solidFill>
              </a:rPr>
              <a:t>Count the </a:t>
            </a:r>
            <a:r>
              <a:rPr lang="en-US" sz="1400" b="1" i="1" u="sng" dirty="0">
                <a:solidFill>
                  <a:srgbClr val="1D6FA9"/>
                </a:solidFill>
              </a:rPr>
              <a:t>number of times</a:t>
            </a:r>
            <a:r>
              <a:rPr lang="en-US" sz="1400" dirty="0">
                <a:solidFill>
                  <a:srgbClr val="1D6FA9"/>
                </a:solidFill>
              </a:rPr>
              <a:t> </a:t>
            </a:r>
            <a:r>
              <a:rPr lang="en-US" sz="1400" dirty="0">
                <a:solidFill>
                  <a:prstClr val="black"/>
                </a:solidFill>
              </a:rPr>
              <a:t>a string S occurs as a substring of T?</a:t>
            </a:r>
          </a:p>
          <a:p>
            <a:pPr lvl="0"/>
            <a:r>
              <a:rPr lang="en-US" sz="1400" b="1" i="1" dirty="0">
                <a:solidFill>
                  <a:schemeClr val="accent3"/>
                </a:solidFill>
              </a:rPr>
              <a:t>By using the strictly positive “length” parameter of any given node, at some point we will exhaust S, either “at a node” or “at an edge” (length parameter longer than residual string). In either case, the solution is the #leaf nodes underneath the relevant node’s subtree. </a:t>
            </a:r>
          </a:p>
          <a:p>
            <a:pPr marL="342900" indent="-342900">
              <a:buFont typeface="+mj-lt"/>
              <a:buAutoNum type="alphaLcParenR" startAt="4"/>
            </a:pPr>
            <a:r>
              <a:rPr lang="en-US" sz="1400" dirty="0"/>
              <a:t>Find the </a:t>
            </a:r>
            <a:r>
              <a:rPr lang="en-US" sz="1400" b="1" i="1" u="sng" dirty="0">
                <a:solidFill>
                  <a:srgbClr val="FF0000"/>
                </a:solidFill>
              </a:rPr>
              <a:t>longest repeated substring </a:t>
            </a:r>
            <a:r>
              <a:rPr lang="en-US" sz="1400" dirty="0"/>
              <a:t>of T?</a:t>
            </a:r>
          </a:p>
          <a:p>
            <a:pPr marL="342900" lvl="0" indent="-342900">
              <a:buFont typeface="+mj-lt"/>
              <a:buAutoNum type="alphaLcParenR" startAt="4"/>
            </a:pPr>
            <a:endParaRPr lang="en-US" sz="1400" dirty="0"/>
          </a:p>
          <a:p>
            <a:endParaRPr lang="en-US" sz="1400" b="1" i="1" dirty="0">
              <a:solidFill>
                <a:schemeClr val="accent3"/>
              </a:solidFill>
            </a:endParaRPr>
          </a:p>
          <a:p>
            <a:pPr marL="342900" indent="-342900">
              <a:buFont typeface="+mj-lt"/>
              <a:buAutoNum type="alphaLcParenR" startAt="3"/>
            </a:pPr>
            <a:endParaRPr lang="en-US" sz="1400" dirty="0"/>
          </a:p>
          <a:p>
            <a:endParaRPr lang="en-US" sz="1400" i="1" dirty="0">
              <a:solidFill>
                <a:schemeClr val="accent3"/>
              </a:solidFill>
            </a:endParaRPr>
          </a:p>
          <a:p>
            <a:endParaRPr lang="en-US" sz="1400" b="1" i="1" dirty="0">
              <a:solidFill>
                <a:schemeClr val="accent3"/>
              </a:solidFill>
            </a:endParaRPr>
          </a:p>
          <a:p>
            <a:pPr marL="342900" indent="-342900">
              <a:buFont typeface="+mj-lt"/>
              <a:buAutoNum type="alphaLcParenR" startAt="4"/>
            </a:pPr>
            <a:endParaRPr lang="en-US" dirty="0"/>
          </a:p>
          <a:p>
            <a:pPr marL="342900" indent="-342900">
              <a:buFont typeface="+mj-lt"/>
              <a:buAutoNum type="alphaLcParenR" startAt="4"/>
            </a:pPr>
            <a:endParaRPr lang="en-US" dirty="0"/>
          </a:p>
          <a:p>
            <a:pPr marL="342900" indent="-342900">
              <a:buFont typeface="+mj-lt"/>
              <a:buAutoNum type="alphaLcParenR" startAt="4"/>
            </a:pPr>
            <a:endParaRPr lang="en-US" dirty="0"/>
          </a:p>
        </p:txBody>
      </p:sp>
      <p:sp>
        <p:nvSpPr>
          <p:cNvPr id="6" name="Oval 5">
            <a:extLst>
              <a:ext uri="{FF2B5EF4-FFF2-40B4-BE49-F238E27FC236}">
                <a16:creationId xmlns:a16="http://schemas.microsoft.com/office/drawing/2014/main" id="{94C4E1F2-F961-44A5-A597-7BC2436021B8}"/>
              </a:ext>
            </a:extLst>
          </p:cNvPr>
          <p:cNvSpPr/>
          <p:nvPr/>
        </p:nvSpPr>
        <p:spPr>
          <a:xfrm>
            <a:off x="1944498" y="2274541"/>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Oval 6">
            <a:extLst>
              <a:ext uri="{FF2B5EF4-FFF2-40B4-BE49-F238E27FC236}">
                <a16:creationId xmlns:a16="http://schemas.microsoft.com/office/drawing/2014/main" id="{4860D62D-7B94-4FD2-8042-FCAFA9D1983C}"/>
              </a:ext>
            </a:extLst>
          </p:cNvPr>
          <p:cNvSpPr/>
          <p:nvPr/>
        </p:nvSpPr>
        <p:spPr>
          <a:xfrm>
            <a:off x="2462662" y="2792705"/>
            <a:ext cx="302114" cy="2561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6</a:t>
            </a:r>
          </a:p>
        </p:txBody>
      </p:sp>
      <p:sp>
        <p:nvSpPr>
          <p:cNvPr id="8" name="Oval 7">
            <a:extLst>
              <a:ext uri="{FF2B5EF4-FFF2-40B4-BE49-F238E27FC236}">
                <a16:creationId xmlns:a16="http://schemas.microsoft.com/office/drawing/2014/main" id="{A2D4267A-1C8D-4DDD-8FCB-5001AF44F243}"/>
              </a:ext>
            </a:extLst>
          </p:cNvPr>
          <p:cNvSpPr/>
          <p:nvPr/>
        </p:nvSpPr>
        <p:spPr>
          <a:xfrm>
            <a:off x="1317483" y="2836247"/>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Oval 8">
            <a:extLst>
              <a:ext uri="{FF2B5EF4-FFF2-40B4-BE49-F238E27FC236}">
                <a16:creationId xmlns:a16="http://schemas.microsoft.com/office/drawing/2014/main" id="{AA8DC7D8-764E-4FBD-8057-49C6C4779677}"/>
              </a:ext>
            </a:extLst>
          </p:cNvPr>
          <p:cNvSpPr/>
          <p:nvPr/>
        </p:nvSpPr>
        <p:spPr>
          <a:xfrm>
            <a:off x="2205758" y="3280388"/>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Oval 9">
            <a:extLst>
              <a:ext uri="{FF2B5EF4-FFF2-40B4-BE49-F238E27FC236}">
                <a16:creationId xmlns:a16="http://schemas.microsoft.com/office/drawing/2014/main" id="{991E6B2C-6F57-4B56-B02E-8D98E51505DD}"/>
              </a:ext>
            </a:extLst>
          </p:cNvPr>
          <p:cNvSpPr/>
          <p:nvPr/>
        </p:nvSpPr>
        <p:spPr>
          <a:xfrm>
            <a:off x="2584584" y="3826129"/>
            <a:ext cx="277150" cy="25024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4</a:t>
            </a:r>
          </a:p>
        </p:txBody>
      </p:sp>
      <p:sp>
        <p:nvSpPr>
          <p:cNvPr id="11" name="Oval 10">
            <a:extLst>
              <a:ext uri="{FF2B5EF4-FFF2-40B4-BE49-F238E27FC236}">
                <a16:creationId xmlns:a16="http://schemas.microsoft.com/office/drawing/2014/main" id="{8BED06DF-0AE8-49FF-8D71-D550160E4692}"/>
              </a:ext>
            </a:extLst>
          </p:cNvPr>
          <p:cNvSpPr/>
          <p:nvPr/>
        </p:nvSpPr>
        <p:spPr>
          <a:xfrm>
            <a:off x="1321839" y="3872569"/>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Oval 11">
            <a:extLst>
              <a:ext uri="{FF2B5EF4-FFF2-40B4-BE49-F238E27FC236}">
                <a16:creationId xmlns:a16="http://schemas.microsoft.com/office/drawing/2014/main" id="{1A2FCE40-4087-4477-839D-0C83ED48D745}"/>
              </a:ext>
            </a:extLst>
          </p:cNvPr>
          <p:cNvSpPr/>
          <p:nvPr/>
        </p:nvSpPr>
        <p:spPr>
          <a:xfrm>
            <a:off x="926625" y="4828806"/>
            <a:ext cx="321738" cy="30308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13" name="Oval 12">
            <a:extLst>
              <a:ext uri="{FF2B5EF4-FFF2-40B4-BE49-F238E27FC236}">
                <a16:creationId xmlns:a16="http://schemas.microsoft.com/office/drawing/2014/main" id="{AA9454FA-7DF4-4916-94A6-5A305646BD5B}"/>
              </a:ext>
            </a:extLst>
          </p:cNvPr>
          <p:cNvSpPr/>
          <p:nvPr/>
        </p:nvSpPr>
        <p:spPr>
          <a:xfrm>
            <a:off x="1676388" y="3323884"/>
            <a:ext cx="295941" cy="293443"/>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5</a:t>
            </a:r>
          </a:p>
        </p:txBody>
      </p:sp>
      <p:sp>
        <p:nvSpPr>
          <p:cNvPr id="14" name="Oval 13">
            <a:extLst>
              <a:ext uri="{FF2B5EF4-FFF2-40B4-BE49-F238E27FC236}">
                <a16:creationId xmlns:a16="http://schemas.microsoft.com/office/drawing/2014/main" id="{370CFB01-9D29-4073-A465-A1C096EE2AAC}"/>
              </a:ext>
            </a:extLst>
          </p:cNvPr>
          <p:cNvSpPr/>
          <p:nvPr/>
        </p:nvSpPr>
        <p:spPr>
          <a:xfrm>
            <a:off x="703762" y="3336992"/>
            <a:ext cx="291504" cy="29520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a:t>
            </a:r>
          </a:p>
        </p:txBody>
      </p:sp>
      <p:cxnSp>
        <p:nvCxnSpPr>
          <p:cNvPr id="15" name="Straight Arrow Connector 14">
            <a:extLst>
              <a:ext uri="{FF2B5EF4-FFF2-40B4-BE49-F238E27FC236}">
                <a16:creationId xmlns:a16="http://schemas.microsoft.com/office/drawing/2014/main" id="{39E9EE0F-26B3-4220-A590-07EB1011C394}"/>
              </a:ext>
            </a:extLst>
          </p:cNvPr>
          <p:cNvCxnSpPr>
            <a:stCxn id="6" idx="2"/>
            <a:endCxn id="8" idx="7"/>
          </p:cNvCxnSpPr>
          <p:nvPr/>
        </p:nvCxnSpPr>
        <p:spPr>
          <a:xfrm flipH="1">
            <a:off x="1484731" y="2363192"/>
            <a:ext cx="459767" cy="4990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B9DB909D-B898-424C-8625-6D562B173088}"/>
              </a:ext>
            </a:extLst>
          </p:cNvPr>
          <p:cNvCxnSpPr>
            <a:cxnSpLocks/>
            <a:stCxn id="6" idx="6"/>
            <a:endCxn id="7" idx="1"/>
          </p:cNvCxnSpPr>
          <p:nvPr/>
        </p:nvCxnSpPr>
        <p:spPr>
          <a:xfrm>
            <a:off x="2140441" y="2363192"/>
            <a:ext cx="366465" cy="46701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82227A8C-F8AD-4E0C-8A7A-C57189E55C37}"/>
              </a:ext>
            </a:extLst>
          </p:cNvPr>
          <p:cNvCxnSpPr>
            <a:cxnSpLocks/>
            <a:endCxn id="10" idx="0"/>
          </p:cNvCxnSpPr>
          <p:nvPr/>
        </p:nvCxnSpPr>
        <p:spPr>
          <a:xfrm>
            <a:off x="2381713" y="3502263"/>
            <a:ext cx="341446" cy="3238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FA4BE40E-BB98-430F-9199-884F789CDCC6}"/>
              </a:ext>
            </a:extLst>
          </p:cNvPr>
          <p:cNvCxnSpPr>
            <a:cxnSpLocks/>
            <a:endCxn id="14" idx="0"/>
          </p:cNvCxnSpPr>
          <p:nvPr/>
        </p:nvCxnSpPr>
        <p:spPr>
          <a:xfrm flipH="1">
            <a:off x="849514" y="2959731"/>
            <a:ext cx="489740" cy="37726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080EEDD0-BD56-4D00-8FFD-8D54394A86F3}"/>
              </a:ext>
            </a:extLst>
          </p:cNvPr>
          <p:cNvCxnSpPr>
            <a:cxnSpLocks/>
            <a:endCxn id="13" idx="0"/>
          </p:cNvCxnSpPr>
          <p:nvPr/>
        </p:nvCxnSpPr>
        <p:spPr>
          <a:xfrm>
            <a:off x="1473911" y="3024982"/>
            <a:ext cx="350448" cy="29890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6530F282-3A16-483A-B4EE-1E25711720AF}"/>
              </a:ext>
            </a:extLst>
          </p:cNvPr>
          <p:cNvCxnSpPr>
            <a:cxnSpLocks/>
          </p:cNvCxnSpPr>
          <p:nvPr/>
        </p:nvCxnSpPr>
        <p:spPr>
          <a:xfrm flipH="1">
            <a:off x="1384209" y="3048806"/>
            <a:ext cx="4148" cy="76748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8049C4A2-F01A-4504-B602-C8DD6660AED7}"/>
              </a:ext>
            </a:extLst>
          </p:cNvPr>
          <p:cNvCxnSpPr>
            <a:cxnSpLocks/>
          </p:cNvCxnSpPr>
          <p:nvPr/>
        </p:nvCxnSpPr>
        <p:spPr>
          <a:xfrm flipH="1">
            <a:off x="1104116" y="4002174"/>
            <a:ext cx="279892" cy="77071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37E58A06-DD5C-4BF4-AEA5-6F1D8EB1E0F2}"/>
              </a:ext>
            </a:extLst>
          </p:cNvPr>
          <p:cNvSpPr txBox="1"/>
          <p:nvPr/>
        </p:nvSpPr>
        <p:spPr>
          <a:xfrm rot="19172715">
            <a:off x="768213" y="2774738"/>
            <a:ext cx="808898" cy="338554"/>
          </a:xfrm>
          <a:prstGeom prst="rect">
            <a:avLst/>
          </a:prstGeom>
          <a:noFill/>
        </p:spPr>
        <p:txBody>
          <a:bodyPr wrap="square" rtlCol="0">
            <a:spAutoFit/>
          </a:bodyPr>
          <a:lstStyle/>
          <a:p>
            <a:r>
              <a:rPr lang="en-US" sz="1600" dirty="0"/>
              <a:t>(3, 4)</a:t>
            </a:r>
          </a:p>
        </p:txBody>
      </p:sp>
      <p:sp>
        <p:nvSpPr>
          <p:cNvPr id="23" name="Oval 22">
            <a:extLst>
              <a:ext uri="{FF2B5EF4-FFF2-40B4-BE49-F238E27FC236}">
                <a16:creationId xmlns:a16="http://schemas.microsoft.com/office/drawing/2014/main" id="{5D91EA3E-9A7A-4039-9353-82BA98E8948C}"/>
              </a:ext>
            </a:extLst>
          </p:cNvPr>
          <p:cNvSpPr/>
          <p:nvPr/>
        </p:nvSpPr>
        <p:spPr>
          <a:xfrm>
            <a:off x="1577192" y="4551406"/>
            <a:ext cx="336827" cy="30308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cxnSp>
        <p:nvCxnSpPr>
          <p:cNvPr id="24" name="Straight Arrow Connector 23">
            <a:extLst>
              <a:ext uri="{FF2B5EF4-FFF2-40B4-BE49-F238E27FC236}">
                <a16:creationId xmlns:a16="http://schemas.microsoft.com/office/drawing/2014/main" id="{0EEDDF99-80C5-4FB9-8279-0023C0CC0383}"/>
              </a:ext>
            </a:extLst>
          </p:cNvPr>
          <p:cNvCxnSpPr>
            <a:cxnSpLocks/>
            <a:stCxn id="11" idx="5"/>
            <a:endCxn id="23" idx="0"/>
          </p:cNvCxnSpPr>
          <p:nvPr/>
        </p:nvCxnSpPr>
        <p:spPr>
          <a:xfrm>
            <a:off x="1489087" y="4023905"/>
            <a:ext cx="256519" cy="52750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57CC60E6-EDE3-4728-9BF3-07B52F5065B1}"/>
              </a:ext>
            </a:extLst>
          </p:cNvPr>
          <p:cNvSpPr txBox="1"/>
          <p:nvPr/>
        </p:nvSpPr>
        <p:spPr>
          <a:xfrm rot="3006064">
            <a:off x="2376911" y="3393313"/>
            <a:ext cx="645803" cy="338554"/>
          </a:xfrm>
          <a:prstGeom prst="rect">
            <a:avLst/>
          </a:prstGeom>
          <a:noFill/>
        </p:spPr>
        <p:txBody>
          <a:bodyPr wrap="square" rtlCol="0">
            <a:spAutoFit/>
          </a:bodyPr>
          <a:lstStyle/>
          <a:p>
            <a:r>
              <a:rPr lang="en-US" sz="1600" dirty="0"/>
              <a:t>(6, 1)</a:t>
            </a:r>
          </a:p>
        </p:txBody>
      </p:sp>
      <p:sp>
        <p:nvSpPr>
          <p:cNvPr id="26" name="TextBox 25">
            <a:extLst>
              <a:ext uri="{FF2B5EF4-FFF2-40B4-BE49-F238E27FC236}">
                <a16:creationId xmlns:a16="http://schemas.microsoft.com/office/drawing/2014/main" id="{8406B73E-D3F8-43EF-AE32-87FA56447648}"/>
              </a:ext>
            </a:extLst>
          </p:cNvPr>
          <p:cNvSpPr txBox="1"/>
          <p:nvPr/>
        </p:nvSpPr>
        <p:spPr>
          <a:xfrm rot="18710565">
            <a:off x="1265039" y="2299026"/>
            <a:ext cx="840158" cy="338554"/>
          </a:xfrm>
          <a:prstGeom prst="rect">
            <a:avLst/>
          </a:prstGeom>
          <a:noFill/>
        </p:spPr>
        <p:txBody>
          <a:bodyPr wrap="square" rtlCol="0">
            <a:spAutoFit/>
          </a:bodyPr>
          <a:lstStyle/>
          <a:p>
            <a:r>
              <a:rPr lang="en-US" sz="1600" dirty="0"/>
              <a:t>(0, 1)</a:t>
            </a:r>
          </a:p>
        </p:txBody>
      </p:sp>
      <p:cxnSp>
        <p:nvCxnSpPr>
          <p:cNvPr id="27" name="Straight Arrow Connector 26">
            <a:extLst>
              <a:ext uri="{FF2B5EF4-FFF2-40B4-BE49-F238E27FC236}">
                <a16:creationId xmlns:a16="http://schemas.microsoft.com/office/drawing/2014/main" id="{F2EE0FE4-5474-42EA-80E5-AA6AC3CD24D5}"/>
              </a:ext>
            </a:extLst>
          </p:cNvPr>
          <p:cNvCxnSpPr>
            <a:cxnSpLocks/>
          </p:cNvCxnSpPr>
          <p:nvPr/>
        </p:nvCxnSpPr>
        <p:spPr>
          <a:xfrm flipH="1">
            <a:off x="2162826" y="3501756"/>
            <a:ext cx="107001" cy="62830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880CFB12-3812-4634-93A3-C6CEE2D50753}"/>
              </a:ext>
            </a:extLst>
          </p:cNvPr>
          <p:cNvSpPr/>
          <p:nvPr/>
        </p:nvSpPr>
        <p:spPr>
          <a:xfrm>
            <a:off x="2022006" y="4189956"/>
            <a:ext cx="310619" cy="33009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29" name="TextBox 28">
            <a:extLst>
              <a:ext uri="{FF2B5EF4-FFF2-40B4-BE49-F238E27FC236}">
                <a16:creationId xmlns:a16="http://schemas.microsoft.com/office/drawing/2014/main" id="{0B3B949D-9D76-49B9-B3C6-E30ACEAC1E21}"/>
              </a:ext>
            </a:extLst>
          </p:cNvPr>
          <p:cNvSpPr txBox="1"/>
          <p:nvPr/>
        </p:nvSpPr>
        <p:spPr>
          <a:xfrm rot="3129986">
            <a:off x="2196022" y="2380355"/>
            <a:ext cx="767915" cy="338554"/>
          </a:xfrm>
          <a:prstGeom prst="rect">
            <a:avLst/>
          </a:prstGeom>
          <a:noFill/>
        </p:spPr>
        <p:txBody>
          <a:bodyPr wrap="square" rtlCol="0">
            <a:spAutoFit/>
          </a:bodyPr>
          <a:lstStyle/>
          <a:p>
            <a:r>
              <a:rPr lang="en-US" sz="1600" dirty="0"/>
              <a:t>(6, 1)</a:t>
            </a:r>
          </a:p>
        </p:txBody>
      </p:sp>
      <p:cxnSp>
        <p:nvCxnSpPr>
          <p:cNvPr id="30" name="Straight Arrow Connector 29">
            <a:extLst>
              <a:ext uri="{FF2B5EF4-FFF2-40B4-BE49-F238E27FC236}">
                <a16:creationId xmlns:a16="http://schemas.microsoft.com/office/drawing/2014/main" id="{DDB0D3D9-0F9D-438E-856B-F58491993224}"/>
              </a:ext>
            </a:extLst>
          </p:cNvPr>
          <p:cNvCxnSpPr>
            <a:cxnSpLocks/>
          </p:cNvCxnSpPr>
          <p:nvPr/>
        </p:nvCxnSpPr>
        <p:spPr>
          <a:xfrm>
            <a:off x="2042470" y="2451842"/>
            <a:ext cx="261260" cy="82854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2838AFBB-67E0-4CEF-968D-0B69F8814D36}"/>
              </a:ext>
            </a:extLst>
          </p:cNvPr>
          <p:cNvSpPr txBox="1"/>
          <p:nvPr/>
        </p:nvSpPr>
        <p:spPr>
          <a:xfrm rot="4221933">
            <a:off x="1957377" y="2712534"/>
            <a:ext cx="728285" cy="338554"/>
          </a:xfrm>
          <a:prstGeom prst="rect">
            <a:avLst/>
          </a:prstGeom>
          <a:noFill/>
        </p:spPr>
        <p:txBody>
          <a:bodyPr wrap="square" rtlCol="0">
            <a:spAutoFit/>
          </a:bodyPr>
          <a:lstStyle/>
          <a:p>
            <a:r>
              <a:rPr lang="en-US" sz="1600" dirty="0"/>
              <a:t>(1, 2)</a:t>
            </a:r>
          </a:p>
        </p:txBody>
      </p:sp>
      <p:sp>
        <p:nvSpPr>
          <p:cNvPr id="32" name="TextBox 31">
            <a:extLst>
              <a:ext uri="{FF2B5EF4-FFF2-40B4-BE49-F238E27FC236}">
                <a16:creationId xmlns:a16="http://schemas.microsoft.com/office/drawing/2014/main" id="{23A61F7F-944D-46FD-AB11-1A1BD172B38C}"/>
              </a:ext>
            </a:extLst>
          </p:cNvPr>
          <p:cNvSpPr txBox="1"/>
          <p:nvPr/>
        </p:nvSpPr>
        <p:spPr>
          <a:xfrm rot="4242391">
            <a:off x="1395175" y="4076369"/>
            <a:ext cx="645803" cy="338554"/>
          </a:xfrm>
          <a:prstGeom prst="rect">
            <a:avLst/>
          </a:prstGeom>
          <a:noFill/>
        </p:spPr>
        <p:txBody>
          <a:bodyPr wrap="square" rtlCol="0">
            <a:spAutoFit/>
          </a:bodyPr>
          <a:lstStyle/>
          <a:p>
            <a:r>
              <a:rPr lang="en-US" sz="1600" dirty="0"/>
              <a:t>(6, 1)</a:t>
            </a:r>
          </a:p>
        </p:txBody>
      </p:sp>
      <p:sp>
        <p:nvSpPr>
          <p:cNvPr id="33" name="TextBox 32">
            <a:extLst>
              <a:ext uri="{FF2B5EF4-FFF2-40B4-BE49-F238E27FC236}">
                <a16:creationId xmlns:a16="http://schemas.microsoft.com/office/drawing/2014/main" id="{C5A3126A-7D7C-4937-8053-A85B5BEE3335}"/>
              </a:ext>
            </a:extLst>
          </p:cNvPr>
          <p:cNvSpPr txBox="1"/>
          <p:nvPr/>
        </p:nvSpPr>
        <p:spPr>
          <a:xfrm rot="2787663">
            <a:off x="1488352" y="2949751"/>
            <a:ext cx="645803" cy="338554"/>
          </a:xfrm>
          <a:prstGeom prst="rect">
            <a:avLst/>
          </a:prstGeom>
          <a:noFill/>
        </p:spPr>
        <p:txBody>
          <a:bodyPr wrap="square" rtlCol="0">
            <a:spAutoFit/>
          </a:bodyPr>
          <a:lstStyle/>
          <a:p>
            <a:r>
              <a:rPr lang="en-US" sz="1600" dirty="0"/>
              <a:t>(6, 1)</a:t>
            </a:r>
          </a:p>
        </p:txBody>
      </p:sp>
      <p:sp>
        <p:nvSpPr>
          <p:cNvPr id="34" name="TextBox 33">
            <a:extLst>
              <a:ext uri="{FF2B5EF4-FFF2-40B4-BE49-F238E27FC236}">
                <a16:creationId xmlns:a16="http://schemas.microsoft.com/office/drawing/2014/main" id="{B8390CF2-CD80-4E7A-B6E0-04F2918D32BB}"/>
              </a:ext>
            </a:extLst>
          </p:cNvPr>
          <p:cNvSpPr txBox="1"/>
          <p:nvPr/>
        </p:nvSpPr>
        <p:spPr>
          <a:xfrm rot="16200000">
            <a:off x="823248" y="3239055"/>
            <a:ext cx="728285" cy="338554"/>
          </a:xfrm>
          <a:prstGeom prst="rect">
            <a:avLst/>
          </a:prstGeom>
          <a:noFill/>
        </p:spPr>
        <p:txBody>
          <a:bodyPr wrap="square" rtlCol="0">
            <a:spAutoFit/>
          </a:bodyPr>
          <a:lstStyle/>
          <a:p>
            <a:r>
              <a:rPr lang="en-US" sz="1600" dirty="0"/>
              <a:t>(1, 2)</a:t>
            </a:r>
          </a:p>
        </p:txBody>
      </p:sp>
      <p:sp>
        <p:nvSpPr>
          <p:cNvPr id="35" name="Rectangle 34">
            <a:extLst>
              <a:ext uri="{FF2B5EF4-FFF2-40B4-BE49-F238E27FC236}">
                <a16:creationId xmlns:a16="http://schemas.microsoft.com/office/drawing/2014/main" id="{C0312CA6-5E3B-4643-A096-DC2DBA2D993F}"/>
              </a:ext>
            </a:extLst>
          </p:cNvPr>
          <p:cNvSpPr/>
          <p:nvPr/>
        </p:nvSpPr>
        <p:spPr>
          <a:xfrm rot="16880225">
            <a:off x="1704538" y="3644384"/>
            <a:ext cx="670376" cy="369332"/>
          </a:xfrm>
          <a:prstGeom prst="rect">
            <a:avLst/>
          </a:prstGeom>
          <a:noFill/>
        </p:spPr>
        <p:txBody>
          <a:bodyPr wrap="none">
            <a:spAutoFit/>
          </a:bodyPr>
          <a:lstStyle/>
          <a:p>
            <a:r>
              <a:rPr lang="en-US" dirty="0"/>
              <a:t>(3, 4)</a:t>
            </a:r>
          </a:p>
        </p:txBody>
      </p:sp>
      <p:sp>
        <p:nvSpPr>
          <p:cNvPr id="36" name="Rectangle 35">
            <a:extLst>
              <a:ext uri="{FF2B5EF4-FFF2-40B4-BE49-F238E27FC236}">
                <a16:creationId xmlns:a16="http://schemas.microsoft.com/office/drawing/2014/main" id="{469FD4B6-F985-4295-9588-834EEB5C30A8}"/>
              </a:ext>
            </a:extLst>
          </p:cNvPr>
          <p:cNvSpPr/>
          <p:nvPr/>
        </p:nvSpPr>
        <p:spPr>
          <a:xfrm rot="17561270">
            <a:off x="735093" y="4245684"/>
            <a:ext cx="670376" cy="369332"/>
          </a:xfrm>
          <a:prstGeom prst="rect">
            <a:avLst/>
          </a:prstGeom>
          <a:noFill/>
        </p:spPr>
        <p:txBody>
          <a:bodyPr wrap="none">
            <a:spAutoFit/>
          </a:bodyPr>
          <a:lstStyle/>
          <a:p>
            <a:r>
              <a:rPr lang="en-US" dirty="0"/>
              <a:t>(3, 4)</a:t>
            </a:r>
          </a:p>
        </p:txBody>
      </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36F6A086-A5AC-45F1-82DE-417D6F59F96D}"/>
                  </a:ext>
                </a:extLst>
              </p:cNvPr>
              <p:cNvSpPr txBox="1"/>
              <p:nvPr/>
            </p:nvSpPr>
            <p:spPr>
              <a:xfrm>
                <a:off x="685219" y="5639647"/>
                <a:ext cx="198233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chemeClr val="tx1"/>
                          </a:solidFill>
                          <a:latin typeface="Cambria Math" panose="02040503050406030204" pitchFamily="18" charset="0"/>
                        </a:rPr>
                        <m:t>𝑇</m:t>
                      </m:r>
                      <m:r>
                        <a:rPr lang="en-US" sz="2400" b="0" i="1" smtClean="0">
                          <a:solidFill>
                            <a:schemeClr val="tx1"/>
                          </a:solidFill>
                          <a:latin typeface="Cambria Math" panose="02040503050406030204" pitchFamily="18" charset="0"/>
                        </a:rPr>
                        <m:t>$=</m:t>
                      </m:r>
                      <m:r>
                        <a:rPr lang="en-US" sz="2400" b="0" i="1" smtClean="0">
                          <a:solidFill>
                            <a:schemeClr val="tx1"/>
                          </a:solidFill>
                          <a:latin typeface="Cambria Math" panose="02040503050406030204" pitchFamily="18" charset="0"/>
                        </a:rPr>
                        <m:t>𝑎𝑏𝑎𝑎𝑏𝑎</m:t>
                      </m:r>
                      <m:r>
                        <a:rPr lang="en-US" sz="2400" b="0" i="1" smtClean="0">
                          <a:solidFill>
                            <a:schemeClr val="tx1"/>
                          </a:solidFill>
                          <a:latin typeface="Cambria Math" panose="02040503050406030204" pitchFamily="18" charset="0"/>
                        </a:rPr>
                        <m:t>$</m:t>
                      </m:r>
                    </m:oMath>
                  </m:oMathPara>
                </a14:m>
                <a:endParaRPr lang="en-US" sz="2400" dirty="0">
                  <a:solidFill>
                    <a:schemeClr val="tx1"/>
                  </a:solidFill>
                </a:endParaRPr>
              </a:p>
            </p:txBody>
          </p:sp>
        </mc:Choice>
        <mc:Fallback xmlns="">
          <p:sp>
            <p:nvSpPr>
              <p:cNvPr id="37" name="TextBox 36">
                <a:extLst>
                  <a:ext uri="{FF2B5EF4-FFF2-40B4-BE49-F238E27FC236}">
                    <a16:creationId xmlns:a16="http://schemas.microsoft.com/office/drawing/2014/main" id="{36F6A086-A5AC-45F1-82DE-417D6F59F96D}"/>
                  </a:ext>
                </a:extLst>
              </p:cNvPr>
              <p:cNvSpPr txBox="1">
                <a:spLocks noRot="1" noChangeAspect="1" noMove="1" noResize="1" noEditPoints="1" noAdjustHandles="1" noChangeArrowheads="1" noChangeShapeType="1" noTextEdit="1"/>
              </p:cNvSpPr>
              <p:nvPr/>
            </p:nvSpPr>
            <p:spPr>
              <a:xfrm>
                <a:off x="685219" y="5639647"/>
                <a:ext cx="1982338" cy="369332"/>
              </a:xfrm>
              <a:prstGeom prst="rect">
                <a:avLst/>
              </a:prstGeom>
              <a:blipFill>
                <a:blip r:embed="rId2"/>
                <a:stretch>
                  <a:fillRect l="-4294" t="-3279" r="-3988" b="-16393"/>
                </a:stretch>
              </a:blipFill>
            </p:spPr>
            <p:txBody>
              <a:bodyPr/>
              <a:lstStyle/>
              <a:p>
                <a:r>
                  <a:rPr lang="en-US">
                    <a:noFill/>
                  </a:rPr>
                  <a:t> </a:t>
                </a:r>
              </a:p>
            </p:txBody>
          </p:sp>
        </mc:Fallback>
      </mc:AlternateContent>
    </p:spTree>
    <p:extLst>
      <p:ext uri="{BB962C8B-B14F-4D97-AF65-F5344CB8AC3E}">
        <p14:creationId xmlns:p14="http://schemas.microsoft.com/office/powerpoint/2010/main" val="125166242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A218F8-6AFD-45EF-B82A-2714B98D274C}"/>
              </a:ext>
            </a:extLst>
          </p:cNvPr>
          <p:cNvSpPr>
            <a:spLocks noGrp="1"/>
          </p:cNvSpPr>
          <p:nvPr>
            <p:ph type="title"/>
          </p:nvPr>
        </p:nvSpPr>
        <p:spPr/>
        <p:txBody>
          <a:bodyPr/>
          <a:lstStyle/>
          <a:p>
            <a:pPr algn="ctr"/>
            <a:r>
              <a:rPr lang="en-US" dirty="0"/>
              <a:t>Using a suffix tr</a:t>
            </a:r>
            <a:r>
              <a:rPr lang="en-US" b="1" i="1" u="sng" dirty="0">
                <a:solidFill>
                  <a:srgbClr val="FF0000"/>
                </a:solidFill>
              </a:rPr>
              <a:t>ee</a:t>
            </a:r>
          </a:p>
        </p:txBody>
      </p:sp>
      <p:sp>
        <p:nvSpPr>
          <p:cNvPr id="5" name="TextBox 4">
            <a:extLst>
              <a:ext uri="{FF2B5EF4-FFF2-40B4-BE49-F238E27FC236}">
                <a16:creationId xmlns:a16="http://schemas.microsoft.com/office/drawing/2014/main" id="{80DBC4A0-EF42-473F-AB93-B14BD17B1F4A}"/>
              </a:ext>
            </a:extLst>
          </p:cNvPr>
          <p:cNvSpPr txBox="1"/>
          <p:nvPr/>
        </p:nvSpPr>
        <p:spPr>
          <a:xfrm>
            <a:off x="4588933" y="1690688"/>
            <a:ext cx="7579737" cy="3662541"/>
          </a:xfrm>
          <a:prstGeom prst="rect">
            <a:avLst/>
          </a:prstGeom>
          <a:noFill/>
        </p:spPr>
        <p:txBody>
          <a:bodyPr wrap="square" rtlCol="0">
            <a:spAutoFit/>
          </a:bodyPr>
          <a:lstStyle/>
          <a:p>
            <a:r>
              <a:rPr lang="en-US" dirty="0"/>
              <a:t>How can we use a suffix tree to….</a:t>
            </a:r>
          </a:p>
          <a:p>
            <a:endParaRPr lang="en-US" dirty="0"/>
          </a:p>
          <a:p>
            <a:pPr marL="342900" indent="-342900">
              <a:buFont typeface="+mj-lt"/>
              <a:buAutoNum type="alphaLcParenR"/>
            </a:pPr>
            <a:r>
              <a:rPr lang="en-US" sz="1400" dirty="0"/>
              <a:t>Check if a string S is a </a:t>
            </a:r>
            <a:r>
              <a:rPr lang="en-US" sz="1400" b="1" i="1" u="sng" dirty="0">
                <a:solidFill>
                  <a:srgbClr val="FF4EFF"/>
                </a:solidFill>
              </a:rPr>
              <a:t>substring</a:t>
            </a:r>
            <a:r>
              <a:rPr lang="en-US" sz="1400" dirty="0"/>
              <a:t> of the text T? </a:t>
            </a:r>
          </a:p>
          <a:p>
            <a:r>
              <a:rPr lang="en-US" sz="1400" b="1" i="1" dirty="0">
                <a:solidFill>
                  <a:schemeClr val="accent3"/>
                </a:solidFill>
              </a:rPr>
              <a:t>Consume the input string by chopping away “length”-many characters at every node, and following the link corresponding to the next character. If we don’t fall of the tree through any of these links, we answer “yes”. If we consume the entire string before traversing an outgoing link from a node, we also answer “yes”. Otherwise, “no”.</a:t>
            </a:r>
          </a:p>
          <a:p>
            <a:pPr marL="342900" indent="-342900">
              <a:buFont typeface="+mj-lt"/>
              <a:buAutoNum type="alphaLcParenR" startAt="2"/>
            </a:pPr>
            <a:r>
              <a:rPr lang="en-US" sz="1400" dirty="0"/>
              <a:t>Check if a string S is a </a:t>
            </a:r>
            <a:r>
              <a:rPr lang="en-US" sz="1400" b="1" i="1" u="sng" dirty="0">
                <a:solidFill>
                  <a:schemeClr val="accent5">
                    <a:lumMod val="75000"/>
                  </a:schemeClr>
                </a:solidFill>
              </a:rPr>
              <a:t>suffix</a:t>
            </a:r>
            <a:r>
              <a:rPr lang="en-US" sz="1400" dirty="0"/>
              <a:t> of the text T? </a:t>
            </a:r>
          </a:p>
          <a:p>
            <a:r>
              <a:rPr lang="en-US" sz="1400" b="1" i="1" dirty="0">
                <a:solidFill>
                  <a:schemeClr val="accent3"/>
                </a:solidFill>
              </a:rPr>
              <a:t>The entire string needs to have been consumed by the various nodes’ length parameters, and there needs to be an outgoing edge labeled ‘$’.</a:t>
            </a:r>
          </a:p>
          <a:p>
            <a:pPr marL="342900" lvl="0" indent="-342900">
              <a:buFont typeface="+mj-lt"/>
              <a:buAutoNum type="alphaLcParenR" startAt="3"/>
            </a:pPr>
            <a:r>
              <a:rPr lang="en-US" sz="1400" dirty="0">
                <a:solidFill>
                  <a:prstClr val="black"/>
                </a:solidFill>
              </a:rPr>
              <a:t>Count the </a:t>
            </a:r>
            <a:r>
              <a:rPr lang="en-US" sz="1400" b="1" i="1" u="sng" dirty="0">
                <a:solidFill>
                  <a:srgbClr val="1D6FA9"/>
                </a:solidFill>
              </a:rPr>
              <a:t>number of times</a:t>
            </a:r>
            <a:r>
              <a:rPr lang="en-US" sz="1400" dirty="0">
                <a:solidFill>
                  <a:srgbClr val="1D6FA9"/>
                </a:solidFill>
              </a:rPr>
              <a:t> </a:t>
            </a:r>
            <a:r>
              <a:rPr lang="en-US" sz="1400" dirty="0">
                <a:solidFill>
                  <a:prstClr val="black"/>
                </a:solidFill>
              </a:rPr>
              <a:t>a string S occurs as a substring of T?</a:t>
            </a:r>
          </a:p>
          <a:p>
            <a:pPr lvl="0"/>
            <a:r>
              <a:rPr lang="en-US" sz="1400" b="1" i="1" dirty="0">
                <a:solidFill>
                  <a:schemeClr val="accent3"/>
                </a:solidFill>
              </a:rPr>
              <a:t>By using the strictly positive “length” parameter of any given node, at some point we will exhaust S, either “at a node” or “at an edge” (length parameter longer than residual string). In either case, the solution is the #leaf nodes underneath the relevant node’s subtree. </a:t>
            </a:r>
          </a:p>
          <a:p>
            <a:pPr marL="342900" indent="-342900">
              <a:buFont typeface="+mj-lt"/>
              <a:buAutoNum type="alphaLcParenR" startAt="4"/>
            </a:pPr>
            <a:r>
              <a:rPr lang="en-US" sz="1400" dirty="0"/>
              <a:t>Find the </a:t>
            </a:r>
            <a:r>
              <a:rPr lang="en-US" sz="1400" b="1" i="1" u="sng" dirty="0">
                <a:solidFill>
                  <a:srgbClr val="FF0000"/>
                </a:solidFill>
              </a:rPr>
              <a:t>longest repeated substring </a:t>
            </a:r>
            <a:r>
              <a:rPr lang="en-US" sz="1400" dirty="0"/>
              <a:t>of T?</a:t>
            </a:r>
          </a:p>
          <a:p>
            <a:r>
              <a:rPr lang="en-US" sz="1400" b="1" i="1" dirty="0">
                <a:solidFill>
                  <a:schemeClr val="accent3"/>
                </a:solidFill>
              </a:rPr>
              <a:t>Similar to suffix tries, we need to find the “deepest” node with at least two children.</a:t>
            </a:r>
            <a:endParaRPr lang="en-US" dirty="0"/>
          </a:p>
        </p:txBody>
      </p:sp>
      <p:sp>
        <p:nvSpPr>
          <p:cNvPr id="6" name="Oval 5">
            <a:extLst>
              <a:ext uri="{FF2B5EF4-FFF2-40B4-BE49-F238E27FC236}">
                <a16:creationId xmlns:a16="http://schemas.microsoft.com/office/drawing/2014/main" id="{94C4E1F2-F961-44A5-A597-7BC2436021B8}"/>
              </a:ext>
            </a:extLst>
          </p:cNvPr>
          <p:cNvSpPr/>
          <p:nvPr/>
        </p:nvSpPr>
        <p:spPr>
          <a:xfrm>
            <a:off x="1944498" y="2274541"/>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Oval 6">
            <a:extLst>
              <a:ext uri="{FF2B5EF4-FFF2-40B4-BE49-F238E27FC236}">
                <a16:creationId xmlns:a16="http://schemas.microsoft.com/office/drawing/2014/main" id="{4860D62D-7B94-4FD2-8042-FCAFA9D1983C}"/>
              </a:ext>
            </a:extLst>
          </p:cNvPr>
          <p:cNvSpPr/>
          <p:nvPr/>
        </p:nvSpPr>
        <p:spPr>
          <a:xfrm>
            <a:off x="2462662" y="2792705"/>
            <a:ext cx="302114" cy="2561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6</a:t>
            </a:r>
          </a:p>
        </p:txBody>
      </p:sp>
      <p:sp>
        <p:nvSpPr>
          <p:cNvPr id="8" name="Oval 7">
            <a:extLst>
              <a:ext uri="{FF2B5EF4-FFF2-40B4-BE49-F238E27FC236}">
                <a16:creationId xmlns:a16="http://schemas.microsoft.com/office/drawing/2014/main" id="{A2D4267A-1C8D-4DDD-8FCB-5001AF44F243}"/>
              </a:ext>
            </a:extLst>
          </p:cNvPr>
          <p:cNvSpPr/>
          <p:nvPr/>
        </p:nvSpPr>
        <p:spPr>
          <a:xfrm>
            <a:off x="1317483" y="2836247"/>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Oval 8">
            <a:extLst>
              <a:ext uri="{FF2B5EF4-FFF2-40B4-BE49-F238E27FC236}">
                <a16:creationId xmlns:a16="http://schemas.microsoft.com/office/drawing/2014/main" id="{AA8DC7D8-764E-4FBD-8057-49C6C4779677}"/>
              </a:ext>
            </a:extLst>
          </p:cNvPr>
          <p:cNvSpPr/>
          <p:nvPr/>
        </p:nvSpPr>
        <p:spPr>
          <a:xfrm>
            <a:off x="2205758" y="3280388"/>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Oval 9">
            <a:extLst>
              <a:ext uri="{FF2B5EF4-FFF2-40B4-BE49-F238E27FC236}">
                <a16:creationId xmlns:a16="http://schemas.microsoft.com/office/drawing/2014/main" id="{991E6B2C-6F57-4B56-B02E-8D98E51505DD}"/>
              </a:ext>
            </a:extLst>
          </p:cNvPr>
          <p:cNvSpPr/>
          <p:nvPr/>
        </p:nvSpPr>
        <p:spPr>
          <a:xfrm>
            <a:off x="2584584" y="3826129"/>
            <a:ext cx="277150" cy="25024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4</a:t>
            </a:r>
          </a:p>
        </p:txBody>
      </p:sp>
      <p:sp>
        <p:nvSpPr>
          <p:cNvPr id="11" name="Oval 10">
            <a:extLst>
              <a:ext uri="{FF2B5EF4-FFF2-40B4-BE49-F238E27FC236}">
                <a16:creationId xmlns:a16="http://schemas.microsoft.com/office/drawing/2014/main" id="{8BED06DF-0AE8-49FF-8D71-D550160E4692}"/>
              </a:ext>
            </a:extLst>
          </p:cNvPr>
          <p:cNvSpPr/>
          <p:nvPr/>
        </p:nvSpPr>
        <p:spPr>
          <a:xfrm>
            <a:off x="1321839" y="3872569"/>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Oval 11">
            <a:extLst>
              <a:ext uri="{FF2B5EF4-FFF2-40B4-BE49-F238E27FC236}">
                <a16:creationId xmlns:a16="http://schemas.microsoft.com/office/drawing/2014/main" id="{1A2FCE40-4087-4477-839D-0C83ED48D745}"/>
              </a:ext>
            </a:extLst>
          </p:cNvPr>
          <p:cNvSpPr/>
          <p:nvPr/>
        </p:nvSpPr>
        <p:spPr>
          <a:xfrm>
            <a:off x="926625" y="4828806"/>
            <a:ext cx="321738" cy="30308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13" name="Oval 12">
            <a:extLst>
              <a:ext uri="{FF2B5EF4-FFF2-40B4-BE49-F238E27FC236}">
                <a16:creationId xmlns:a16="http://schemas.microsoft.com/office/drawing/2014/main" id="{AA9454FA-7DF4-4916-94A6-5A305646BD5B}"/>
              </a:ext>
            </a:extLst>
          </p:cNvPr>
          <p:cNvSpPr/>
          <p:nvPr/>
        </p:nvSpPr>
        <p:spPr>
          <a:xfrm>
            <a:off x="1676388" y="3323884"/>
            <a:ext cx="295941" cy="293443"/>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5</a:t>
            </a:r>
          </a:p>
        </p:txBody>
      </p:sp>
      <p:sp>
        <p:nvSpPr>
          <p:cNvPr id="14" name="Oval 13">
            <a:extLst>
              <a:ext uri="{FF2B5EF4-FFF2-40B4-BE49-F238E27FC236}">
                <a16:creationId xmlns:a16="http://schemas.microsoft.com/office/drawing/2014/main" id="{370CFB01-9D29-4073-A465-A1C096EE2AAC}"/>
              </a:ext>
            </a:extLst>
          </p:cNvPr>
          <p:cNvSpPr/>
          <p:nvPr/>
        </p:nvSpPr>
        <p:spPr>
          <a:xfrm>
            <a:off x="703762" y="3336992"/>
            <a:ext cx="291504" cy="29520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a:t>
            </a:r>
          </a:p>
        </p:txBody>
      </p:sp>
      <p:cxnSp>
        <p:nvCxnSpPr>
          <p:cNvPr id="15" name="Straight Arrow Connector 14">
            <a:extLst>
              <a:ext uri="{FF2B5EF4-FFF2-40B4-BE49-F238E27FC236}">
                <a16:creationId xmlns:a16="http://schemas.microsoft.com/office/drawing/2014/main" id="{39E9EE0F-26B3-4220-A590-07EB1011C394}"/>
              </a:ext>
            </a:extLst>
          </p:cNvPr>
          <p:cNvCxnSpPr>
            <a:stCxn id="6" idx="2"/>
            <a:endCxn id="8" idx="7"/>
          </p:cNvCxnSpPr>
          <p:nvPr/>
        </p:nvCxnSpPr>
        <p:spPr>
          <a:xfrm flipH="1">
            <a:off x="1484731" y="2363192"/>
            <a:ext cx="459767" cy="4990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B9DB909D-B898-424C-8625-6D562B173088}"/>
              </a:ext>
            </a:extLst>
          </p:cNvPr>
          <p:cNvCxnSpPr>
            <a:cxnSpLocks/>
            <a:stCxn id="6" idx="6"/>
            <a:endCxn id="7" idx="1"/>
          </p:cNvCxnSpPr>
          <p:nvPr/>
        </p:nvCxnSpPr>
        <p:spPr>
          <a:xfrm>
            <a:off x="2140441" y="2363192"/>
            <a:ext cx="366465" cy="46701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82227A8C-F8AD-4E0C-8A7A-C57189E55C37}"/>
              </a:ext>
            </a:extLst>
          </p:cNvPr>
          <p:cNvCxnSpPr>
            <a:cxnSpLocks/>
            <a:endCxn id="10" idx="0"/>
          </p:cNvCxnSpPr>
          <p:nvPr/>
        </p:nvCxnSpPr>
        <p:spPr>
          <a:xfrm>
            <a:off x="2381713" y="3502263"/>
            <a:ext cx="341446" cy="3238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FA4BE40E-BB98-430F-9199-884F789CDCC6}"/>
              </a:ext>
            </a:extLst>
          </p:cNvPr>
          <p:cNvCxnSpPr>
            <a:cxnSpLocks/>
            <a:endCxn id="14" idx="0"/>
          </p:cNvCxnSpPr>
          <p:nvPr/>
        </p:nvCxnSpPr>
        <p:spPr>
          <a:xfrm flipH="1">
            <a:off x="849514" y="2959731"/>
            <a:ext cx="489740" cy="37726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080EEDD0-BD56-4D00-8FFD-8D54394A86F3}"/>
              </a:ext>
            </a:extLst>
          </p:cNvPr>
          <p:cNvCxnSpPr>
            <a:cxnSpLocks/>
            <a:endCxn id="13" idx="0"/>
          </p:cNvCxnSpPr>
          <p:nvPr/>
        </p:nvCxnSpPr>
        <p:spPr>
          <a:xfrm>
            <a:off x="1473911" y="3024982"/>
            <a:ext cx="350448" cy="29890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6530F282-3A16-483A-B4EE-1E25711720AF}"/>
              </a:ext>
            </a:extLst>
          </p:cNvPr>
          <p:cNvCxnSpPr>
            <a:cxnSpLocks/>
          </p:cNvCxnSpPr>
          <p:nvPr/>
        </p:nvCxnSpPr>
        <p:spPr>
          <a:xfrm flipH="1">
            <a:off x="1384209" y="3048806"/>
            <a:ext cx="4148" cy="76748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8049C4A2-F01A-4504-B602-C8DD6660AED7}"/>
              </a:ext>
            </a:extLst>
          </p:cNvPr>
          <p:cNvCxnSpPr>
            <a:cxnSpLocks/>
          </p:cNvCxnSpPr>
          <p:nvPr/>
        </p:nvCxnSpPr>
        <p:spPr>
          <a:xfrm flipH="1">
            <a:off x="1104116" y="4002174"/>
            <a:ext cx="279892" cy="77071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37E58A06-DD5C-4BF4-AEA5-6F1D8EB1E0F2}"/>
              </a:ext>
            </a:extLst>
          </p:cNvPr>
          <p:cNvSpPr txBox="1"/>
          <p:nvPr/>
        </p:nvSpPr>
        <p:spPr>
          <a:xfrm rot="19172715">
            <a:off x="768213" y="2774738"/>
            <a:ext cx="808898" cy="338554"/>
          </a:xfrm>
          <a:prstGeom prst="rect">
            <a:avLst/>
          </a:prstGeom>
          <a:noFill/>
        </p:spPr>
        <p:txBody>
          <a:bodyPr wrap="square" rtlCol="0">
            <a:spAutoFit/>
          </a:bodyPr>
          <a:lstStyle/>
          <a:p>
            <a:r>
              <a:rPr lang="en-US" sz="1600" dirty="0"/>
              <a:t>(3, 4)</a:t>
            </a:r>
          </a:p>
        </p:txBody>
      </p:sp>
      <p:sp>
        <p:nvSpPr>
          <p:cNvPr id="23" name="Oval 22">
            <a:extLst>
              <a:ext uri="{FF2B5EF4-FFF2-40B4-BE49-F238E27FC236}">
                <a16:creationId xmlns:a16="http://schemas.microsoft.com/office/drawing/2014/main" id="{5D91EA3E-9A7A-4039-9353-82BA98E8948C}"/>
              </a:ext>
            </a:extLst>
          </p:cNvPr>
          <p:cNvSpPr/>
          <p:nvPr/>
        </p:nvSpPr>
        <p:spPr>
          <a:xfrm>
            <a:off x="1577192" y="4551406"/>
            <a:ext cx="336827" cy="30308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cxnSp>
        <p:nvCxnSpPr>
          <p:cNvPr id="24" name="Straight Arrow Connector 23">
            <a:extLst>
              <a:ext uri="{FF2B5EF4-FFF2-40B4-BE49-F238E27FC236}">
                <a16:creationId xmlns:a16="http://schemas.microsoft.com/office/drawing/2014/main" id="{0EEDDF99-80C5-4FB9-8279-0023C0CC0383}"/>
              </a:ext>
            </a:extLst>
          </p:cNvPr>
          <p:cNvCxnSpPr>
            <a:cxnSpLocks/>
            <a:stCxn id="11" idx="5"/>
            <a:endCxn id="23" idx="0"/>
          </p:cNvCxnSpPr>
          <p:nvPr/>
        </p:nvCxnSpPr>
        <p:spPr>
          <a:xfrm>
            <a:off x="1489087" y="4023905"/>
            <a:ext cx="256519" cy="52750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57CC60E6-EDE3-4728-9BF3-07B52F5065B1}"/>
              </a:ext>
            </a:extLst>
          </p:cNvPr>
          <p:cNvSpPr txBox="1"/>
          <p:nvPr/>
        </p:nvSpPr>
        <p:spPr>
          <a:xfrm rot="3006064">
            <a:off x="2376911" y="3393313"/>
            <a:ext cx="645803" cy="338554"/>
          </a:xfrm>
          <a:prstGeom prst="rect">
            <a:avLst/>
          </a:prstGeom>
          <a:noFill/>
        </p:spPr>
        <p:txBody>
          <a:bodyPr wrap="square" rtlCol="0">
            <a:spAutoFit/>
          </a:bodyPr>
          <a:lstStyle/>
          <a:p>
            <a:r>
              <a:rPr lang="en-US" sz="1600" dirty="0"/>
              <a:t>(6, 1)</a:t>
            </a:r>
          </a:p>
        </p:txBody>
      </p:sp>
      <p:sp>
        <p:nvSpPr>
          <p:cNvPr id="26" name="TextBox 25">
            <a:extLst>
              <a:ext uri="{FF2B5EF4-FFF2-40B4-BE49-F238E27FC236}">
                <a16:creationId xmlns:a16="http://schemas.microsoft.com/office/drawing/2014/main" id="{8406B73E-D3F8-43EF-AE32-87FA56447648}"/>
              </a:ext>
            </a:extLst>
          </p:cNvPr>
          <p:cNvSpPr txBox="1"/>
          <p:nvPr/>
        </p:nvSpPr>
        <p:spPr>
          <a:xfrm rot="18710565">
            <a:off x="1265039" y="2299026"/>
            <a:ext cx="840158" cy="338554"/>
          </a:xfrm>
          <a:prstGeom prst="rect">
            <a:avLst/>
          </a:prstGeom>
          <a:noFill/>
        </p:spPr>
        <p:txBody>
          <a:bodyPr wrap="square" rtlCol="0">
            <a:spAutoFit/>
          </a:bodyPr>
          <a:lstStyle/>
          <a:p>
            <a:r>
              <a:rPr lang="en-US" sz="1600" dirty="0"/>
              <a:t>(0, 1)</a:t>
            </a:r>
          </a:p>
        </p:txBody>
      </p:sp>
      <p:cxnSp>
        <p:nvCxnSpPr>
          <p:cNvPr id="27" name="Straight Arrow Connector 26">
            <a:extLst>
              <a:ext uri="{FF2B5EF4-FFF2-40B4-BE49-F238E27FC236}">
                <a16:creationId xmlns:a16="http://schemas.microsoft.com/office/drawing/2014/main" id="{F2EE0FE4-5474-42EA-80E5-AA6AC3CD24D5}"/>
              </a:ext>
            </a:extLst>
          </p:cNvPr>
          <p:cNvCxnSpPr>
            <a:cxnSpLocks/>
          </p:cNvCxnSpPr>
          <p:nvPr/>
        </p:nvCxnSpPr>
        <p:spPr>
          <a:xfrm flipH="1">
            <a:off x="2162826" y="3501756"/>
            <a:ext cx="107001" cy="62830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880CFB12-3812-4634-93A3-C6CEE2D50753}"/>
              </a:ext>
            </a:extLst>
          </p:cNvPr>
          <p:cNvSpPr/>
          <p:nvPr/>
        </p:nvSpPr>
        <p:spPr>
          <a:xfrm>
            <a:off x="2022006" y="4189956"/>
            <a:ext cx="310619" cy="33009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29" name="TextBox 28">
            <a:extLst>
              <a:ext uri="{FF2B5EF4-FFF2-40B4-BE49-F238E27FC236}">
                <a16:creationId xmlns:a16="http://schemas.microsoft.com/office/drawing/2014/main" id="{0B3B949D-9D76-49B9-B3C6-E30ACEAC1E21}"/>
              </a:ext>
            </a:extLst>
          </p:cNvPr>
          <p:cNvSpPr txBox="1"/>
          <p:nvPr/>
        </p:nvSpPr>
        <p:spPr>
          <a:xfrm rot="3129986">
            <a:off x="2196022" y="2380355"/>
            <a:ext cx="767915" cy="338554"/>
          </a:xfrm>
          <a:prstGeom prst="rect">
            <a:avLst/>
          </a:prstGeom>
          <a:noFill/>
        </p:spPr>
        <p:txBody>
          <a:bodyPr wrap="square" rtlCol="0">
            <a:spAutoFit/>
          </a:bodyPr>
          <a:lstStyle/>
          <a:p>
            <a:r>
              <a:rPr lang="en-US" sz="1600" dirty="0"/>
              <a:t>(6, 1)</a:t>
            </a:r>
          </a:p>
        </p:txBody>
      </p:sp>
      <p:cxnSp>
        <p:nvCxnSpPr>
          <p:cNvPr id="30" name="Straight Arrow Connector 29">
            <a:extLst>
              <a:ext uri="{FF2B5EF4-FFF2-40B4-BE49-F238E27FC236}">
                <a16:creationId xmlns:a16="http://schemas.microsoft.com/office/drawing/2014/main" id="{DDB0D3D9-0F9D-438E-856B-F58491993224}"/>
              </a:ext>
            </a:extLst>
          </p:cNvPr>
          <p:cNvCxnSpPr>
            <a:cxnSpLocks/>
          </p:cNvCxnSpPr>
          <p:nvPr/>
        </p:nvCxnSpPr>
        <p:spPr>
          <a:xfrm>
            <a:off x="2042470" y="2451842"/>
            <a:ext cx="261260" cy="82854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2838AFBB-67E0-4CEF-968D-0B69F8814D36}"/>
              </a:ext>
            </a:extLst>
          </p:cNvPr>
          <p:cNvSpPr txBox="1"/>
          <p:nvPr/>
        </p:nvSpPr>
        <p:spPr>
          <a:xfrm rot="4221933">
            <a:off x="1957377" y="2712534"/>
            <a:ext cx="728285" cy="338554"/>
          </a:xfrm>
          <a:prstGeom prst="rect">
            <a:avLst/>
          </a:prstGeom>
          <a:noFill/>
        </p:spPr>
        <p:txBody>
          <a:bodyPr wrap="square" rtlCol="0">
            <a:spAutoFit/>
          </a:bodyPr>
          <a:lstStyle/>
          <a:p>
            <a:r>
              <a:rPr lang="en-US" sz="1600" dirty="0"/>
              <a:t>(1, 2)</a:t>
            </a:r>
          </a:p>
        </p:txBody>
      </p:sp>
      <p:sp>
        <p:nvSpPr>
          <p:cNvPr id="32" name="TextBox 31">
            <a:extLst>
              <a:ext uri="{FF2B5EF4-FFF2-40B4-BE49-F238E27FC236}">
                <a16:creationId xmlns:a16="http://schemas.microsoft.com/office/drawing/2014/main" id="{23A61F7F-944D-46FD-AB11-1A1BD172B38C}"/>
              </a:ext>
            </a:extLst>
          </p:cNvPr>
          <p:cNvSpPr txBox="1"/>
          <p:nvPr/>
        </p:nvSpPr>
        <p:spPr>
          <a:xfrm rot="4242391">
            <a:off x="1395175" y="4076369"/>
            <a:ext cx="645803" cy="338554"/>
          </a:xfrm>
          <a:prstGeom prst="rect">
            <a:avLst/>
          </a:prstGeom>
          <a:noFill/>
        </p:spPr>
        <p:txBody>
          <a:bodyPr wrap="square" rtlCol="0">
            <a:spAutoFit/>
          </a:bodyPr>
          <a:lstStyle/>
          <a:p>
            <a:r>
              <a:rPr lang="en-US" sz="1600" dirty="0"/>
              <a:t>(6, 1)</a:t>
            </a:r>
          </a:p>
        </p:txBody>
      </p:sp>
      <p:sp>
        <p:nvSpPr>
          <p:cNvPr id="33" name="TextBox 32">
            <a:extLst>
              <a:ext uri="{FF2B5EF4-FFF2-40B4-BE49-F238E27FC236}">
                <a16:creationId xmlns:a16="http://schemas.microsoft.com/office/drawing/2014/main" id="{C5A3126A-7D7C-4937-8053-A85B5BEE3335}"/>
              </a:ext>
            </a:extLst>
          </p:cNvPr>
          <p:cNvSpPr txBox="1"/>
          <p:nvPr/>
        </p:nvSpPr>
        <p:spPr>
          <a:xfrm rot="2787663">
            <a:off x="1488352" y="2949751"/>
            <a:ext cx="645803" cy="338554"/>
          </a:xfrm>
          <a:prstGeom prst="rect">
            <a:avLst/>
          </a:prstGeom>
          <a:noFill/>
        </p:spPr>
        <p:txBody>
          <a:bodyPr wrap="square" rtlCol="0">
            <a:spAutoFit/>
          </a:bodyPr>
          <a:lstStyle/>
          <a:p>
            <a:r>
              <a:rPr lang="en-US" sz="1600" dirty="0"/>
              <a:t>(6, 1)</a:t>
            </a:r>
          </a:p>
        </p:txBody>
      </p:sp>
      <p:sp>
        <p:nvSpPr>
          <p:cNvPr id="34" name="TextBox 33">
            <a:extLst>
              <a:ext uri="{FF2B5EF4-FFF2-40B4-BE49-F238E27FC236}">
                <a16:creationId xmlns:a16="http://schemas.microsoft.com/office/drawing/2014/main" id="{B8390CF2-CD80-4E7A-B6E0-04F2918D32BB}"/>
              </a:ext>
            </a:extLst>
          </p:cNvPr>
          <p:cNvSpPr txBox="1"/>
          <p:nvPr/>
        </p:nvSpPr>
        <p:spPr>
          <a:xfrm rot="16200000">
            <a:off x="823248" y="3239055"/>
            <a:ext cx="728285" cy="338554"/>
          </a:xfrm>
          <a:prstGeom prst="rect">
            <a:avLst/>
          </a:prstGeom>
          <a:noFill/>
        </p:spPr>
        <p:txBody>
          <a:bodyPr wrap="square" rtlCol="0">
            <a:spAutoFit/>
          </a:bodyPr>
          <a:lstStyle/>
          <a:p>
            <a:r>
              <a:rPr lang="en-US" sz="1600" dirty="0"/>
              <a:t>(1, 2)</a:t>
            </a:r>
          </a:p>
        </p:txBody>
      </p:sp>
      <p:sp>
        <p:nvSpPr>
          <p:cNvPr id="35" name="Rectangle 34">
            <a:extLst>
              <a:ext uri="{FF2B5EF4-FFF2-40B4-BE49-F238E27FC236}">
                <a16:creationId xmlns:a16="http://schemas.microsoft.com/office/drawing/2014/main" id="{C0312CA6-5E3B-4643-A096-DC2DBA2D993F}"/>
              </a:ext>
            </a:extLst>
          </p:cNvPr>
          <p:cNvSpPr/>
          <p:nvPr/>
        </p:nvSpPr>
        <p:spPr>
          <a:xfrm rot="16880225">
            <a:off x="1704538" y="3644384"/>
            <a:ext cx="670376" cy="369332"/>
          </a:xfrm>
          <a:prstGeom prst="rect">
            <a:avLst/>
          </a:prstGeom>
          <a:noFill/>
        </p:spPr>
        <p:txBody>
          <a:bodyPr wrap="none">
            <a:spAutoFit/>
          </a:bodyPr>
          <a:lstStyle/>
          <a:p>
            <a:r>
              <a:rPr lang="en-US" dirty="0"/>
              <a:t>(3, 4)</a:t>
            </a:r>
          </a:p>
        </p:txBody>
      </p:sp>
      <p:sp>
        <p:nvSpPr>
          <p:cNvPr id="36" name="Rectangle 35">
            <a:extLst>
              <a:ext uri="{FF2B5EF4-FFF2-40B4-BE49-F238E27FC236}">
                <a16:creationId xmlns:a16="http://schemas.microsoft.com/office/drawing/2014/main" id="{469FD4B6-F985-4295-9588-834EEB5C30A8}"/>
              </a:ext>
            </a:extLst>
          </p:cNvPr>
          <p:cNvSpPr/>
          <p:nvPr/>
        </p:nvSpPr>
        <p:spPr>
          <a:xfrm rot="17561270">
            <a:off x="735093" y="4245684"/>
            <a:ext cx="670376" cy="369332"/>
          </a:xfrm>
          <a:prstGeom prst="rect">
            <a:avLst/>
          </a:prstGeom>
          <a:noFill/>
        </p:spPr>
        <p:txBody>
          <a:bodyPr wrap="none">
            <a:spAutoFit/>
          </a:bodyPr>
          <a:lstStyle/>
          <a:p>
            <a:r>
              <a:rPr lang="en-US" dirty="0"/>
              <a:t>(3, 4)</a:t>
            </a:r>
          </a:p>
        </p:txBody>
      </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36F6A086-A5AC-45F1-82DE-417D6F59F96D}"/>
                  </a:ext>
                </a:extLst>
              </p:cNvPr>
              <p:cNvSpPr txBox="1"/>
              <p:nvPr/>
            </p:nvSpPr>
            <p:spPr>
              <a:xfrm>
                <a:off x="685219" y="5639647"/>
                <a:ext cx="198233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chemeClr val="tx1"/>
                          </a:solidFill>
                          <a:latin typeface="Cambria Math" panose="02040503050406030204" pitchFamily="18" charset="0"/>
                        </a:rPr>
                        <m:t>𝑇</m:t>
                      </m:r>
                      <m:r>
                        <a:rPr lang="en-US" sz="2400" b="0" i="1" smtClean="0">
                          <a:solidFill>
                            <a:schemeClr val="tx1"/>
                          </a:solidFill>
                          <a:latin typeface="Cambria Math" panose="02040503050406030204" pitchFamily="18" charset="0"/>
                        </a:rPr>
                        <m:t>$=</m:t>
                      </m:r>
                      <m:r>
                        <a:rPr lang="en-US" sz="2400" b="0" i="1" smtClean="0">
                          <a:solidFill>
                            <a:schemeClr val="tx1"/>
                          </a:solidFill>
                          <a:latin typeface="Cambria Math" panose="02040503050406030204" pitchFamily="18" charset="0"/>
                        </a:rPr>
                        <m:t>𝑎𝑏𝑎𝑎𝑏𝑎</m:t>
                      </m:r>
                      <m:r>
                        <a:rPr lang="en-US" sz="2400" b="0" i="1" smtClean="0">
                          <a:solidFill>
                            <a:schemeClr val="tx1"/>
                          </a:solidFill>
                          <a:latin typeface="Cambria Math" panose="02040503050406030204" pitchFamily="18" charset="0"/>
                        </a:rPr>
                        <m:t>$</m:t>
                      </m:r>
                    </m:oMath>
                  </m:oMathPara>
                </a14:m>
                <a:endParaRPr lang="en-US" sz="2400" dirty="0">
                  <a:solidFill>
                    <a:schemeClr val="tx1"/>
                  </a:solidFill>
                </a:endParaRPr>
              </a:p>
            </p:txBody>
          </p:sp>
        </mc:Choice>
        <mc:Fallback xmlns="">
          <p:sp>
            <p:nvSpPr>
              <p:cNvPr id="37" name="TextBox 36">
                <a:extLst>
                  <a:ext uri="{FF2B5EF4-FFF2-40B4-BE49-F238E27FC236}">
                    <a16:creationId xmlns:a16="http://schemas.microsoft.com/office/drawing/2014/main" id="{36F6A086-A5AC-45F1-82DE-417D6F59F96D}"/>
                  </a:ext>
                </a:extLst>
              </p:cNvPr>
              <p:cNvSpPr txBox="1">
                <a:spLocks noRot="1" noChangeAspect="1" noMove="1" noResize="1" noEditPoints="1" noAdjustHandles="1" noChangeArrowheads="1" noChangeShapeType="1" noTextEdit="1"/>
              </p:cNvSpPr>
              <p:nvPr/>
            </p:nvSpPr>
            <p:spPr>
              <a:xfrm>
                <a:off x="685219" y="5639647"/>
                <a:ext cx="1982338" cy="369332"/>
              </a:xfrm>
              <a:prstGeom prst="rect">
                <a:avLst/>
              </a:prstGeom>
              <a:blipFill>
                <a:blip r:embed="rId2"/>
                <a:stretch>
                  <a:fillRect l="-4294" t="-3279" r="-3988" b="-16393"/>
                </a:stretch>
              </a:blipFill>
            </p:spPr>
            <p:txBody>
              <a:bodyPr/>
              <a:lstStyle/>
              <a:p>
                <a:r>
                  <a:rPr lang="en-US">
                    <a:noFill/>
                  </a:rPr>
                  <a:t> </a:t>
                </a:r>
              </a:p>
            </p:txBody>
          </p:sp>
        </mc:Fallback>
      </mc:AlternateContent>
    </p:spTree>
    <p:extLst>
      <p:ext uri="{BB962C8B-B14F-4D97-AF65-F5344CB8AC3E}">
        <p14:creationId xmlns:p14="http://schemas.microsoft.com/office/powerpoint/2010/main" val="269729958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DF2FCF-8735-A249-9733-90E9455A910B}"/>
              </a:ext>
            </a:extLst>
          </p:cNvPr>
          <p:cNvSpPr>
            <a:spLocks noGrp="1"/>
          </p:cNvSpPr>
          <p:nvPr>
            <p:ph type="title"/>
          </p:nvPr>
        </p:nvSpPr>
        <p:spPr/>
        <p:txBody>
          <a:bodyPr/>
          <a:lstStyle/>
          <a:p>
            <a:pPr algn="ctr"/>
            <a:r>
              <a:rPr lang="en-US" dirty="0"/>
              <a:t>Suffix trees – you try them out!</a:t>
            </a:r>
          </a:p>
        </p:txBody>
      </p:sp>
      <p:sp>
        <p:nvSpPr>
          <p:cNvPr id="4" name="Content Placeholder 3">
            <a:extLst>
              <a:ext uri="{FF2B5EF4-FFF2-40B4-BE49-F238E27FC236}">
                <a16:creationId xmlns:a16="http://schemas.microsoft.com/office/drawing/2014/main" id="{C3C43F4D-ABB7-4EFD-8D42-8FA9DE65DAA0}"/>
              </a:ext>
            </a:extLst>
          </p:cNvPr>
          <p:cNvSpPr>
            <a:spLocks noGrp="1"/>
          </p:cNvSpPr>
          <p:nvPr>
            <p:ph idx="1"/>
          </p:nvPr>
        </p:nvSpPr>
        <p:spPr/>
        <p:txBody>
          <a:bodyPr/>
          <a:lstStyle/>
          <a:p>
            <a:r>
              <a:rPr lang="en-US" dirty="0"/>
              <a:t>Give me the suffix tree for the text </a:t>
            </a:r>
            <a:r>
              <a:rPr lang="en-US" b="1" dirty="0">
                <a:solidFill>
                  <a:srgbClr val="FF0000"/>
                </a:solidFill>
              </a:rPr>
              <a:t>T=</a:t>
            </a:r>
            <a:r>
              <a:rPr lang="en-US" b="1" dirty="0" err="1">
                <a:solidFill>
                  <a:srgbClr val="FF0000"/>
                </a:solidFill>
              </a:rPr>
              <a:t>xxyzxzy</a:t>
            </a:r>
            <a:r>
              <a:rPr lang="en-US" b="1" dirty="0">
                <a:solidFill>
                  <a:srgbClr val="FF0000"/>
                </a:solidFill>
              </a:rPr>
              <a:t>.</a:t>
            </a:r>
          </a:p>
        </p:txBody>
      </p:sp>
    </p:spTree>
    <p:extLst>
      <p:ext uri="{BB962C8B-B14F-4D97-AF65-F5344CB8AC3E}">
        <p14:creationId xmlns:p14="http://schemas.microsoft.com/office/powerpoint/2010/main" val="293740075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DF2FCF-8735-A249-9733-90E9455A910B}"/>
              </a:ext>
            </a:extLst>
          </p:cNvPr>
          <p:cNvSpPr>
            <a:spLocks noGrp="1"/>
          </p:cNvSpPr>
          <p:nvPr>
            <p:ph type="title"/>
          </p:nvPr>
        </p:nvSpPr>
        <p:spPr/>
        <p:txBody>
          <a:bodyPr/>
          <a:lstStyle/>
          <a:p>
            <a:pPr algn="ctr"/>
            <a:r>
              <a:rPr lang="en-US" dirty="0"/>
              <a:t>Analysis of suffix trees</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C3C43F4D-ABB7-4EFD-8D42-8FA9DE65DAA0}"/>
                  </a:ext>
                </a:extLst>
              </p:cNvPr>
              <p:cNvSpPr>
                <a:spLocks noGrp="1"/>
              </p:cNvSpPr>
              <p:nvPr>
                <p:ph idx="1"/>
              </p:nvPr>
            </p:nvSpPr>
            <p:spPr/>
            <p:txBody>
              <a:bodyPr/>
              <a:lstStyle/>
              <a:p>
                <a:r>
                  <a:rPr lang="en-US" dirty="0"/>
                  <a:t>When compared to suffix tries, they offer </a:t>
                </a:r>
                <a14:m>
                  <m:oMath xmlns:m="http://schemas.openxmlformats.org/officeDocument/2006/math">
                    <m:r>
                      <a:rPr lang="en-US" i="1" smtClean="0">
                        <a:solidFill>
                          <a:srgbClr val="FF4EFF"/>
                        </a:solidFill>
                        <a:latin typeface="Cambria Math" panose="02040503050406030204" pitchFamily="18" charset="0"/>
                        <a:ea typeface="Cambria Math" panose="02040503050406030204" pitchFamily="18" charset="0"/>
                      </a:rPr>
                      <m:t>𝒪</m:t>
                    </m:r>
                    <m:r>
                      <a:rPr lang="en-US" b="0" i="1" smtClean="0">
                        <a:solidFill>
                          <a:srgbClr val="FF4EFF"/>
                        </a:solidFill>
                        <a:latin typeface="Cambria Math" panose="02040503050406030204" pitchFamily="18" charset="0"/>
                        <a:ea typeface="Cambria Math" panose="02040503050406030204" pitchFamily="18" charset="0"/>
                      </a:rPr>
                      <m:t>(</m:t>
                    </m:r>
                    <m:r>
                      <a:rPr lang="en-US" b="0" i="1" smtClean="0">
                        <a:solidFill>
                          <a:srgbClr val="FF4EFF"/>
                        </a:solidFill>
                        <a:latin typeface="Cambria Math" panose="02040503050406030204" pitchFamily="18" charset="0"/>
                        <a:ea typeface="Cambria Math" panose="02040503050406030204" pitchFamily="18" charset="0"/>
                      </a:rPr>
                      <m:t>𝑛</m:t>
                    </m:r>
                    <m:r>
                      <a:rPr lang="en-US" b="0" i="1" smtClean="0">
                        <a:solidFill>
                          <a:srgbClr val="FF4EFF"/>
                        </a:solidFill>
                        <a:latin typeface="Cambria Math" panose="02040503050406030204" pitchFamily="18" charset="0"/>
                        <a:ea typeface="Cambria Math" panose="02040503050406030204" pitchFamily="18" charset="0"/>
                      </a:rPr>
                      <m:t>)</m:t>
                    </m:r>
                  </m:oMath>
                </a14:m>
                <a:r>
                  <a:rPr lang="en-US" b="1" dirty="0">
                    <a:solidFill>
                      <a:srgbClr val="FF4EFF"/>
                    </a:solidFill>
                  </a:rPr>
                  <a:t> </a:t>
                </a:r>
                <a:r>
                  <a:rPr lang="en-US" dirty="0">
                    <a:solidFill>
                      <a:srgbClr val="FF4EFF"/>
                    </a:solidFill>
                  </a:rPr>
                  <a:t>space </a:t>
                </a:r>
                <a:r>
                  <a:rPr lang="en-US" dirty="0">
                    <a:solidFill>
                      <a:schemeClr val="tx1"/>
                    </a:solidFill>
                  </a:rPr>
                  <a:t>(instead of </a:t>
                </a:r>
                <a14:m>
                  <m:oMath xmlns:m="http://schemas.openxmlformats.org/officeDocument/2006/math">
                    <m:r>
                      <a:rPr lang="en-US" i="1">
                        <a:solidFill>
                          <a:schemeClr val="tx1"/>
                        </a:solidFill>
                        <a:latin typeface="Cambria Math" panose="02040503050406030204" pitchFamily="18" charset="0"/>
                        <a:ea typeface="Cambria Math" panose="02040503050406030204" pitchFamily="18" charset="0"/>
                      </a:rPr>
                      <m:t>𝒪</m:t>
                    </m:r>
                    <m:r>
                      <a:rPr lang="en-US" i="1">
                        <a:solidFill>
                          <a:schemeClr val="tx1"/>
                        </a:solidFill>
                        <a:latin typeface="Cambria Math" panose="02040503050406030204" pitchFamily="18" charset="0"/>
                        <a:ea typeface="Cambria Math" panose="02040503050406030204" pitchFamily="18" charset="0"/>
                      </a:rPr>
                      <m:t>(</m:t>
                    </m:r>
                    <m:sSup>
                      <m:sSupPr>
                        <m:ctrlPr>
                          <a:rPr lang="en-US" b="0" i="1" smtClean="0">
                            <a:solidFill>
                              <a:schemeClr val="tx1"/>
                            </a:solidFill>
                            <a:latin typeface="Cambria Math" panose="02040503050406030204" pitchFamily="18" charset="0"/>
                            <a:ea typeface="Cambria Math" panose="02040503050406030204" pitchFamily="18" charset="0"/>
                          </a:rPr>
                        </m:ctrlPr>
                      </m:sSupPr>
                      <m:e>
                        <m:r>
                          <a:rPr lang="en-US" i="1">
                            <a:solidFill>
                              <a:schemeClr val="tx1"/>
                            </a:solidFill>
                            <a:latin typeface="Cambria Math" panose="02040503050406030204" pitchFamily="18" charset="0"/>
                            <a:ea typeface="Cambria Math" panose="02040503050406030204" pitchFamily="18" charset="0"/>
                          </a:rPr>
                          <m:t>𝑛</m:t>
                        </m:r>
                      </m:e>
                      <m:sup>
                        <m:r>
                          <a:rPr lang="en-US" b="0" i="1" smtClean="0">
                            <a:solidFill>
                              <a:schemeClr val="tx1"/>
                            </a:solidFill>
                            <a:latin typeface="Cambria Math" panose="02040503050406030204" pitchFamily="18" charset="0"/>
                            <a:ea typeface="Cambria Math" panose="02040503050406030204" pitchFamily="18" charset="0"/>
                          </a:rPr>
                          <m:t>2</m:t>
                        </m:r>
                      </m:sup>
                    </m:sSup>
                    <m:r>
                      <a:rPr lang="en-US" i="1">
                        <a:solidFill>
                          <a:schemeClr val="tx1"/>
                        </a:solidFill>
                        <a:latin typeface="Cambria Math" panose="02040503050406030204" pitchFamily="18" charset="0"/>
                        <a:ea typeface="Cambria Math" panose="02040503050406030204" pitchFamily="18" charset="0"/>
                      </a:rPr>
                      <m:t>)</m:t>
                    </m:r>
                  </m:oMath>
                </a14:m>
                <a:r>
                  <a:rPr lang="en-US" dirty="0"/>
                  <a:t>)</a:t>
                </a:r>
                <a:r>
                  <a:rPr lang="en-US" b="1" dirty="0">
                    <a:solidFill>
                      <a:srgbClr val="FF4EFF"/>
                    </a:solidFill>
                  </a:rPr>
                  <a:t> </a:t>
                </a:r>
                <a:r>
                  <a:rPr lang="en-US" dirty="0"/>
                  <a:t>.</a:t>
                </a:r>
              </a:p>
              <a:p>
                <a:pPr lvl="1"/>
                <a:r>
                  <a:rPr lang="en-US" dirty="0"/>
                  <a:t>Construction can be done in </a:t>
                </a:r>
                <a14:m>
                  <m:oMath xmlns:m="http://schemas.openxmlformats.org/officeDocument/2006/math">
                    <m:r>
                      <a:rPr lang="en-US" i="1" smtClean="0">
                        <a:solidFill>
                          <a:schemeClr val="accent6">
                            <a:lumMod val="75000"/>
                          </a:schemeClr>
                        </a:solidFill>
                        <a:latin typeface="Cambria Math" panose="02040503050406030204" pitchFamily="18" charset="0"/>
                        <a:ea typeface="Cambria Math" panose="02040503050406030204" pitchFamily="18" charset="0"/>
                      </a:rPr>
                      <m:t>𝒪</m:t>
                    </m:r>
                    <m:r>
                      <a:rPr lang="en-US" i="1" smtClean="0">
                        <a:solidFill>
                          <a:schemeClr val="accent6">
                            <a:lumMod val="75000"/>
                          </a:schemeClr>
                        </a:solidFill>
                        <a:latin typeface="Cambria Math" panose="02040503050406030204" pitchFamily="18" charset="0"/>
                        <a:ea typeface="Cambria Math" panose="02040503050406030204" pitchFamily="18" charset="0"/>
                      </a:rPr>
                      <m:t>(</m:t>
                    </m:r>
                    <m:r>
                      <a:rPr lang="en-US" i="1" smtClean="0">
                        <a:solidFill>
                          <a:schemeClr val="accent6">
                            <a:lumMod val="75000"/>
                          </a:schemeClr>
                        </a:solidFill>
                        <a:latin typeface="Cambria Math" panose="02040503050406030204" pitchFamily="18" charset="0"/>
                        <a:ea typeface="Cambria Math" panose="02040503050406030204" pitchFamily="18" charset="0"/>
                      </a:rPr>
                      <m:t>𝑛</m:t>
                    </m:r>
                    <m:r>
                      <a:rPr lang="en-US" i="1" smtClean="0">
                        <a:solidFill>
                          <a:schemeClr val="accent6">
                            <a:lumMod val="75000"/>
                          </a:schemeClr>
                        </a:solidFill>
                        <a:latin typeface="Cambria Math" panose="02040503050406030204" pitchFamily="18" charset="0"/>
                        <a:ea typeface="Cambria Math" panose="02040503050406030204" pitchFamily="18" charset="0"/>
                      </a:rPr>
                      <m:t>)</m:t>
                    </m:r>
                  </m:oMath>
                </a14:m>
                <a:r>
                  <a:rPr lang="en-US" b="1" dirty="0">
                    <a:solidFill>
                      <a:schemeClr val="accent6">
                        <a:lumMod val="75000"/>
                      </a:schemeClr>
                    </a:solidFill>
                  </a:rPr>
                  <a:t> </a:t>
                </a:r>
                <a:r>
                  <a:rPr lang="en-US" dirty="0">
                    <a:solidFill>
                      <a:schemeClr val="accent6">
                        <a:lumMod val="75000"/>
                      </a:schemeClr>
                    </a:solidFill>
                  </a:rPr>
                  <a:t>time </a:t>
                </a:r>
                <a:r>
                  <a:rPr lang="en-US" dirty="0"/>
                  <a:t>as well by using </a:t>
                </a:r>
                <a:r>
                  <a:rPr lang="en-US" b="1" dirty="0" err="1"/>
                  <a:t>Ukkonen’s</a:t>
                </a:r>
                <a:r>
                  <a:rPr lang="en-US" b="1" dirty="0"/>
                  <a:t> algorithm</a:t>
                </a:r>
              </a:p>
              <a:p>
                <a:pPr marL="457200" lvl="1" indent="0">
                  <a:buNone/>
                </a:pPr>
                <a:r>
                  <a:rPr lang="en-US" dirty="0"/>
                  <a:t>(check uploaded CS423 slides).</a:t>
                </a:r>
              </a:p>
              <a:p>
                <a:endParaRPr lang="en-US" dirty="0"/>
              </a:p>
            </p:txBody>
          </p:sp>
        </mc:Choice>
        <mc:Fallback xmlns="">
          <p:sp>
            <p:nvSpPr>
              <p:cNvPr id="4" name="Content Placeholder 3">
                <a:extLst>
                  <a:ext uri="{FF2B5EF4-FFF2-40B4-BE49-F238E27FC236}">
                    <a16:creationId xmlns:a16="http://schemas.microsoft.com/office/drawing/2014/main" id="{C3C43F4D-ABB7-4EFD-8D42-8FA9DE65DAA0}"/>
                  </a:ext>
                </a:extLst>
              </p:cNvPr>
              <p:cNvSpPr>
                <a:spLocks noGrp="1" noRot="1" noChangeAspect="1" noMove="1" noResize="1" noEditPoints="1" noAdjustHandles="1" noChangeArrowheads="1" noChangeShapeType="1" noTextEdit="1"/>
              </p:cNvSpPr>
              <p:nvPr>
                <p:ph idx="1"/>
              </p:nvPr>
            </p:nvSpPr>
            <p:spPr>
              <a:blipFill>
                <a:blip r:embed="rId2"/>
                <a:stretch>
                  <a:fillRect l="-1043" t="-2241"/>
                </a:stretch>
              </a:blipFill>
            </p:spPr>
            <p:txBody>
              <a:bodyPr/>
              <a:lstStyle/>
              <a:p>
                <a:r>
                  <a:rPr lang="en-US">
                    <a:noFill/>
                  </a:rPr>
                  <a:t> </a:t>
                </a:r>
              </a:p>
            </p:txBody>
          </p:sp>
        </mc:Fallback>
      </mc:AlternateContent>
    </p:spTree>
    <p:extLst>
      <p:ext uri="{BB962C8B-B14F-4D97-AF65-F5344CB8AC3E}">
        <p14:creationId xmlns:p14="http://schemas.microsoft.com/office/powerpoint/2010/main" val="147019811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DF2FCF-8735-A249-9733-90E9455A910B}"/>
              </a:ext>
            </a:extLst>
          </p:cNvPr>
          <p:cNvSpPr>
            <a:spLocks noGrp="1"/>
          </p:cNvSpPr>
          <p:nvPr>
            <p:ph type="title"/>
          </p:nvPr>
        </p:nvSpPr>
        <p:spPr/>
        <p:txBody>
          <a:bodyPr/>
          <a:lstStyle/>
          <a:p>
            <a:pPr algn="ctr"/>
            <a:r>
              <a:rPr lang="en-US" dirty="0"/>
              <a:t>Analysis of suffix trees</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C3C43F4D-ABB7-4EFD-8D42-8FA9DE65DAA0}"/>
                  </a:ext>
                </a:extLst>
              </p:cNvPr>
              <p:cNvSpPr>
                <a:spLocks noGrp="1"/>
              </p:cNvSpPr>
              <p:nvPr>
                <p:ph idx="1"/>
              </p:nvPr>
            </p:nvSpPr>
            <p:spPr/>
            <p:txBody>
              <a:bodyPr/>
              <a:lstStyle/>
              <a:p>
                <a:r>
                  <a:rPr lang="en-US" dirty="0"/>
                  <a:t>When compared to suffix tries, they offer </a:t>
                </a:r>
                <a14:m>
                  <m:oMath xmlns:m="http://schemas.openxmlformats.org/officeDocument/2006/math">
                    <m:r>
                      <a:rPr lang="en-US" i="1" smtClean="0">
                        <a:solidFill>
                          <a:srgbClr val="FF4EFF"/>
                        </a:solidFill>
                        <a:latin typeface="Cambria Math" panose="02040503050406030204" pitchFamily="18" charset="0"/>
                        <a:ea typeface="Cambria Math" panose="02040503050406030204" pitchFamily="18" charset="0"/>
                      </a:rPr>
                      <m:t>𝒪</m:t>
                    </m:r>
                    <m:r>
                      <a:rPr lang="en-US" b="0" i="1" smtClean="0">
                        <a:solidFill>
                          <a:srgbClr val="FF4EFF"/>
                        </a:solidFill>
                        <a:latin typeface="Cambria Math" panose="02040503050406030204" pitchFamily="18" charset="0"/>
                        <a:ea typeface="Cambria Math" panose="02040503050406030204" pitchFamily="18" charset="0"/>
                      </a:rPr>
                      <m:t>(</m:t>
                    </m:r>
                    <m:r>
                      <a:rPr lang="en-US" b="0" i="1" smtClean="0">
                        <a:solidFill>
                          <a:srgbClr val="FF4EFF"/>
                        </a:solidFill>
                        <a:latin typeface="Cambria Math" panose="02040503050406030204" pitchFamily="18" charset="0"/>
                        <a:ea typeface="Cambria Math" panose="02040503050406030204" pitchFamily="18" charset="0"/>
                      </a:rPr>
                      <m:t>𝑛</m:t>
                    </m:r>
                    <m:r>
                      <a:rPr lang="en-US" b="0" i="1" smtClean="0">
                        <a:solidFill>
                          <a:srgbClr val="FF4EFF"/>
                        </a:solidFill>
                        <a:latin typeface="Cambria Math" panose="02040503050406030204" pitchFamily="18" charset="0"/>
                        <a:ea typeface="Cambria Math" panose="02040503050406030204" pitchFamily="18" charset="0"/>
                      </a:rPr>
                      <m:t>)</m:t>
                    </m:r>
                  </m:oMath>
                </a14:m>
                <a:r>
                  <a:rPr lang="en-US" b="1" dirty="0">
                    <a:solidFill>
                      <a:srgbClr val="FF4EFF"/>
                    </a:solidFill>
                  </a:rPr>
                  <a:t> </a:t>
                </a:r>
                <a:r>
                  <a:rPr lang="en-US" dirty="0">
                    <a:solidFill>
                      <a:srgbClr val="FF4EFF"/>
                    </a:solidFill>
                  </a:rPr>
                  <a:t>space </a:t>
                </a:r>
                <a:r>
                  <a:rPr lang="en-US" dirty="0">
                    <a:solidFill>
                      <a:schemeClr val="tx1"/>
                    </a:solidFill>
                  </a:rPr>
                  <a:t>(instead of </a:t>
                </a:r>
                <a14:m>
                  <m:oMath xmlns:m="http://schemas.openxmlformats.org/officeDocument/2006/math">
                    <m:r>
                      <a:rPr lang="en-US" i="1">
                        <a:solidFill>
                          <a:schemeClr val="tx1"/>
                        </a:solidFill>
                        <a:latin typeface="Cambria Math" panose="02040503050406030204" pitchFamily="18" charset="0"/>
                        <a:ea typeface="Cambria Math" panose="02040503050406030204" pitchFamily="18" charset="0"/>
                      </a:rPr>
                      <m:t>𝒪</m:t>
                    </m:r>
                    <m:r>
                      <a:rPr lang="en-US" i="1">
                        <a:solidFill>
                          <a:schemeClr val="tx1"/>
                        </a:solidFill>
                        <a:latin typeface="Cambria Math" panose="02040503050406030204" pitchFamily="18" charset="0"/>
                        <a:ea typeface="Cambria Math" panose="02040503050406030204" pitchFamily="18" charset="0"/>
                      </a:rPr>
                      <m:t>(</m:t>
                    </m:r>
                    <m:sSup>
                      <m:sSupPr>
                        <m:ctrlPr>
                          <a:rPr lang="en-US" b="0" i="1" smtClean="0">
                            <a:solidFill>
                              <a:schemeClr val="tx1"/>
                            </a:solidFill>
                            <a:latin typeface="Cambria Math" panose="02040503050406030204" pitchFamily="18" charset="0"/>
                            <a:ea typeface="Cambria Math" panose="02040503050406030204" pitchFamily="18" charset="0"/>
                          </a:rPr>
                        </m:ctrlPr>
                      </m:sSupPr>
                      <m:e>
                        <m:r>
                          <a:rPr lang="en-US" i="1">
                            <a:solidFill>
                              <a:schemeClr val="tx1"/>
                            </a:solidFill>
                            <a:latin typeface="Cambria Math" panose="02040503050406030204" pitchFamily="18" charset="0"/>
                            <a:ea typeface="Cambria Math" panose="02040503050406030204" pitchFamily="18" charset="0"/>
                          </a:rPr>
                          <m:t>𝑛</m:t>
                        </m:r>
                      </m:e>
                      <m:sup>
                        <m:r>
                          <a:rPr lang="en-US" b="0" i="1" smtClean="0">
                            <a:solidFill>
                              <a:schemeClr val="tx1"/>
                            </a:solidFill>
                            <a:latin typeface="Cambria Math" panose="02040503050406030204" pitchFamily="18" charset="0"/>
                            <a:ea typeface="Cambria Math" panose="02040503050406030204" pitchFamily="18" charset="0"/>
                          </a:rPr>
                          <m:t>2</m:t>
                        </m:r>
                      </m:sup>
                    </m:sSup>
                    <m:r>
                      <a:rPr lang="en-US" i="1">
                        <a:solidFill>
                          <a:schemeClr val="tx1"/>
                        </a:solidFill>
                        <a:latin typeface="Cambria Math" panose="02040503050406030204" pitchFamily="18" charset="0"/>
                        <a:ea typeface="Cambria Math" panose="02040503050406030204" pitchFamily="18" charset="0"/>
                      </a:rPr>
                      <m:t>)</m:t>
                    </m:r>
                  </m:oMath>
                </a14:m>
                <a:r>
                  <a:rPr lang="en-US" dirty="0"/>
                  <a:t>)</a:t>
                </a:r>
                <a:r>
                  <a:rPr lang="en-US" b="1" dirty="0">
                    <a:solidFill>
                      <a:srgbClr val="FF4EFF"/>
                    </a:solidFill>
                  </a:rPr>
                  <a:t> </a:t>
                </a:r>
                <a:r>
                  <a:rPr lang="en-US" dirty="0"/>
                  <a:t>.</a:t>
                </a:r>
              </a:p>
              <a:p>
                <a:pPr lvl="1"/>
                <a:r>
                  <a:rPr lang="en-US" dirty="0"/>
                  <a:t>Construction can be done in </a:t>
                </a:r>
                <a14:m>
                  <m:oMath xmlns:m="http://schemas.openxmlformats.org/officeDocument/2006/math">
                    <m:r>
                      <a:rPr lang="en-US" i="1" smtClean="0">
                        <a:solidFill>
                          <a:schemeClr val="accent6">
                            <a:lumMod val="75000"/>
                          </a:schemeClr>
                        </a:solidFill>
                        <a:latin typeface="Cambria Math" panose="02040503050406030204" pitchFamily="18" charset="0"/>
                        <a:ea typeface="Cambria Math" panose="02040503050406030204" pitchFamily="18" charset="0"/>
                      </a:rPr>
                      <m:t>𝒪</m:t>
                    </m:r>
                    <m:r>
                      <a:rPr lang="en-US" i="1" smtClean="0">
                        <a:solidFill>
                          <a:schemeClr val="accent6">
                            <a:lumMod val="75000"/>
                          </a:schemeClr>
                        </a:solidFill>
                        <a:latin typeface="Cambria Math" panose="02040503050406030204" pitchFamily="18" charset="0"/>
                        <a:ea typeface="Cambria Math" panose="02040503050406030204" pitchFamily="18" charset="0"/>
                      </a:rPr>
                      <m:t>(</m:t>
                    </m:r>
                    <m:r>
                      <a:rPr lang="en-US" i="1" smtClean="0">
                        <a:solidFill>
                          <a:schemeClr val="accent6">
                            <a:lumMod val="75000"/>
                          </a:schemeClr>
                        </a:solidFill>
                        <a:latin typeface="Cambria Math" panose="02040503050406030204" pitchFamily="18" charset="0"/>
                        <a:ea typeface="Cambria Math" panose="02040503050406030204" pitchFamily="18" charset="0"/>
                      </a:rPr>
                      <m:t>𝑛</m:t>
                    </m:r>
                    <m:r>
                      <a:rPr lang="en-US" i="1" smtClean="0">
                        <a:solidFill>
                          <a:schemeClr val="accent6">
                            <a:lumMod val="75000"/>
                          </a:schemeClr>
                        </a:solidFill>
                        <a:latin typeface="Cambria Math" panose="02040503050406030204" pitchFamily="18" charset="0"/>
                        <a:ea typeface="Cambria Math" panose="02040503050406030204" pitchFamily="18" charset="0"/>
                      </a:rPr>
                      <m:t>)</m:t>
                    </m:r>
                  </m:oMath>
                </a14:m>
                <a:r>
                  <a:rPr lang="en-US" b="1" dirty="0">
                    <a:solidFill>
                      <a:schemeClr val="accent6">
                        <a:lumMod val="75000"/>
                      </a:schemeClr>
                    </a:solidFill>
                  </a:rPr>
                  <a:t> </a:t>
                </a:r>
                <a:r>
                  <a:rPr lang="en-US" dirty="0">
                    <a:solidFill>
                      <a:schemeClr val="accent6">
                        <a:lumMod val="75000"/>
                      </a:schemeClr>
                    </a:solidFill>
                  </a:rPr>
                  <a:t>time </a:t>
                </a:r>
                <a:r>
                  <a:rPr lang="en-US" dirty="0"/>
                  <a:t>as well by using </a:t>
                </a:r>
                <a:r>
                  <a:rPr lang="en-US" b="1" dirty="0" err="1"/>
                  <a:t>Ukkonen’s</a:t>
                </a:r>
                <a:r>
                  <a:rPr lang="en-US" b="1" dirty="0"/>
                  <a:t> algorithm</a:t>
                </a:r>
              </a:p>
              <a:p>
                <a:pPr marL="457200" lvl="1" indent="0">
                  <a:buNone/>
                </a:pPr>
                <a:r>
                  <a:rPr lang="en-US" dirty="0"/>
                  <a:t>(check uploaded CS423 slides).</a:t>
                </a:r>
              </a:p>
              <a:p>
                <a:r>
                  <a:rPr lang="en-US" dirty="0"/>
                  <a:t>One issue: Space might be </a:t>
                </a:r>
                <a14:m>
                  <m:oMath xmlns:m="http://schemas.openxmlformats.org/officeDocument/2006/math">
                    <m:r>
                      <a:rPr lang="en-US" i="1">
                        <a:solidFill>
                          <a:srgbClr val="FF4EFF"/>
                        </a:solidFill>
                        <a:latin typeface="Cambria Math" panose="02040503050406030204" pitchFamily="18" charset="0"/>
                        <a:ea typeface="Cambria Math" panose="02040503050406030204" pitchFamily="18" charset="0"/>
                      </a:rPr>
                      <m:t>𝒪</m:t>
                    </m:r>
                    <m:r>
                      <a:rPr lang="en-US" i="1">
                        <a:solidFill>
                          <a:srgbClr val="FF4EFF"/>
                        </a:solidFill>
                        <a:latin typeface="Cambria Math" panose="02040503050406030204" pitchFamily="18" charset="0"/>
                        <a:ea typeface="Cambria Math" panose="02040503050406030204" pitchFamily="18" charset="0"/>
                      </a:rPr>
                      <m:t>(</m:t>
                    </m:r>
                    <m:r>
                      <a:rPr lang="en-US" i="1">
                        <a:solidFill>
                          <a:srgbClr val="FF4EFF"/>
                        </a:solidFill>
                        <a:latin typeface="Cambria Math" panose="02040503050406030204" pitchFamily="18" charset="0"/>
                        <a:ea typeface="Cambria Math" panose="02040503050406030204" pitchFamily="18" charset="0"/>
                      </a:rPr>
                      <m:t>𝑛</m:t>
                    </m:r>
                    <m:r>
                      <a:rPr lang="en-US" i="1">
                        <a:solidFill>
                          <a:srgbClr val="FF4EFF"/>
                        </a:solidFill>
                        <a:latin typeface="Cambria Math" panose="02040503050406030204" pitchFamily="18" charset="0"/>
                        <a:ea typeface="Cambria Math" panose="02040503050406030204" pitchFamily="18" charset="0"/>
                      </a:rPr>
                      <m:t>)</m:t>
                    </m:r>
                  </m:oMath>
                </a14:m>
                <a:r>
                  <a:rPr lang="en-US" b="1" dirty="0">
                    <a:solidFill>
                      <a:srgbClr val="FF4EFF"/>
                    </a:solidFill>
                  </a:rPr>
                  <a:t> , </a:t>
                </a:r>
                <a:r>
                  <a:rPr lang="en-US" dirty="0"/>
                  <a:t>but it has an </a:t>
                </a:r>
                <a:r>
                  <a:rPr lang="en-US" dirty="0">
                    <a:solidFill>
                      <a:schemeClr val="accent5"/>
                    </a:solidFill>
                  </a:rPr>
                  <a:t>unfavorable constant </a:t>
                </a:r>
                <a:r>
                  <a:rPr lang="en-US" dirty="0"/>
                  <a:t>up front.</a:t>
                </a:r>
              </a:p>
              <a:p>
                <a:pPr lvl="1"/>
                <a:r>
                  <a:rPr lang="en-US" dirty="0"/>
                  <a:t>Recall: every node needs a </a:t>
                </a:r>
                <a14:m>
                  <m:oMath xmlns:m="http://schemas.openxmlformats.org/officeDocument/2006/math">
                    <m:r>
                      <a:rPr lang="en-US" b="0" i="1" smtClean="0">
                        <a:solidFill>
                          <a:schemeClr val="accent4"/>
                        </a:solidFill>
                        <a:latin typeface="Cambria Math" panose="02040503050406030204" pitchFamily="18" charset="0"/>
                      </a:rPr>
                      <m:t>| </m:t>
                    </m:r>
                    <m:r>
                      <m:rPr>
                        <m:sty m:val="p"/>
                      </m:rPr>
                      <a:rPr lang="en-US" b="0" i="0" smtClean="0">
                        <a:solidFill>
                          <a:schemeClr val="accent4"/>
                        </a:solidFill>
                        <a:latin typeface="Cambria Math" panose="02040503050406030204" pitchFamily="18" charset="0"/>
                      </a:rPr>
                      <m:t>Σ</m:t>
                    </m:r>
                    <m:r>
                      <a:rPr lang="en-US" b="0" i="1" smtClean="0">
                        <a:solidFill>
                          <a:schemeClr val="accent4"/>
                        </a:solidFill>
                        <a:latin typeface="Cambria Math" panose="02040503050406030204" pitchFamily="18" charset="0"/>
                      </a:rPr>
                      <m:t> </m:t>
                    </m:r>
                    <m:r>
                      <m:rPr>
                        <m:lit/>
                      </m:rPr>
                      <a:rPr lang="en-US" b="0" i="1" smtClean="0">
                        <a:solidFill>
                          <a:schemeClr val="accent4"/>
                        </a:solidFill>
                        <a:latin typeface="Cambria Math" panose="02040503050406030204" pitchFamily="18" charset="0"/>
                      </a:rPr>
                      <m:t>|</m:t>
                    </m:r>
                    <m:r>
                      <a:rPr lang="en-US" b="0" i="1" smtClean="0">
                        <a:solidFill>
                          <a:schemeClr val="accent4"/>
                        </a:solidFill>
                        <a:latin typeface="Cambria Math" panose="02040503050406030204" pitchFamily="18" charset="0"/>
                      </a:rPr>
                      <m:t> </m:t>
                    </m:r>
                  </m:oMath>
                </a14:m>
                <a:r>
                  <a:rPr lang="en-US" dirty="0">
                    <a:solidFill>
                      <a:schemeClr val="accent4"/>
                    </a:solidFill>
                  </a:rPr>
                  <a:t>- sized array of links</a:t>
                </a:r>
                <a:r>
                  <a:rPr lang="en-US" dirty="0"/>
                  <a:t>, </a:t>
                </a:r>
                <a:r>
                  <a:rPr lang="en-US" dirty="0">
                    <a:solidFill>
                      <a:srgbClr val="FF0000"/>
                    </a:solidFill>
                  </a:rPr>
                  <a:t>two integers</a:t>
                </a:r>
                <a:r>
                  <a:rPr lang="en-US" dirty="0"/>
                  <a:t>, and possible </a:t>
                </a:r>
                <a:r>
                  <a:rPr lang="en-US" dirty="0">
                    <a:solidFill>
                      <a:schemeClr val="accent1"/>
                    </a:solidFill>
                  </a:rPr>
                  <a:t>suffix links </a:t>
                </a:r>
                <a:r>
                  <a:rPr lang="en-US" dirty="0"/>
                  <a:t>(those are required by </a:t>
                </a:r>
                <a:r>
                  <a:rPr lang="en-US" dirty="0" err="1"/>
                  <a:t>Ukkonen’s</a:t>
                </a:r>
                <a:r>
                  <a:rPr lang="en-US" dirty="0"/>
                  <a:t> algorithm)</a:t>
                </a:r>
              </a:p>
            </p:txBody>
          </p:sp>
        </mc:Choice>
        <mc:Fallback xmlns="">
          <p:sp>
            <p:nvSpPr>
              <p:cNvPr id="4" name="Content Placeholder 3">
                <a:extLst>
                  <a:ext uri="{FF2B5EF4-FFF2-40B4-BE49-F238E27FC236}">
                    <a16:creationId xmlns:a16="http://schemas.microsoft.com/office/drawing/2014/main" id="{C3C43F4D-ABB7-4EFD-8D42-8FA9DE65DAA0}"/>
                  </a:ext>
                </a:extLst>
              </p:cNvPr>
              <p:cNvSpPr>
                <a:spLocks noGrp="1" noRot="1" noChangeAspect="1" noMove="1" noResize="1" noEditPoints="1" noAdjustHandles="1" noChangeArrowheads="1" noChangeShapeType="1" noTextEdit="1"/>
              </p:cNvSpPr>
              <p:nvPr>
                <p:ph idx="1"/>
              </p:nvPr>
            </p:nvSpPr>
            <p:spPr>
              <a:blipFill>
                <a:blip r:embed="rId2"/>
                <a:stretch>
                  <a:fillRect l="-1043" t="-2241"/>
                </a:stretch>
              </a:blipFill>
            </p:spPr>
            <p:txBody>
              <a:bodyPr/>
              <a:lstStyle/>
              <a:p>
                <a:r>
                  <a:rPr lang="en-US">
                    <a:noFill/>
                  </a:rPr>
                  <a:t> </a:t>
                </a:r>
              </a:p>
            </p:txBody>
          </p:sp>
        </mc:Fallback>
      </mc:AlternateContent>
    </p:spTree>
    <p:extLst>
      <p:ext uri="{BB962C8B-B14F-4D97-AF65-F5344CB8AC3E}">
        <p14:creationId xmlns:p14="http://schemas.microsoft.com/office/powerpoint/2010/main" val="3412252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DF2FCF-8735-A249-9733-90E9455A910B}"/>
              </a:ext>
            </a:extLst>
          </p:cNvPr>
          <p:cNvSpPr>
            <a:spLocks noGrp="1"/>
          </p:cNvSpPr>
          <p:nvPr>
            <p:ph type="title"/>
          </p:nvPr>
        </p:nvSpPr>
        <p:spPr/>
        <p:txBody>
          <a:bodyPr/>
          <a:lstStyle/>
          <a:p>
            <a:pPr algn="ctr"/>
            <a:r>
              <a:rPr lang="en-US" dirty="0"/>
              <a:t>Analysis of suffix trees</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C3C43F4D-ABB7-4EFD-8D42-8FA9DE65DAA0}"/>
                  </a:ext>
                </a:extLst>
              </p:cNvPr>
              <p:cNvSpPr>
                <a:spLocks noGrp="1"/>
              </p:cNvSpPr>
              <p:nvPr>
                <p:ph idx="1"/>
              </p:nvPr>
            </p:nvSpPr>
            <p:spPr/>
            <p:txBody>
              <a:bodyPr/>
              <a:lstStyle/>
              <a:p>
                <a:r>
                  <a:rPr lang="en-US" dirty="0"/>
                  <a:t>When compared to suffix tries, they offer </a:t>
                </a:r>
                <a14:m>
                  <m:oMath xmlns:m="http://schemas.openxmlformats.org/officeDocument/2006/math">
                    <m:r>
                      <a:rPr lang="en-US" i="1" smtClean="0">
                        <a:solidFill>
                          <a:srgbClr val="FF4EFF"/>
                        </a:solidFill>
                        <a:latin typeface="Cambria Math" panose="02040503050406030204" pitchFamily="18" charset="0"/>
                        <a:ea typeface="Cambria Math" panose="02040503050406030204" pitchFamily="18" charset="0"/>
                      </a:rPr>
                      <m:t>𝒪</m:t>
                    </m:r>
                    <m:r>
                      <a:rPr lang="en-US" b="0" i="1" smtClean="0">
                        <a:solidFill>
                          <a:srgbClr val="FF4EFF"/>
                        </a:solidFill>
                        <a:latin typeface="Cambria Math" panose="02040503050406030204" pitchFamily="18" charset="0"/>
                        <a:ea typeface="Cambria Math" panose="02040503050406030204" pitchFamily="18" charset="0"/>
                      </a:rPr>
                      <m:t>(</m:t>
                    </m:r>
                    <m:r>
                      <a:rPr lang="en-US" b="0" i="1" smtClean="0">
                        <a:solidFill>
                          <a:srgbClr val="FF4EFF"/>
                        </a:solidFill>
                        <a:latin typeface="Cambria Math" panose="02040503050406030204" pitchFamily="18" charset="0"/>
                        <a:ea typeface="Cambria Math" panose="02040503050406030204" pitchFamily="18" charset="0"/>
                      </a:rPr>
                      <m:t>𝑛</m:t>
                    </m:r>
                    <m:r>
                      <a:rPr lang="en-US" b="0" i="1" smtClean="0">
                        <a:solidFill>
                          <a:srgbClr val="FF4EFF"/>
                        </a:solidFill>
                        <a:latin typeface="Cambria Math" panose="02040503050406030204" pitchFamily="18" charset="0"/>
                        <a:ea typeface="Cambria Math" panose="02040503050406030204" pitchFamily="18" charset="0"/>
                      </a:rPr>
                      <m:t>)</m:t>
                    </m:r>
                  </m:oMath>
                </a14:m>
                <a:r>
                  <a:rPr lang="en-US" b="1" dirty="0">
                    <a:solidFill>
                      <a:srgbClr val="FF4EFF"/>
                    </a:solidFill>
                  </a:rPr>
                  <a:t> </a:t>
                </a:r>
                <a:r>
                  <a:rPr lang="en-US" dirty="0">
                    <a:solidFill>
                      <a:srgbClr val="FF4EFF"/>
                    </a:solidFill>
                  </a:rPr>
                  <a:t>space </a:t>
                </a:r>
                <a:r>
                  <a:rPr lang="en-US" dirty="0">
                    <a:solidFill>
                      <a:schemeClr val="tx1"/>
                    </a:solidFill>
                  </a:rPr>
                  <a:t>(instead of </a:t>
                </a:r>
                <a14:m>
                  <m:oMath xmlns:m="http://schemas.openxmlformats.org/officeDocument/2006/math">
                    <m:r>
                      <a:rPr lang="en-US" i="1">
                        <a:solidFill>
                          <a:schemeClr val="tx1"/>
                        </a:solidFill>
                        <a:latin typeface="Cambria Math" panose="02040503050406030204" pitchFamily="18" charset="0"/>
                        <a:ea typeface="Cambria Math" panose="02040503050406030204" pitchFamily="18" charset="0"/>
                      </a:rPr>
                      <m:t>𝒪</m:t>
                    </m:r>
                    <m:r>
                      <a:rPr lang="en-US" i="1">
                        <a:solidFill>
                          <a:schemeClr val="tx1"/>
                        </a:solidFill>
                        <a:latin typeface="Cambria Math" panose="02040503050406030204" pitchFamily="18" charset="0"/>
                        <a:ea typeface="Cambria Math" panose="02040503050406030204" pitchFamily="18" charset="0"/>
                      </a:rPr>
                      <m:t>(</m:t>
                    </m:r>
                    <m:sSup>
                      <m:sSupPr>
                        <m:ctrlPr>
                          <a:rPr lang="en-US" b="0" i="1" smtClean="0">
                            <a:solidFill>
                              <a:schemeClr val="tx1"/>
                            </a:solidFill>
                            <a:latin typeface="Cambria Math" panose="02040503050406030204" pitchFamily="18" charset="0"/>
                            <a:ea typeface="Cambria Math" panose="02040503050406030204" pitchFamily="18" charset="0"/>
                          </a:rPr>
                        </m:ctrlPr>
                      </m:sSupPr>
                      <m:e>
                        <m:r>
                          <a:rPr lang="en-US" i="1">
                            <a:solidFill>
                              <a:schemeClr val="tx1"/>
                            </a:solidFill>
                            <a:latin typeface="Cambria Math" panose="02040503050406030204" pitchFamily="18" charset="0"/>
                            <a:ea typeface="Cambria Math" panose="02040503050406030204" pitchFamily="18" charset="0"/>
                          </a:rPr>
                          <m:t>𝑛</m:t>
                        </m:r>
                      </m:e>
                      <m:sup>
                        <m:r>
                          <a:rPr lang="en-US" b="0" i="1" smtClean="0">
                            <a:solidFill>
                              <a:schemeClr val="tx1"/>
                            </a:solidFill>
                            <a:latin typeface="Cambria Math" panose="02040503050406030204" pitchFamily="18" charset="0"/>
                            <a:ea typeface="Cambria Math" panose="02040503050406030204" pitchFamily="18" charset="0"/>
                          </a:rPr>
                          <m:t>2</m:t>
                        </m:r>
                      </m:sup>
                    </m:sSup>
                    <m:r>
                      <a:rPr lang="en-US" i="1">
                        <a:solidFill>
                          <a:schemeClr val="tx1"/>
                        </a:solidFill>
                        <a:latin typeface="Cambria Math" panose="02040503050406030204" pitchFamily="18" charset="0"/>
                        <a:ea typeface="Cambria Math" panose="02040503050406030204" pitchFamily="18" charset="0"/>
                      </a:rPr>
                      <m:t>)</m:t>
                    </m:r>
                  </m:oMath>
                </a14:m>
                <a:r>
                  <a:rPr lang="en-US" dirty="0"/>
                  <a:t>)</a:t>
                </a:r>
                <a:r>
                  <a:rPr lang="en-US" b="1" dirty="0">
                    <a:solidFill>
                      <a:srgbClr val="FF4EFF"/>
                    </a:solidFill>
                  </a:rPr>
                  <a:t> </a:t>
                </a:r>
                <a:r>
                  <a:rPr lang="en-US" dirty="0"/>
                  <a:t>.</a:t>
                </a:r>
              </a:p>
              <a:p>
                <a:pPr lvl="1"/>
                <a:r>
                  <a:rPr lang="en-US" dirty="0"/>
                  <a:t>Construction can be done in </a:t>
                </a:r>
                <a14:m>
                  <m:oMath xmlns:m="http://schemas.openxmlformats.org/officeDocument/2006/math">
                    <m:r>
                      <a:rPr lang="en-US" i="1" smtClean="0">
                        <a:solidFill>
                          <a:schemeClr val="accent6">
                            <a:lumMod val="75000"/>
                          </a:schemeClr>
                        </a:solidFill>
                        <a:latin typeface="Cambria Math" panose="02040503050406030204" pitchFamily="18" charset="0"/>
                        <a:ea typeface="Cambria Math" panose="02040503050406030204" pitchFamily="18" charset="0"/>
                      </a:rPr>
                      <m:t>𝒪</m:t>
                    </m:r>
                    <m:r>
                      <a:rPr lang="en-US" i="1" smtClean="0">
                        <a:solidFill>
                          <a:schemeClr val="accent6">
                            <a:lumMod val="75000"/>
                          </a:schemeClr>
                        </a:solidFill>
                        <a:latin typeface="Cambria Math" panose="02040503050406030204" pitchFamily="18" charset="0"/>
                        <a:ea typeface="Cambria Math" panose="02040503050406030204" pitchFamily="18" charset="0"/>
                      </a:rPr>
                      <m:t>(</m:t>
                    </m:r>
                    <m:r>
                      <a:rPr lang="en-US" i="1" smtClean="0">
                        <a:solidFill>
                          <a:schemeClr val="accent6">
                            <a:lumMod val="75000"/>
                          </a:schemeClr>
                        </a:solidFill>
                        <a:latin typeface="Cambria Math" panose="02040503050406030204" pitchFamily="18" charset="0"/>
                        <a:ea typeface="Cambria Math" panose="02040503050406030204" pitchFamily="18" charset="0"/>
                      </a:rPr>
                      <m:t>𝑛</m:t>
                    </m:r>
                    <m:r>
                      <a:rPr lang="en-US" i="1" smtClean="0">
                        <a:solidFill>
                          <a:schemeClr val="accent6">
                            <a:lumMod val="75000"/>
                          </a:schemeClr>
                        </a:solidFill>
                        <a:latin typeface="Cambria Math" panose="02040503050406030204" pitchFamily="18" charset="0"/>
                        <a:ea typeface="Cambria Math" panose="02040503050406030204" pitchFamily="18" charset="0"/>
                      </a:rPr>
                      <m:t>)</m:t>
                    </m:r>
                  </m:oMath>
                </a14:m>
                <a:r>
                  <a:rPr lang="en-US" b="1" dirty="0">
                    <a:solidFill>
                      <a:schemeClr val="accent6">
                        <a:lumMod val="75000"/>
                      </a:schemeClr>
                    </a:solidFill>
                  </a:rPr>
                  <a:t> </a:t>
                </a:r>
                <a:r>
                  <a:rPr lang="en-US" dirty="0">
                    <a:solidFill>
                      <a:schemeClr val="accent6">
                        <a:lumMod val="75000"/>
                      </a:schemeClr>
                    </a:solidFill>
                  </a:rPr>
                  <a:t>time </a:t>
                </a:r>
                <a:r>
                  <a:rPr lang="en-US" dirty="0"/>
                  <a:t>as well by using </a:t>
                </a:r>
                <a:r>
                  <a:rPr lang="en-US" b="1" dirty="0" err="1"/>
                  <a:t>Ukkonen’s</a:t>
                </a:r>
                <a:r>
                  <a:rPr lang="en-US" b="1" dirty="0"/>
                  <a:t> algorithm</a:t>
                </a:r>
              </a:p>
              <a:p>
                <a:pPr marL="457200" lvl="1" indent="0">
                  <a:buNone/>
                </a:pPr>
                <a:r>
                  <a:rPr lang="en-US" dirty="0"/>
                  <a:t>(check uploaded CS423 slides).</a:t>
                </a:r>
              </a:p>
              <a:p>
                <a:r>
                  <a:rPr lang="en-US" dirty="0"/>
                  <a:t>One issue: Space might be </a:t>
                </a:r>
                <a14:m>
                  <m:oMath xmlns:m="http://schemas.openxmlformats.org/officeDocument/2006/math">
                    <m:r>
                      <a:rPr lang="en-US" i="1">
                        <a:solidFill>
                          <a:srgbClr val="FF4EFF"/>
                        </a:solidFill>
                        <a:latin typeface="Cambria Math" panose="02040503050406030204" pitchFamily="18" charset="0"/>
                        <a:ea typeface="Cambria Math" panose="02040503050406030204" pitchFamily="18" charset="0"/>
                      </a:rPr>
                      <m:t>𝒪</m:t>
                    </m:r>
                    <m:r>
                      <a:rPr lang="en-US" i="1">
                        <a:solidFill>
                          <a:srgbClr val="FF4EFF"/>
                        </a:solidFill>
                        <a:latin typeface="Cambria Math" panose="02040503050406030204" pitchFamily="18" charset="0"/>
                        <a:ea typeface="Cambria Math" panose="02040503050406030204" pitchFamily="18" charset="0"/>
                      </a:rPr>
                      <m:t>(</m:t>
                    </m:r>
                    <m:r>
                      <a:rPr lang="en-US" i="1">
                        <a:solidFill>
                          <a:srgbClr val="FF4EFF"/>
                        </a:solidFill>
                        <a:latin typeface="Cambria Math" panose="02040503050406030204" pitchFamily="18" charset="0"/>
                        <a:ea typeface="Cambria Math" panose="02040503050406030204" pitchFamily="18" charset="0"/>
                      </a:rPr>
                      <m:t>𝑛</m:t>
                    </m:r>
                    <m:r>
                      <a:rPr lang="en-US" i="1">
                        <a:solidFill>
                          <a:srgbClr val="FF4EFF"/>
                        </a:solidFill>
                        <a:latin typeface="Cambria Math" panose="02040503050406030204" pitchFamily="18" charset="0"/>
                        <a:ea typeface="Cambria Math" panose="02040503050406030204" pitchFamily="18" charset="0"/>
                      </a:rPr>
                      <m:t>)</m:t>
                    </m:r>
                  </m:oMath>
                </a14:m>
                <a:r>
                  <a:rPr lang="en-US" b="1" dirty="0">
                    <a:solidFill>
                      <a:srgbClr val="FF4EFF"/>
                    </a:solidFill>
                  </a:rPr>
                  <a:t> , </a:t>
                </a:r>
                <a:r>
                  <a:rPr lang="en-US" dirty="0"/>
                  <a:t>but it has an </a:t>
                </a:r>
                <a:r>
                  <a:rPr lang="en-US" dirty="0">
                    <a:solidFill>
                      <a:schemeClr val="accent5"/>
                    </a:solidFill>
                  </a:rPr>
                  <a:t>unfavorable constant </a:t>
                </a:r>
                <a:r>
                  <a:rPr lang="en-US" dirty="0"/>
                  <a:t>up front.</a:t>
                </a:r>
              </a:p>
              <a:p>
                <a:pPr lvl="1"/>
                <a:r>
                  <a:rPr lang="en-US" dirty="0"/>
                  <a:t>Recall: every node needs a </a:t>
                </a:r>
                <a14:m>
                  <m:oMath xmlns:m="http://schemas.openxmlformats.org/officeDocument/2006/math">
                    <m:r>
                      <a:rPr lang="en-US" b="0" i="1" smtClean="0">
                        <a:solidFill>
                          <a:schemeClr val="accent4"/>
                        </a:solidFill>
                        <a:latin typeface="Cambria Math" panose="02040503050406030204" pitchFamily="18" charset="0"/>
                      </a:rPr>
                      <m:t>| </m:t>
                    </m:r>
                    <m:r>
                      <m:rPr>
                        <m:sty m:val="p"/>
                      </m:rPr>
                      <a:rPr lang="en-US" b="0" i="0" smtClean="0">
                        <a:solidFill>
                          <a:schemeClr val="accent4"/>
                        </a:solidFill>
                        <a:latin typeface="Cambria Math" panose="02040503050406030204" pitchFamily="18" charset="0"/>
                      </a:rPr>
                      <m:t>Σ</m:t>
                    </m:r>
                    <m:r>
                      <a:rPr lang="en-US" b="0" i="1" smtClean="0">
                        <a:solidFill>
                          <a:schemeClr val="accent4"/>
                        </a:solidFill>
                        <a:latin typeface="Cambria Math" panose="02040503050406030204" pitchFamily="18" charset="0"/>
                      </a:rPr>
                      <m:t> </m:t>
                    </m:r>
                    <m:r>
                      <m:rPr>
                        <m:lit/>
                      </m:rPr>
                      <a:rPr lang="en-US" b="0" i="1" smtClean="0">
                        <a:solidFill>
                          <a:schemeClr val="accent4"/>
                        </a:solidFill>
                        <a:latin typeface="Cambria Math" panose="02040503050406030204" pitchFamily="18" charset="0"/>
                      </a:rPr>
                      <m:t>|</m:t>
                    </m:r>
                    <m:r>
                      <a:rPr lang="en-US" b="0" i="1" smtClean="0">
                        <a:solidFill>
                          <a:schemeClr val="accent4"/>
                        </a:solidFill>
                        <a:latin typeface="Cambria Math" panose="02040503050406030204" pitchFamily="18" charset="0"/>
                      </a:rPr>
                      <m:t> </m:t>
                    </m:r>
                  </m:oMath>
                </a14:m>
                <a:r>
                  <a:rPr lang="en-US" dirty="0">
                    <a:solidFill>
                      <a:schemeClr val="accent4"/>
                    </a:solidFill>
                  </a:rPr>
                  <a:t>- sized array of links</a:t>
                </a:r>
                <a:r>
                  <a:rPr lang="en-US" dirty="0"/>
                  <a:t>, </a:t>
                </a:r>
                <a:r>
                  <a:rPr lang="en-US" dirty="0">
                    <a:solidFill>
                      <a:srgbClr val="FF0000"/>
                    </a:solidFill>
                  </a:rPr>
                  <a:t>two integers</a:t>
                </a:r>
                <a:r>
                  <a:rPr lang="en-US" dirty="0"/>
                  <a:t>, and possible </a:t>
                </a:r>
                <a:r>
                  <a:rPr lang="en-US" dirty="0">
                    <a:solidFill>
                      <a:schemeClr val="accent1"/>
                    </a:solidFill>
                  </a:rPr>
                  <a:t>suffix links </a:t>
                </a:r>
                <a:r>
                  <a:rPr lang="en-US" dirty="0"/>
                  <a:t>(those are required by </a:t>
                </a:r>
                <a:r>
                  <a:rPr lang="en-US" dirty="0" err="1"/>
                  <a:t>Ukkonen’s</a:t>
                </a:r>
                <a:r>
                  <a:rPr lang="en-US" dirty="0"/>
                  <a:t> algorithm)</a:t>
                </a:r>
              </a:p>
              <a:p>
                <a:r>
                  <a:rPr lang="en-US" b="1" i="1" u="sng" dirty="0"/>
                  <a:t>Goal</a:t>
                </a:r>
                <a:r>
                  <a:rPr lang="en-US" dirty="0"/>
                  <a:t>: </a:t>
                </a:r>
                <a:r>
                  <a:rPr lang="en-US" dirty="0">
                    <a:solidFill>
                      <a:srgbClr val="2705B7"/>
                    </a:solidFill>
                  </a:rPr>
                  <a:t>reproduce functionality </a:t>
                </a:r>
                <a:r>
                  <a:rPr lang="en-US" dirty="0"/>
                  <a:t>while </a:t>
                </a:r>
                <a:r>
                  <a:rPr lang="en-US" dirty="0">
                    <a:solidFill>
                      <a:srgbClr val="7030A0"/>
                    </a:solidFill>
                  </a:rPr>
                  <a:t>lowering space cost </a:t>
                </a:r>
                <a:r>
                  <a:rPr lang="en-US" dirty="0">
                    <a:sym typeface="Wingdings" panose="05000000000000000000" pitchFamily="2" charset="2"/>
                  </a:rPr>
                  <a:t></a:t>
                </a:r>
                <a:endParaRPr lang="en-US" dirty="0"/>
              </a:p>
            </p:txBody>
          </p:sp>
        </mc:Choice>
        <mc:Fallback xmlns="">
          <p:sp>
            <p:nvSpPr>
              <p:cNvPr id="4" name="Content Placeholder 3">
                <a:extLst>
                  <a:ext uri="{FF2B5EF4-FFF2-40B4-BE49-F238E27FC236}">
                    <a16:creationId xmlns:a16="http://schemas.microsoft.com/office/drawing/2014/main" id="{C3C43F4D-ABB7-4EFD-8D42-8FA9DE65DAA0}"/>
                  </a:ext>
                </a:extLst>
              </p:cNvPr>
              <p:cNvSpPr>
                <a:spLocks noGrp="1" noRot="1" noChangeAspect="1" noMove="1" noResize="1" noEditPoints="1" noAdjustHandles="1" noChangeArrowheads="1" noChangeShapeType="1" noTextEdit="1"/>
              </p:cNvSpPr>
              <p:nvPr>
                <p:ph idx="1"/>
              </p:nvPr>
            </p:nvSpPr>
            <p:spPr>
              <a:blipFill>
                <a:blip r:embed="rId2"/>
                <a:stretch>
                  <a:fillRect l="-1043" t="-2241"/>
                </a:stretch>
              </a:blipFill>
            </p:spPr>
            <p:txBody>
              <a:bodyPr/>
              <a:lstStyle/>
              <a:p>
                <a:r>
                  <a:rPr lang="en-US">
                    <a:noFill/>
                  </a:rPr>
                  <a:t> </a:t>
                </a:r>
              </a:p>
            </p:txBody>
          </p:sp>
        </mc:Fallback>
      </mc:AlternateContent>
    </p:spTree>
    <p:extLst>
      <p:ext uri="{BB962C8B-B14F-4D97-AF65-F5344CB8AC3E}">
        <p14:creationId xmlns:p14="http://schemas.microsoft.com/office/powerpoint/2010/main" val="31785005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08B982-FB41-5045-BC0E-82121B81D95B}"/>
              </a:ext>
            </a:extLst>
          </p:cNvPr>
          <p:cNvSpPr>
            <a:spLocks noGrp="1"/>
          </p:cNvSpPr>
          <p:nvPr>
            <p:ph type="title"/>
          </p:nvPr>
        </p:nvSpPr>
        <p:spPr/>
        <p:txBody>
          <a:bodyPr/>
          <a:lstStyle/>
          <a:p>
            <a:pPr algn="ctr"/>
            <a:r>
              <a:rPr lang="en-US"/>
              <a:t>KMP</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1E2FD0-E208-0A47-9448-4EE0C311F5D0}"/>
                  </a:ext>
                </a:extLst>
              </p:cNvPr>
              <p:cNvSpPr>
                <a:spLocks noGrp="1"/>
              </p:cNvSpPr>
              <p:nvPr>
                <p:ph idx="1"/>
              </p:nvPr>
            </p:nvSpPr>
            <p:spPr/>
            <p:txBody>
              <a:bodyPr/>
              <a:lstStyle/>
              <a:p>
                <a:r>
                  <a:rPr lang="en-US" dirty="0"/>
                  <a:t>We will first discuss KMP as an example of an algorithm of type 1.</a:t>
                </a:r>
              </a:p>
              <a:p>
                <a:r>
                  <a:rPr lang="en-US" b="1" i="1" u="sng" dirty="0">
                    <a:solidFill>
                      <a:schemeClr val="accent1"/>
                    </a:solidFill>
                  </a:rPr>
                  <a:t>Key observation</a:t>
                </a:r>
                <a:r>
                  <a:rPr lang="en-US" dirty="0"/>
                  <a:t>: Suppose we try to match the pattern and the text across m characters. We encounter a mismatch at some character </a:t>
                </a:r>
                <a14:m>
                  <m:oMath xmlns:m="http://schemas.openxmlformats.org/officeDocument/2006/math">
                    <m:r>
                      <a:rPr lang="en-US" i="1" dirty="0">
                        <a:solidFill>
                          <a:srgbClr val="FF4EFF"/>
                        </a:solidFill>
                        <a:latin typeface="Cambria Math" panose="02040503050406030204" pitchFamily="18" charset="0"/>
                      </a:rPr>
                      <m:t>𝑐</m:t>
                    </m:r>
                  </m:oMath>
                </a14:m>
                <a:r>
                  <a:rPr lang="en-US" dirty="0"/>
                  <a:t>.</a:t>
                </a:r>
              </a:p>
              <a:p>
                <a:pPr marL="0" indent="0">
                  <a:buNone/>
                </a:pPr>
                <a:r>
                  <a:rPr lang="en-US" dirty="0"/>
                  <a:t>	Then, if a </a:t>
                </a:r>
                <a:r>
                  <a:rPr lang="en-US" b="1" dirty="0">
                    <a:solidFill>
                      <a:schemeClr val="accent3"/>
                    </a:solidFill>
                  </a:rPr>
                  <a:t>suffix</a:t>
                </a:r>
                <a:r>
                  <a:rPr lang="en-US" dirty="0"/>
                  <a:t> of the </a:t>
                </a:r>
                <a:r>
                  <a:rPr lang="en-US" b="1" i="1" dirty="0">
                    <a:solidFill>
                      <a:srgbClr val="FF0000"/>
                    </a:solidFill>
                  </a:rPr>
                  <a:t>matched portion </a:t>
                </a:r>
                <a:r>
                  <a:rPr lang="en-US" dirty="0"/>
                  <a:t>of the pattern is </a:t>
                </a:r>
                <a:r>
                  <a:rPr lang="en-US" b="1" i="1" dirty="0"/>
                  <a:t>also a </a:t>
                </a:r>
                <a:r>
                  <a:rPr lang="en-US" b="1" i="1" dirty="0">
                    <a:solidFill>
                      <a:schemeClr val="accent6"/>
                    </a:solidFill>
                  </a:rPr>
                  <a:t>prefix</a:t>
                </a:r>
                <a:r>
                  <a:rPr lang="en-US" b="1" i="1" dirty="0"/>
                  <a:t> of the </a:t>
                </a:r>
                <a:r>
                  <a:rPr lang="en-US" b="1" i="1" dirty="0">
                    <a:solidFill>
                      <a:srgbClr val="FF0000"/>
                    </a:solidFill>
                  </a:rPr>
                  <a:t>matched portion</a:t>
                </a:r>
                <a:r>
                  <a:rPr lang="en-US" dirty="0"/>
                  <a:t>, we should shift the pattern such that the next </a:t>
                </a:r>
                <a:r>
                  <a:rPr lang="en-US" dirty="0">
                    <a:solidFill>
                      <a:srgbClr val="FF4EFF"/>
                    </a:solidFill>
                  </a:rPr>
                  <a:t>check happens at the character after that prefix</a:t>
                </a:r>
                <a:r>
                  <a:rPr lang="en-US" dirty="0"/>
                  <a:t>! Otherwise, we </a:t>
                </a:r>
                <a:r>
                  <a:rPr lang="en-US" dirty="0">
                    <a:solidFill>
                      <a:schemeClr val="accent6"/>
                    </a:solidFill>
                  </a:rPr>
                  <a:t>shift the pattern by one position</a:t>
                </a:r>
                <a:r>
                  <a:rPr lang="en-US" dirty="0"/>
                  <a:t>.</a:t>
                </a:r>
              </a:p>
              <a:p>
                <a:r>
                  <a:rPr lang="en-US" dirty="0"/>
                  <a:t>Let’s look at an example.</a:t>
                </a:r>
              </a:p>
            </p:txBody>
          </p:sp>
        </mc:Choice>
        <mc:Fallback xmlns="">
          <p:sp>
            <p:nvSpPr>
              <p:cNvPr id="3" name="Content Placeholder 2">
                <a:extLst>
                  <a:ext uri="{FF2B5EF4-FFF2-40B4-BE49-F238E27FC236}">
                    <a16:creationId xmlns:a16="http://schemas.microsoft.com/office/drawing/2014/main" id="{4D1E2FD0-E208-0A47-9448-4EE0C311F5D0}"/>
                  </a:ext>
                </a:extLst>
              </p:cNvPr>
              <p:cNvSpPr>
                <a:spLocks noGrp="1" noRot="1" noChangeAspect="1" noMove="1" noResize="1" noEditPoints="1" noAdjustHandles="1" noChangeArrowheads="1" noChangeShapeType="1" noTextEdit="1"/>
              </p:cNvSpPr>
              <p:nvPr>
                <p:ph idx="1"/>
              </p:nvPr>
            </p:nvSpPr>
            <p:spPr>
              <a:blipFill>
                <a:blip r:embed="rId2"/>
                <a:stretch>
                  <a:fillRect l="-1086" t="-2632"/>
                </a:stretch>
              </a:blipFill>
            </p:spPr>
            <p:txBody>
              <a:bodyPr/>
              <a:lstStyle/>
              <a:p>
                <a:r>
                  <a:rPr lang="en-US">
                    <a:noFill/>
                  </a:rPr>
                  <a:t> </a:t>
                </a:r>
              </a:p>
            </p:txBody>
          </p:sp>
        </mc:Fallback>
      </mc:AlternateContent>
    </p:spTree>
    <p:extLst>
      <p:ext uri="{BB962C8B-B14F-4D97-AF65-F5344CB8AC3E}">
        <p14:creationId xmlns:p14="http://schemas.microsoft.com/office/powerpoint/2010/main" val="143481081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CE7919-060C-6A4D-8F5D-6A561717488A}"/>
              </a:ext>
            </a:extLst>
          </p:cNvPr>
          <p:cNvSpPr>
            <a:spLocks noGrp="1"/>
          </p:cNvSpPr>
          <p:nvPr>
            <p:ph type="ctrTitle"/>
          </p:nvPr>
        </p:nvSpPr>
        <p:spPr>
          <a:xfrm>
            <a:off x="1524000" y="1592626"/>
            <a:ext cx="9144000" cy="2387600"/>
          </a:xfrm>
        </p:spPr>
        <p:txBody>
          <a:bodyPr>
            <a:normAutofit/>
          </a:bodyPr>
          <a:lstStyle/>
          <a:p>
            <a:r>
              <a:rPr lang="en-US" dirty="0"/>
              <a:t>Part 3: Pre-processing the </a:t>
            </a:r>
            <a:r>
              <a:rPr lang="en-US" b="1" i="1" u="sng" dirty="0"/>
              <a:t>text</a:t>
            </a:r>
            <a:r>
              <a:rPr lang="en-US" dirty="0"/>
              <a:t> with suffix arrays</a:t>
            </a:r>
          </a:p>
        </p:txBody>
      </p:sp>
    </p:spTree>
    <p:extLst>
      <p:ext uri="{BB962C8B-B14F-4D97-AF65-F5344CB8AC3E}">
        <p14:creationId xmlns:p14="http://schemas.microsoft.com/office/powerpoint/2010/main" val="311421599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EDF05A-9123-45A7-86D0-FFDAFB88B7DA}"/>
              </a:ext>
            </a:extLst>
          </p:cNvPr>
          <p:cNvSpPr>
            <a:spLocks noGrp="1"/>
          </p:cNvSpPr>
          <p:nvPr>
            <p:ph type="title"/>
          </p:nvPr>
        </p:nvSpPr>
        <p:spPr/>
        <p:txBody>
          <a:bodyPr/>
          <a:lstStyle/>
          <a:p>
            <a:pPr algn="ctr"/>
            <a:r>
              <a:rPr lang="en-US" dirty="0"/>
              <a:t>Suffix arrays</a:t>
            </a:r>
          </a:p>
        </p:txBody>
      </p:sp>
      <p:sp>
        <p:nvSpPr>
          <p:cNvPr id="3" name="Content Placeholder 2">
            <a:extLst>
              <a:ext uri="{FF2B5EF4-FFF2-40B4-BE49-F238E27FC236}">
                <a16:creationId xmlns:a16="http://schemas.microsoft.com/office/drawing/2014/main" id="{2F2D6271-BE52-4CB6-9538-1DBBC1382A3C}"/>
              </a:ext>
            </a:extLst>
          </p:cNvPr>
          <p:cNvSpPr>
            <a:spLocks noGrp="1"/>
          </p:cNvSpPr>
          <p:nvPr>
            <p:ph idx="1"/>
          </p:nvPr>
        </p:nvSpPr>
        <p:spPr/>
        <p:txBody>
          <a:bodyPr/>
          <a:lstStyle/>
          <a:p>
            <a:r>
              <a:rPr lang="en-US" dirty="0"/>
              <a:t>Given a text </a:t>
            </a:r>
            <a:r>
              <a:rPr lang="en-US" dirty="0">
                <a:solidFill>
                  <a:srgbClr val="00B050"/>
                </a:solidFill>
              </a:rPr>
              <a:t>T</a:t>
            </a:r>
            <a:r>
              <a:rPr lang="en-US" dirty="0"/>
              <a:t>, a </a:t>
            </a:r>
            <a:r>
              <a:rPr lang="en-US" i="1" dirty="0">
                <a:solidFill>
                  <a:schemeClr val="accent3"/>
                </a:solidFill>
              </a:rPr>
              <a:t>suffix array </a:t>
            </a:r>
            <a:r>
              <a:rPr lang="en-US" dirty="0"/>
              <a:t>is a single-dimensional array of </a:t>
            </a:r>
            <a:r>
              <a:rPr lang="en-US" b="1" dirty="0">
                <a:solidFill>
                  <a:srgbClr val="FF4EFF"/>
                </a:solidFill>
              </a:rPr>
              <a:t>lexicographically sorted suffixes</a:t>
            </a:r>
            <a:r>
              <a:rPr lang="en-US" dirty="0"/>
              <a:t> of </a:t>
            </a:r>
            <a:r>
              <a:rPr lang="en-US" dirty="0">
                <a:solidFill>
                  <a:srgbClr val="00B050"/>
                </a:solidFill>
              </a:rPr>
              <a:t>T</a:t>
            </a:r>
            <a:r>
              <a:rPr lang="en-US" dirty="0">
                <a:solidFill>
                  <a:srgbClr val="FF0000"/>
                </a:solidFill>
              </a:rPr>
              <a:t>$</a:t>
            </a:r>
            <a:r>
              <a:rPr lang="en-US" dirty="0"/>
              <a:t>.</a:t>
            </a:r>
          </a:p>
        </p:txBody>
      </p:sp>
    </p:spTree>
    <p:extLst>
      <p:ext uri="{BB962C8B-B14F-4D97-AF65-F5344CB8AC3E}">
        <p14:creationId xmlns:p14="http://schemas.microsoft.com/office/powerpoint/2010/main" val="68180065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EDF05A-9123-45A7-86D0-FFDAFB88B7DA}"/>
              </a:ext>
            </a:extLst>
          </p:cNvPr>
          <p:cNvSpPr>
            <a:spLocks noGrp="1"/>
          </p:cNvSpPr>
          <p:nvPr>
            <p:ph type="title"/>
          </p:nvPr>
        </p:nvSpPr>
        <p:spPr/>
        <p:txBody>
          <a:bodyPr/>
          <a:lstStyle/>
          <a:p>
            <a:pPr algn="ctr"/>
            <a:r>
              <a:rPr lang="en-US" dirty="0"/>
              <a:t>Suffix arrays</a:t>
            </a:r>
          </a:p>
        </p:txBody>
      </p:sp>
      <p:sp>
        <p:nvSpPr>
          <p:cNvPr id="3" name="Content Placeholder 2">
            <a:extLst>
              <a:ext uri="{FF2B5EF4-FFF2-40B4-BE49-F238E27FC236}">
                <a16:creationId xmlns:a16="http://schemas.microsoft.com/office/drawing/2014/main" id="{2F2D6271-BE52-4CB6-9538-1DBBC1382A3C}"/>
              </a:ext>
            </a:extLst>
          </p:cNvPr>
          <p:cNvSpPr>
            <a:spLocks noGrp="1"/>
          </p:cNvSpPr>
          <p:nvPr>
            <p:ph idx="1"/>
          </p:nvPr>
        </p:nvSpPr>
        <p:spPr/>
        <p:txBody>
          <a:bodyPr/>
          <a:lstStyle/>
          <a:p>
            <a:r>
              <a:rPr lang="en-US" dirty="0"/>
              <a:t>Given a text </a:t>
            </a:r>
            <a:r>
              <a:rPr lang="en-US" dirty="0">
                <a:solidFill>
                  <a:srgbClr val="00B050"/>
                </a:solidFill>
              </a:rPr>
              <a:t>T</a:t>
            </a:r>
            <a:r>
              <a:rPr lang="en-US" dirty="0"/>
              <a:t>, a </a:t>
            </a:r>
            <a:r>
              <a:rPr lang="en-US" i="1" dirty="0">
                <a:solidFill>
                  <a:schemeClr val="accent3"/>
                </a:solidFill>
              </a:rPr>
              <a:t>suffix array </a:t>
            </a:r>
            <a:r>
              <a:rPr lang="en-US" dirty="0"/>
              <a:t>is a single-dimensional array of </a:t>
            </a:r>
            <a:r>
              <a:rPr lang="en-US" b="1" dirty="0">
                <a:solidFill>
                  <a:srgbClr val="FF4EFF"/>
                </a:solidFill>
              </a:rPr>
              <a:t>lexicographically sorted suffixes</a:t>
            </a:r>
            <a:r>
              <a:rPr lang="en-US" dirty="0"/>
              <a:t> of </a:t>
            </a:r>
            <a:r>
              <a:rPr lang="en-US" dirty="0">
                <a:solidFill>
                  <a:srgbClr val="00B050"/>
                </a:solidFill>
              </a:rPr>
              <a:t>T</a:t>
            </a:r>
            <a:r>
              <a:rPr lang="en-US" dirty="0">
                <a:solidFill>
                  <a:srgbClr val="FF0000"/>
                </a:solidFill>
              </a:rPr>
              <a:t>$</a:t>
            </a:r>
            <a:r>
              <a:rPr lang="en-US" dirty="0"/>
              <a:t>.</a:t>
            </a:r>
          </a:p>
          <a:p>
            <a:r>
              <a:rPr lang="en-US" dirty="0"/>
              <a:t>Example: consider the string T=</a:t>
            </a:r>
            <a:r>
              <a:rPr lang="en-US" dirty="0" err="1"/>
              <a:t>jason</a:t>
            </a:r>
            <a:r>
              <a:rPr lang="en-US" dirty="0"/>
              <a:t>.</a:t>
            </a:r>
          </a:p>
        </p:txBody>
      </p:sp>
    </p:spTree>
    <p:extLst>
      <p:ext uri="{BB962C8B-B14F-4D97-AF65-F5344CB8AC3E}">
        <p14:creationId xmlns:p14="http://schemas.microsoft.com/office/powerpoint/2010/main" val="137096213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EDF05A-9123-45A7-86D0-FFDAFB88B7DA}"/>
              </a:ext>
            </a:extLst>
          </p:cNvPr>
          <p:cNvSpPr>
            <a:spLocks noGrp="1"/>
          </p:cNvSpPr>
          <p:nvPr>
            <p:ph type="title"/>
          </p:nvPr>
        </p:nvSpPr>
        <p:spPr/>
        <p:txBody>
          <a:bodyPr/>
          <a:lstStyle/>
          <a:p>
            <a:pPr algn="ctr"/>
            <a:r>
              <a:rPr lang="en-US" dirty="0"/>
              <a:t>Suffix arrays</a:t>
            </a:r>
          </a:p>
        </p:txBody>
      </p:sp>
      <p:sp>
        <p:nvSpPr>
          <p:cNvPr id="3" name="Content Placeholder 2">
            <a:extLst>
              <a:ext uri="{FF2B5EF4-FFF2-40B4-BE49-F238E27FC236}">
                <a16:creationId xmlns:a16="http://schemas.microsoft.com/office/drawing/2014/main" id="{2F2D6271-BE52-4CB6-9538-1DBBC1382A3C}"/>
              </a:ext>
            </a:extLst>
          </p:cNvPr>
          <p:cNvSpPr>
            <a:spLocks noGrp="1"/>
          </p:cNvSpPr>
          <p:nvPr>
            <p:ph idx="1"/>
          </p:nvPr>
        </p:nvSpPr>
        <p:spPr/>
        <p:txBody>
          <a:bodyPr/>
          <a:lstStyle/>
          <a:p>
            <a:r>
              <a:rPr lang="en-US" dirty="0"/>
              <a:t>Given a text </a:t>
            </a:r>
            <a:r>
              <a:rPr lang="en-US" dirty="0">
                <a:solidFill>
                  <a:srgbClr val="00B050"/>
                </a:solidFill>
              </a:rPr>
              <a:t>T</a:t>
            </a:r>
            <a:r>
              <a:rPr lang="en-US" dirty="0"/>
              <a:t>, a </a:t>
            </a:r>
            <a:r>
              <a:rPr lang="en-US" i="1" dirty="0">
                <a:solidFill>
                  <a:schemeClr val="accent3"/>
                </a:solidFill>
              </a:rPr>
              <a:t>suffix array </a:t>
            </a:r>
            <a:r>
              <a:rPr lang="en-US" dirty="0"/>
              <a:t>is a single-dimensional array of </a:t>
            </a:r>
            <a:r>
              <a:rPr lang="en-US" b="1" dirty="0">
                <a:solidFill>
                  <a:srgbClr val="FF4EFF"/>
                </a:solidFill>
              </a:rPr>
              <a:t>lexicographically sorted suffixes</a:t>
            </a:r>
            <a:r>
              <a:rPr lang="en-US" dirty="0"/>
              <a:t> of </a:t>
            </a:r>
            <a:r>
              <a:rPr lang="en-US" dirty="0">
                <a:solidFill>
                  <a:srgbClr val="00B050"/>
                </a:solidFill>
              </a:rPr>
              <a:t>T</a:t>
            </a:r>
            <a:r>
              <a:rPr lang="en-US" dirty="0">
                <a:solidFill>
                  <a:srgbClr val="FF0000"/>
                </a:solidFill>
              </a:rPr>
              <a:t>$</a:t>
            </a:r>
            <a:r>
              <a:rPr lang="en-US" dirty="0"/>
              <a:t>.</a:t>
            </a:r>
          </a:p>
          <a:p>
            <a:r>
              <a:rPr lang="en-US" dirty="0"/>
              <a:t>Example: consider the string T=</a:t>
            </a:r>
            <a:r>
              <a:rPr lang="en-US" dirty="0" err="1"/>
              <a:t>jason</a:t>
            </a:r>
            <a:r>
              <a:rPr lang="en-US" dirty="0"/>
              <a:t>.</a:t>
            </a:r>
          </a:p>
        </p:txBody>
      </p:sp>
      <p:graphicFrame>
        <p:nvGraphicFramePr>
          <p:cNvPr id="4" name="Table 3">
            <a:extLst>
              <a:ext uri="{FF2B5EF4-FFF2-40B4-BE49-F238E27FC236}">
                <a16:creationId xmlns:a16="http://schemas.microsoft.com/office/drawing/2014/main" id="{98DB7D5F-7B12-4909-B992-A2F80F8ACDED}"/>
              </a:ext>
            </a:extLst>
          </p:cNvPr>
          <p:cNvGraphicFramePr>
            <a:graphicFrameLocks noGrp="1"/>
          </p:cNvGraphicFramePr>
          <p:nvPr/>
        </p:nvGraphicFramePr>
        <p:xfrm>
          <a:off x="1708807" y="3431335"/>
          <a:ext cx="8128000" cy="259588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2238416128"/>
                    </a:ext>
                  </a:extLst>
                </a:gridCol>
                <a:gridCol w="4064000">
                  <a:extLst>
                    <a:ext uri="{9D8B030D-6E8A-4147-A177-3AD203B41FA5}">
                      <a16:colId xmlns:a16="http://schemas.microsoft.com/office/drawing/2014/main" val="1570375068"/>
                    </a:ext>
                  </a:extLst>
                </a:gridCol>
              </a:tblGrid>
              <a:tr h="370840">
                <a:tc>
                  <a:txBody>
                    <a:bodyPr/>
                    <a:lstStyle/>
                    <a:p>
                      <a:pPr algn="ctr"/>
                      <a:r>
                        <a:rPr lang="en-US" dirty="0">
                          <a:solidFill>
                            <a:schemeClr val="tx1"/>
                          </a:solidFill>
                        </a:rPr>
                        <a:t>Suffixes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Suffix array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71776503"/>
                  </a:ext>
                </a:extLst>
              </a:tr>
              <a:tr h="370840">
                <a:tc>
                  <a:txBody>
                    <a:bodyPr/>
                    <a:lstStyle/>
                    <a:p>
                      <a:pPr algn="ctr"/>
                      <a:r>
                        <a:rPr lang="en-US" dirty="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59584019"/>
                  </a:ext>
                </a:extLst>
              </a:tr>
              <a:tr h="370840">
                <a:tc>
                  <a:txBody>
                    <a:bodyPr/>
                    <a:lstStyle/>
                    <a:p>
                      <a:pPr algn="ctr"/>
                      <a:r>
                        <a:rPr lang="en-US" dirty="0">
                          <a:solidFill>
                            <a:schemeClr val="tx1"/>
                          </a:solidFill>
                        </a:rPr>
                        <a:t>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err="1">
                          <a:solidFill>
                            <a:schemeClr val="tx1"/>
                          </a:solidFill>
                        </a:rPr>
                        <a:t>ason</a:t>
                      </a:r>
                      <a:r>
                        <a:rPr lang="en-US" dirty="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0380613"/>
                  </a:ext>
                </a:extLst>
              </a:tr>
              <a:tr h="370840">
                <a:tc>
                  <a:txBody>
                    <a:bodyPr/>
                    <a:lstStyle/>
                    <a:p>
                      <a:pPr algn="ctr"/>
                      <a:r>
                        <a:rPr lang="en-US" dirty="0">
                          <a:solidFill>
                            <a:schemeClr val="tx1"/>
                          </a:solidFill>
                        </a:rPr>
                        <a:t>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err="1">
                          <a:solidFill>
                            <a:schemeClr val="tx1"/>
                          </a:solidFill>
                        </a:rPr>
                        <a:t>jason</a:t>
                      </a:r>
                      <a:r>
                        <a:rPr lang="en-US" dirty="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49250639"/>
                  </a:ext>
                </a:extLst>
              </a:tr>
              <a:tr h="370840">
                <a:tc>
                  <a:txBody>
                    <a:bodyPr/>
                    <a:lstStyle/>
                    <a:p>
                      <a:pPr algn="ctr"/>
                      <a:r>
                        <a:rPr lang="en-US" dirty="0">
                          <a:solidFill>
                            <a:schemeClr val="tx1"/>
                          </a:solidFill>
                        </a:rPr>
                        <a:t>son$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41887968"/>
                  </a:ext>
                </a:extLst>
              </a:tr>
              <a:tr h="370840">
                <a:tc>
                  <a:txBody>
                    <a:bodyPr/>
                    <a:lstStyle/>
                    <a:p>
                      <a:pPr algn="ctr"/>
                      <a:r>
                        <a:rPr lang="en-US" dirty="0" err="1">
                          <a:solidFill>
                            <a:schemeClr val="tx1"/>
                          </a:solidFill>
                        </a:rPr>
                        <a:t>ason</a:t>
                      </a:r>
                      <a:r>
                        <a:rPr lang="en-US" dirty="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55267507"/>
                  </a:ext>
                </a:extLst>
              </a:tr>
              <a:tr h="370840">
                <a:tc>
                  <a:txBody>
                    <a:bodyPr/>
                    <a:lstStyle/>
                    <a:p>
                      <a:pPr algn="ctr"/>
                      <a:r>
                        <a:rPr lang="en-US" dirty="0" err="1">
                          <a:solidFill>
                            <a:schemeClr val="tx1"/>
                          </a:solidFill>
                        </a:rPr>
                        <a:t>jason</a:t>
                      </a:r>
                      <a:r>
                        <a:rPr lang="en-US" dirty="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son$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7903756"/>
                  </a:ext>
                </a:extLst>
              </a:tr>
            </a:tbl>
          </a:graphicData>
        </a:graphic>
      </p:graphicFrame>
    </p:spTree>
    <p:extLst>
      <p:ext uri="{BB962C8B-B14F-4D97-AF65-F5344CB8AC3E}">
        <p14:creationId xmlns:p14="http://schemas.microsoft.com/office/powerpoint/2010/main" val="403634403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EDF05A-9123-45A7-86D0-FFDAFB88B7DA}"/>
              </a:ext>
            </a:extLst>
          </p:cNvPr>
          <p:cNvSpPr>
            <a:spLocks noGrp="1"/>
          </p:cNvSpPr>
          <p:nvPr>
            <p:ph type="title"/>
          </p:nvPr>
        </p:nvSpPr>
        <p:spPr/>
        <p:txBody>
          <a:bodyPr/>
          <a:lstStyle/>
          <a:p>
            <a:pPr algn="ctr"/>
            <a:r>
              <a:rPr lang="en-US" dirty="0"/>
              <a:t>Suffix arrays</a:t>
            </a:r>
          </a:p>
        </p:txBody>
      </p:sp>
      <p:sp>
        <p:nvSpPr>
          <p:cNvPr id="3" name="Content Placeholder 2">
            <a:extLst>
              <a:ext uri="{FF2B5EF4-FFF2-40B4-BE49-F238E27FC236}">
                <a16:creationId xmlns:a16="http://schemas.microsoft.com/office/drawing/2014/main" id="{2F2D6271-BE52-4CB6-9538-1DBBC1382A3C}"/>
              </a:ext>
            </a:extLst>
          </p:cNvPr>
          <p:cNvSpPr>
            <a:spLocks noGrp="1"/>
          </p:cNvSpPr>
          <p:nvPr>
            <p:ph idx="1"/>
          </p:nvPr>
        </p:nvSpPr>
        <p:spPr/>
        <p:txBody>
          <a:bodyPr/>
          <a:lstStyle/>
          <a:p>
            <a:r>
              <a:rPr lang="en-US" dirty="0"/>
              <a:t>Given a text </a:t>
            </a:r>
            <a:r>
              <a:rPr lang="en-US" dirty="0">
                <a:solidFill>
                  <a:srgbClr val="00B050"/>
                </a:solidFill>
              </a:rPr>
              <a:t>T</a:t>
            </a:r>
            <a:r>
              <a:rPr lang="en-US" dirty="0"/>
              <a:t>, a </a:t>
            </a:r>
            <a:r>
              <a:rPr lang="en-US" i="1" dirty="0">
                <a:solidFill>
                  <a:schemeClr val="accent3"/>
                </a:solidFill>
              </a:rPr>
              <a:t>suffix array </a:t>
            </a:r>
            <a:r>
              <a:rPr lang="en-US" dirty="0"/>
              <a:t>is a single-dimensional array of </a:t>
            </a:r>
            <a:r>
              <a:rPr lang="en-US" b="1" dirty="0">
                <a:solidFill>
                  <a:srgbClr val="FF4EFF"/>
                </a:solidFill>
              </a:rPr>
              <a:t>lexicographically sorted suffixes</a:t>
            </a:r>
            <a:r>
              <a:rPr lang="en-US" dirty="0"/>
              <a:t> of </a:t>
            </a:r>
            <a:r>
              <a:rPr lang="en-US" dirty="0">
                <a:solidFill>
                  <a:srgbClr val="00B050"/>
                </a:solidFill>
              </a:rPr>
              <a:t>T</a:t>
            </a:r>
            <a:r>
              <a:rPr lang="en-US" dirty="0">
                <a:solidFill>
                  <a:srgbClr val="FF0000"/>
                </a:solidFill>
              </a:rPr>
              <a:t>$</a:t>
            </a:r>
            <a:r>
              <a:rPr lang="en-US" dirty="0"/>
              <a:t>.</a:t>
            </a:r>
          </a:p>
          <a:p>
            <a:r>
              <a:rPr lang="en-US" dirty="0"/>
              <a:t>Example: consider the string T</a:t>
            </a:r>
            <a:r>
              <a:rPr lang="en-US" dirty="0">
                <a:solidFill>
                  <a:schemeClr val="accent5">
                    <a:lumMod val="60000"/>
                    <a:lumOff val="40000"/>
                  </a:schemeClr>
                </a:solidFill>
              </a:rPr>
              <a:t>$</a:t>
            </a:r>
            <a:r>
              <a:rPr lang="en-US" dirty="0"/>
              <a:t>=</a:t>
            </a:r>
            <a:r>
              <a:rPr lang="en-US" dirty="0" err="1"/>
              <a:t>jason</a:t>
            </a:r>
            <a:r>
              <a:rPr lang="en-US" dirty="0">
                <a:solidFill>
                  <a:schemeClr val="accent5">
                    <a:lumMod val="60000"/>
                    <a:lumOff val="40000"/>
                  </a:schemeClr>
                </a:solidFill>
              </a:rPr>
              <a:t>$</a:t>
            </a:r>
            <a:r>
              <a:rPr lang="en-US" dirty="0"/>
              <a:t> .</a:t>
            </a:r>
          </a:p>
        </p:txBody>
      </p:sp>
      <p:graphicFrame>
        <p:nvGraphicFramePr>
          <p:cNvPr id="4" name="Table 3">
            <a:extLst>
              <a:ext uri="{FF2B5EF4-FFF2-40B4-BE49-F238E27FC236}">
                <a16:creationId xmlns:a16="http://schemas.microsoft.com/office/drawing/2014/main" id="{98DB7D5F-7B12-4909-B992-A2F80F8ACDED}"/>
              </a:ext>
            </a:extLst>
          </p:cNvPr>
          <p:cNvGraphicFramePr>
            <a:graphicFrameLocks noGrp="1"/>
          </p:cNvGraphicFramePr>
          <p:nvPr>
            <p:extLst>
              <p:ext uri="{D42A27DB-BD31-4B8C-83A1-F6EECF244321}">
                <p14:modId xmlns:p14="http://schemas.microsoft.com/office/powerpoint/2010/main" val="1482337420"/>
              </p:ext>
            </p:extLst>
          </p:nvPr>
        </p:nvGraphicFramePr>
        <p:xfrm>
          <a:off x="1708807" y="3431335"/>
          <a:ext cx="8128000" cy="259588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2238416128"/>
                    </a:ext>
                  </a:extLst>
                </a:gridCol>
                <a:gridCol w="4064000">
                  <a:extLst>
                    <a:ext uri="{9D8B030D-6E8A-4147-A177-3AD203B41FA5}">
                      <a16:colId xmlns:a16="http://schemas.microsoft.com/office/drawing/2014/main" val="1570375068"/>
                    </a:ext>
                  </a:extLst>
                </a:gridCol>
              </a:tblGrid>
              <a:tr h="370840">
                <a:tc>
                  <a:txBody>
                    <a:bodyPr/>
                    <a:lstStyle/>
                    <a:p>
                      <a:pPr algn="ctr"/>
                      <a:r>
                        <a:rPr lang="en-US" dirty="0">
                          <a:solidFill>
                            <a:schemeClr val="tx1"/>
                          </a:solidFill>
                        </a:rPr>
                        <a:t>Suffixes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Suffix array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71776503"/>
                  </a:ext>
                </a:extLst>
              </a:tr>
              <a:tr h="370840">
                <a:tc>
                  <a:txBody>
                    <a:bodyPr/>
                    <a:lstStyle/>
                    <a:p>
                      <a:pPr algn="ctr"/>
                      <a:r>
                        <a:rPr lang="en-US" dirty="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1" dirty="0">
                          <a:solidFill>
                            <a:srgbClr val="FF0000"/>
                          </a:solidFill>
                        </a:rPr>
                        <a:t>5 </a:t>
                      </a:r>
                      <a:r>
                        <a:rPr lang="en-US" strike="sngStrike" dirty="0">
                          <a:solidFill>
                            <a:schemeClr val="bg1">
                              <a:lumMod val="65000"/>
                            </a:schemeClr>
                          </a:solidFill>
                        </a:rPr>
                        <a:t>$</a:t>
                      </a:r>
                      <a:endParaRPr lang="en-US" b="1" strike="sngStrike"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59584019"/>
                  </a:ext>
                </a:extLst>
              </a:tr>
              <a:tr h="370840">
                <a:tc>
                  <a:txBody>
                    <a:bodyPr/>
                    <a:lstStyle/>
                    <a:p>
                      <a:pPr algn="ctr"/>
                      <a:r>
                        <a:rPr lang="en-US" dirty="0">
                          <a:solidFill>
                            <a:schemeClr val="tx1"/>
                          </a:solidFill>
                        </a:rPr>
                        <a:t>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1" strike="noStrike" dirty="0">
                          <a:solidFill>
                            <a:srgbClr val="FF0000"/>
                          </a:solidFill>
                        </a:rPr>
                        <a:t>1 </a:t>
                      </a:r>
                      <a:r>
                        <a:rPr lang="en-US" strike="sngStrike" dirty="0" err="1">
                          <a:solidFill>
                            <a:schemeClr val="bg1">
                              <a:lumMod val="65000"/>
                            </a:schemeClr>
                          </a:solidFill>
                        </a:rPr>
                        <a:t>ason</a:t>
                      </a:r>
                      <a:r>
                        <a:rPr lang="en-US" strike="sngStrike" dirty="0">
                          <a:solidFill>
                            <a:schemeClr val="bg1">
                              <a:lumMod val="65000"/>
                            </a:schemeClr>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0380613"/>
                  </a:ext>
                </a:extLst>
              </a:tr>
              <a:tr h="370840">
                <a:tc>
                  <a:txBody>
                    <a:bodyPr/>
                    <a:lstStyle/>
                    <a:p>
                      <a:pPr algn="ctr"/>
                      <a:r>
                        <a:rPr lang="en-US" dirty="0">
                          <a:solidFill>
                            <a:schemeClr val="tx1"/>
                          </a:solidFill>
                        </a:rPr>
                        <a:t>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1" strike="noStrike" dirty="0">
                          <a:solidFill>
                            <a:srgbClr val="FF0000"/>
                          </a:solidFill>
                        </a:rPr>
                        <a:t>0 </a:t>
                      </a:r>
                      <a:r>
                        <a:rPr lang="en-US" strike="sngStrike" dirty="0" err="1">
                          <a:solidFill>
                            <a:schemeClr val="bg1">
                              <a:lumMod val="65000"/>
                            </a:schemeClr>
                          </a:solidFill>
                        </a:rPr>
                        <a:t>jason</a:t>
                      </a:r>
                      <a:r>
                        <a:rPr lang="en-US" strike="sngStrike" dirty="0">
                          <a:solidFill>
                            <a:schemeClr val="bg1">
                              <a:lumMod val="65000"/>
                            </a:schemeClr>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49250639"/>
                  </a:ext>
                </a:extLst>
              </a:tr>
              <a:tr h="370840">
                <a:tc>
                  <a:txBody>
                    <a:bodyPr/>
                    <a:lstStyle/>
                    <a:p>
                      <a:pPr algn="ctr"/>
                      <a:r>
                        <a:rPr lang="en-US" dirty="0">
                          <a:solidFill>
                            <a:schemeClr val="tx1"/>
                          </a:solidFill>
                        </a:rPr>
                        <a:t>son$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1" strike="noStrike" dirty="0">
                          <a:solidFill>
                            <a:srgbClr val="FF0000"/>
                          </a:solidFill>
                        </a:rPr>
                        <a:t>4 </a:t>
                      </a:r>
                      <a:r>
                        <a:rPr lang="en-US" strike="sngStrike" dirty="0">
                          <a:solidFill>
                            <a:schemeClr val="bg1">
                              <a:lumMod val="65000"/>
                            </a:schemeClr>
                          </a:solidFill>
                        </a:rPr>
                        <a:t>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41887968"/>
                  </a:ext>
                </a:extLst>
              </a:tr>
              <a:tr h="370840">
                <a:tc>
                  <a:txBody>
                    <a:bodyPr/>
                    <a:lstStyle/>
                    <a:p>
                      <a:pPr algn="ctr"/>
                      <a:r>
                        <a:rPr lang="en-US" dirty="0" err="1">
                          <a:solidFill>
                            <a:schemeClr val="tx1"/>
                          </a:solidFill>
                        </a:rPr>
                        <a:t>ason</a:t>
                      </a:r>
                      <a:r>
                        <a:rPr lang="en-US" dirty="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1" strike="noStrike" dirty="0">
                          <a:solidFill>
                            <a:srgbClr val="FF0000"/>
                          </a:solidFill>
                        </a:rPr>
                        <a:t>3</a:t>
                      </a:r>
                      <a:r>
                        <a:rPr lang="en-US" strike="noStrike" dirty="0">
                          <a:solidFill>
                            <a:schemeClr val="bg1">
                              <a:lumMod val="65000"/>
                            </a:schemeClr>
                          </a:solidFill>
                        </a:rPr>
                        <a:t> </a:t>
                      </a:r>
                      <a:r>
                        <a:rPr lang="en-US" strike="sngStrike" dirty="0">
                          <a:solidFill>
                            <a:schemeClr val="bg1">
                              <a:lumMod val="65000"/>
                            </a:schemeClr>
                          </a:solidFill>
                        </a:rPr>
                        <a:t>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55267507"/>
                  </a:ext>
                </a:extLst>
              </a:tr>
              <a:tr h="370840">
                <a:tc>
                  <a:txBody>
                    <a:bodyPr/>
                    <a:lstStyle/>
                    <a:p>
                      <a:pPr algn="ctr"/>
                      <a:r>
                        <a:rPr lang="en-US" dirty="0" err="1">
                          <a:solidFill>
                            <a:schemeClr val="tx1"/>
                          </a:solidFill>
                        </a:rPr>
                        <a:t>jason</a:t>
                      </a:r>
                      <a:r>
                        <a:rPr lang="en-US" dirty="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1" strike="noStrike" dirty="0">
                          <a:solidFill>
                            <a:srgbClr val="FF0000"/>
                          </a:solidFill>
                        </a:rPr>
                        <a:t>2 </a:t>
                      </a:r>
                      <a:r>
                        <a:rPr lang="en-US" strike="sngStrike" dirty="0">
                          <a:solidFill>
                            <a:schemeClr val="bg1">
                              <a:lumMod val="65000"/>
                            </a:schemeClr>
                          </a:solidFill>
                        </a:rPr>
                        <a:t>son$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7903756"/>
                  </a:ext>
                </a:extLst>
              </a:tr>
            </a:tbl>
          </a:graphicData>
        </a:graphic>
      </p:graphicFrame>
      <p:sp>
        <p:nvSpPr>
          <p:cNvPr id="5" name="TextBox 4">
            <a:extLst>
              <a:ext uri="{FF2B5EF4-FFF2-40B4-BE49-F238E27FC236}">
                <a16:creationId xmlns:a16="http://schemas.microsoft.com/office/drawing/2014/main" id="{6B9C8491-7EB7-4E71-9D33-159FFA94D57E}"/>
              </a:ext>
            </a:extLst>
          </p:cNvPr>
          <p:cNvSpPr txBox="1"/>
          <p:nvPr/>
        </p:nvSpPr>
        <p:spPr>
          <a:xfrm>
            <a:off x="10255469" y="3153103"/>
            <a:ext cx="1584434" cy="2862322"/>
          </a:xfrm>
          <a:prstGeom prst="rect">
            <a:avLst/>
          </a:prstGeom>
          <a:noFill/>
        </p:spPr>
        <p:txBody>
          <a:bodyPr wrap="square" rtlCol="0">
            <a:spAutoFit/>
          </a:bodyPr>
          <a:lstStyle/>
          <a:p>
            <a:r>
              <a:rPr lang="en-US" dirty="0"/>
              <a:t>To avoid storing </a:t>
            </a:r>
            <a:r>
              <a:rPr lang="en-US" dirty="0">
                <a:solidFill>
                  <a:schemeClr val="accent5">
                    <a:lumMod val="75000"/>
                  </a:schemeClr>
                </a:solidFill>
              </a:rPr>
              <a:t>quadratically many characters</a:t>
            </a:r>
            <a:r>
              <a:rPr lang="en-US" dirty="0"/>
              <a:t>, replace suffixes with </a:t>
            </a:r>
            <a:r>
              <a:rPr lang="en-US" dirty="0">
                <a:solidFill>
                  <a:srgbClr val="7030A0"/>
                </a:solidFill>
              </a:rPr>
              <a:t>offsets into augmented string</a:t>
            </a:r>
            <a:r>
              <a:rPr lang="en-US" dirty="0"/>
              <a:t>!</a:t>
            </a:r>
          </a:p>
        </p:txBody>
      </p:sp>
      <p:sp>
        <p:nvSpPr>
          <p:cNvPr id="6" name="Freeform: Shape 5">
            <a:extLst>
              <a:ext uri="{FF2B5EF4-FFF2-40B4-BE49-F238E27FC236}">
                <a16:creationId xmlns:a16="http://schemas.microsoft.com/office/drawing/2014/main" id="{CB8B6A45-11AF-4572-94D6-9615E06ADFE6}"/>
              </a:ext>
            </a:extLst>
          </p:cNvPr>
          <p:cNvSpPr/>
          <p:nvPr/>
        </p:nvSpPr>
        <p:spPr>
          <a:xfrm>
            <a:off x="6826469" y="2748364"/>
            <a:ext cx="2021776" cy="1248195"/>
          </a:xfrm>
          <a:custGeom>
            <a:avLst/>
            <a:gdLst>
              <a:gd name="connsiteX0" fmla="*/ 1111469 w 2021776"/>
              <a:gd name="connsiteY0" fmla="*/ 1248195 h 1248195"/>
              <a:gd name="connsiteX1" fmla="*/ 2010103 w 2021776"/>
              <a:gd name="connsiteY1" fmla="*/ 988064 h 1248195"/>
              <a:gd name="connsiteX2" fmla="*/ 543910 w 2021776"/>
              <a:gd name="connsiteY2" fmla="*/ 105195 h 1248195"/>
              <a:gd name="connsiteX3" fmla="*/ 0 w 2021776"/>
              <a:gd name="connsiteY3" fmla="*/ 50015 h 1248195"/>
            </a:gdLst>
            <a:ahLst/>
            <a:cxnLst>
              <a:cxn ang="0">
                <a:pos x="connsiteX0" y="connsiteY0"/>
              </a:cxn>
              <a:cxn ang="0">
                <a:pos x="connsiteX1" y="connsiteY1"/>
              </a:cxn>
              <a:cxn ang="0">
                <a:pos x="connsiteX2" y="connsiteY2"/>
              </a:cxn>
              <a:cxn ang="0">
                <a:pos x="connsiteX3" y="connsiteY3"/>
              </a:cxn>
            </a:cxnLst>
            <a:rect l="l" t="t" r="r" b="b"/>
            <a:pathLst>
              <a:path w="2021776" h="1248195">
                <a:moveTo>
                  <a:pt x="1111469" y="1248195"/>
                </a:moveTo>
                <a:cubicBezTo>
                  <a:pt x="1608082" y="1213379"/>
                  <a:pt x="2104696" y="1178564"/>
                  <a:pt x="2010103" y="988064"/>
                </a:cubicBezTo>
                <a:cubicBezTo>
                  <a:pt x="1915510" y="797564"/>
                  <a:pt x="878927" y="261536"/>
                  <a:pt x="543910" y="105195"/>
                </a:cubicBezTo>
                <a:cubicBezTo>
                  <a:pt x="208893" y="-51146"/>
                  <a:pt x="104446" y="-566"/>
                  <a:pt x="0" y="50015"/>
                </a:cubicBezTo>
              </a:path>
            </a:pathLst>
          </a:custGeom>
          <a:noFill/>
          <a:ln>
            <a:solidFill>
              <a:schemeClr val="bg1">
                <a:lumMod val="65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Shape 8">
            <a:extLst>
              <a:ext uri="{FF2B5EF4-FFF2-40B4-BE49-F238E27FC236}">
                <a16:creationId xmlns:a16="http://schemas.microsoft.com/office/drawing/2014/main" id="{FFFB8C87-EF3C-489F-98F3-FBA98EED9E2C}"/>
              </a:ext>
            </a:extLst>
          </p:cNvPr>
          <p:cNvSpPr/>
          <p:nvPr/>
        </p:nvSpPr>
        <p:spPr>
          <a:xfrm>
            <a:off x="5942117" y="3047908"/>
            <a:ext cx="1712042" cy="1248195"/>
          </a:xfrm>
          <a:custGeom>
            <a:avLst/>
            <a:gdLst>
              <a:gd name="connsiteX0" fmla="*/ 1570152 w 1570152"/>
              <a:gd name="connsiteY0" fmla="*/ 1179081 h 1179081"/>
              <a:gd name="connsiteX1" fmla="*/ 159138 w 1570152"/>
              <a:gd name="connsiteY1" fmla="*/ 351392 h 1179081"/>
              <a:gd name="connsiteX2" fmla="*/ 33014 w 1570152"/>
              <a:gd name="connsiteY2" fmla="*/ 20316 h 1179081"/>
              <a:gd name="connsiteX3" fmla="*/ 25131 w 1570152"/>
              <a:gd name="connsiteY3" fmla="*/ 36081 h 1179081"/>
              <a:gd name="connsiteX4" fmla="*/ 33014 w 1570152"/>
              <a:gd name="connsiteY4" fmla="*/ 36081 h 11790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0152" h="1179081">
                <a:moveTo>
                  <a:pt x="1570152" y="1179081"/>
                </a:moveTo>
                <a:cubicBezTo>
                  <a:pt x="992740" y="861800"/>
                  <a:pt x="415328" y="544519"/>
                  <a:pt x="159138" y="351392"/>
                </a:cubicBezTo>
                <a:cubicBezTo>
                  <a:pt x="-97052" y="158265"/>
                  <a:pt x="33014" y="20316"/>
                  <a:pt x="33014" y="20316"/>
                </a:cubicBezTo>
                <a:cubicBezTo>
                  <a:pt x="10679" y="-32236"/>
                  <a:pt x="25131" y="33454"/>
                  <a:pt x="25131" y="36081"/>
                </a:cubicBezTo>
                <a:cubicBezTo>
                  <a:pt x="25131" y="38708"/>
                  <a:pt x="29072" y="37394"/>
                  <a:pt x="33014" y="36081"/>
                </a:cubicBezTo>
              </a:path>
            </a:pathLst>
          </a:custGeom>
          <a:noFill/>
          <a:ln>
            <a:solidFill>
              <a:schemeClr val="bg1">
                <a:lumMod val="65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9AD26439-A22B-4191-A90E-7050A82A2DE7}"/>
              </a:ext>
            </a:extLst>
          </p:cNvPr>
          <p:cNvSpPr/>
          <p:nvPr/>
        </p:nvSpPr>
        <p:spPr>
          <a:xfrm>
            <a:off x="5753700" y="3153103"/>
            <a:ext cx="1585148" cy="1600200"/>
          </a:xfrm>
          <a:custGeom>
            <a:avLst/>
            <a:gdLst>
              <a:gd name="connsiteX0" fmla="*/ 1585148 w 1585148"/>
              <a:gd name="connsiteY0" fmla="*/ 1600200 h 1600200"/>
              <a:gd name="connsiteX1" fmla="*/ 174134 w 1585148"/>
              <a:gd name="connsiteY1" fmla="*/ 835573 h 1600200"/>
              <a:gd name="connsiteX2" fmla="*/ 71659 w 1585148"/>
              <a:gd name="connsiteY2" fmla="*/ 0 h 1600200"/>
            </a:gdLst>
            <a:ahLst/>
            <a:cxnLst>
              <a:cxn ang="0">
                <a:pos x="connsiteX0" y="connsiteY0"/>
              </a:cxn>
              <a:cxn ang="0">
                <a:pos x="connsiteX1" y="connsiteY1"/>
              </a:cxn>
              <a:cxn ang="0">
                <a:pos x="connsiteX2" y="connsiteY2"/>
              </a:cxn>
            </a:cxnLst>
            <a:rect l="l" t="t" r="r" b="b"/>
            <a:pathLst>
              <a:path w="1585148" h="1600200">
                <a:moveTo>
                  <a:pt x="1585148" y="1600200"/>
                </a:moveTo>
                <a:cubicBezTo>
                  <a:pt x="1005765" y="1351236"/>
                  <a:pt x="426382" y="1102273"/>
                  <a:pt x="174134" y="835573"/>
                </a:cubicBezTo>
                <a:cubicBezTo>
                  <a:pt x="-78114" y="568873"/>
                  <a:pt x="-3228" y="284436"/>
                  <a:pt x="71659" y="0"/>
                </a:cubicBezTo>
              </a:path>
            </a:pathLst>
          </a:custGeom>
          <a:noFill/>
          <a:ln>
            <a:solidFill>
              <a:schemeClr val="bg1">
                <a:lumMod val="65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C8D6C5B6-7CB2-4141-9FD4-EBE3F8883E34}"/>
              </a:ext>
            </a:extLst>
          </p:cNvPr>
          <p:cNvSpPr/>
          <p:nvPr/>
        </p:nvSpPr>
        <p:spPr>
          <a:xfrm>
            <a:off x="6356986" y="3160986"/>
            <a:ext cx="1139517" cy="1883980"/>
          </a:xfrm>
          <a:custGeom>
            <a:avLst/>
            <a:gdLst>
              <a:gd name="connsiteX0" fmla="*/ 1139517 w 1139517"/>
              <a:gd name="connsiteY0" fmla="*/ 1883980 h 1883980"/>
              <a:gd name="connsiteX1" fmla="*/ 91111 w 1139517"/>
              <a:gd name="connsiteY1" fmla="*/ 1458311 h 1883980"/>
              <a:gd name="connsiteX2" fmla="*/ 122642 w 1139517"/>
              <a:gd name="connsiteY2" fmla="*/ 0 h 1883980"/>
            </a:gdLst>
            <a:ahLst/>
            <a:cxnLst>
              <a:cxn ang="0">
                <a:pos x="connsiteX0" y="connsiteY0"/>
              </a:cxn>
              <a:cxn ang="0">
                <a:pos x="connsiteX1" y="connsiteY1"/>
              </a:cxn>
              <a:cxn ang="0">
                <a:pos x="connsiteX2" y="connsiteY2"/>
              </a:cxn>
            </a:cxnLst>
            <a:rect l="l" t="t" r="r" b="b"/>
            <a:pathLst>
              <a:path w="1139517" h="1883980">
                <a:moveTo>
                  <a:pt x="1139517" y="1883980"/>
                </a:moveTo>
                <a:cubicBezTo>
                  <a:pt x="700053" y="1828144"/>
                  <a:pt x="260590" y="1772308"/>
                  <a:pt x="91111" y="1458311"/>
                </a:cubicBezTo>
                <a:cubicBezTo>
                  <a:pt x="-78368" y="1144314"/>
                  <a:pt x="22137" y="572157"/>
                  <a:pt x="122642" y="0"/>
                </a:cubicBezTo>
              </a:path>
            </a:pathLst>
          </a:custGeom>
          <a:noFill/>
          <a:ln>
            <a:solidFill>
              <a:schemeClr val="bg1">
                <a:lumMod val="65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AA496F20-9AD9-48AF-B499-9E07EA86C6E3}"/>
              </a:ext>
            </a:extLst>
          </p:cNvPr>
          <p:cNvSpPr/>
          <p:nvPr/>
        </p:nvSpPr>
        <p:spPr>
          <a:xfrm>
            <a:off x="6204105" y="3153103"/>
            <a:ext cx="1252985" cy="2286000"/>
          </a:xfrm>
          <a:custGeom>
            <a:avLst/>
            <a:gdLst>
              <a:gd name="connsiteX0" fmla="*/ 1252985 w 1252985"/>
              <a:gd name="connsiteY0" fmla="*/ 2286000 h 2286000"/>
              <a:gd name="connsiteX1" fmla="*/ 109985 w 1252985"/>
              <a:gd name="connsiteY1" fmla="*/ 1663263 h 2286000"/>
              <a:gd name="connsiteX2" fmla="*/ 109985 w 1252985"/>
              <a:gd name="connsiteY2" fmla="*/ 0 h 2286000"/>
            </a:gdLst>
            <a:ahLst/>
            <a:cxnLst>
              <a:cxn ang="0">
                <a:pos x="connsiteX0" y="connsiteY0"/>
              </a:cxn>
              <a:cxn ang="0">
                <a:pos x="connsiteX1" y="connsiteY1"/>
              </a:cxn>
              <a:cxn ang="0">
                <a:pos x="connsiteX2" y="connsiteY2"/>
              </a:cxn>
            </a:cxnLst>
            <a:rect l="l" t="t" r="r" b="b"/>
            <a:pathLst>
              <a:path w="1252985" h="2286000">
                <a:moveTo>
                  <a:pt x="1252985" y="2286000"/>
                </a:moveTo>
                <a:cubicBezTo>
                  <a:pt x="776735" y="2165131"/>
                  <a:pt x="300485" y="2044263"/>
                  <a:pt x="109985" y="1663263"/>
                </a:cubicBezTo>
                <a:cubicBezTo>
                  <a:pt x="-80515" y="1282263"/>
                  <a:pt x="14735" y="641131"/>
                  <a:pt x="109985" y="0"/>
                </a:cubicBezTo>
              </a:path>
            </a:pathLst>
          </a:custGeom>
          <a:noFill/>
          <a:ln>
            <a:solidFill>
              <a:schemeClr val="bg1">
                <a:lumMod val="65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5A49AE30-B7BC-4613-A01A-F67510E9BC10}"/>
              </a:ext>
            </a:extLst>
          </p:cNvPr>
          <p:cNvSpPr/>
          <p:nvPr/>
        </p:nvSpPr>
        <p:spPr>
          <a:xfrm>
            <a:off x="5936588" y="3137338"/>
            <a:ext cx="1433791" cy="2735317"/>
          </a:xfrm>
          <a:custGeom>
            <a:avLst/>
            <a:gdLst>
              <a:gd name="connsiteX0" fmla="*/ 1433791 w 1433791"/>
              <a:gd name="connsiteY0" fmla="*/ 2735317 h 2735317"/>
              <a:gd name="connsiteX1" fmla="*/ 93722 w 1433791"/>
              <a:gd name="connsiteY1" fmla="*/ 1623848 h 2735317"/>
              <a:gd name="connsiteX2" fmla="*/ 219846 w 1433791"/>
              <a:gd name="connsiteY2" fmla="*/ 0 h 2735317"/>
            </a:gdLst>
            <a:ahLst/>
            <a:cxnLst>
              <a:cxn ang="0">
                <a:pos x="connsiteX0" y="connsiteY0"/>
              </a:cxn>
              <a:cxn ang="0">
                <a:pos x="connsiteX1" y="connsiteY1"/>
              </a:cxn>
              <a:cxn ang="0">
                <a:pos x="connsiteX2" y="connsiteY2"/>
              </a:cxn>
            </a:cxnLst>
            <a:rect l="l" t="t" r="r" b="b"/>
            <a:pathLst>
              <a:path w="1433791" h="2735317">
                <a:moveTo>
                  <a:pt x="1433791" y="2735317"/>
                </a:moveTo>
                <a:cubicBezTo>
                  <a:pt x="864918" y="2407525"/>
                  <a:pt x="296046" y="2079734"/>
                  <a:pt x="93722" y="1623848"/>
                </a:cubicBezTo>
                <a:cubicBezTo>
                  <a:pt x="-108602" y="1167962"/>
                  <a:pt x="55622" y="583981"/>
                  <a:pt x="219846" y="0"/>
                </a:cubicBezTo>
              </a:path>
            </a:pathLst>
          </a:custGeom>
          <a:noFill/>
          <a:ln>
            <a:solidFill>
              <a:schemeClr val="bg1">
                <a:lumMod val="65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3444837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EDF05A-9123-45A7-86D0-FFDAFB88B7DA}"/>
              </a:ext>
            </a:extLst>
          </p:cNvPr>
          <p:cNvSpPr>
            <a:spLocks noGrp="1"/>
          </p:cNvSpPr>
          <p:nvPr>
            <p:ph type="title"/>
          </p:nvPr>
        </p:nvSpPr>
        <p:spPr/>
        <p:txBody>
          <a:bodyPr/>
          <a:lstStyle/>
          <a:p>
            <a:pPr algn="ctr"/>
            <a:r>
              <a:rPr lang="en-US" dirty="0"/>
              <a:t>Suffix arrays</a:t>
            </a:r>
          </a:p>
        </p:txBody>
      </p:sp>
      <p:sp>
        <p:nvSpPr>
          <p:cNvPr id="3" name="Content Placeholder 2">
            <a:extLst>
              <a:ext uri="{FF2B5EF4-FFF2-40B4-BE49-F238E27FC236}">
                <a16:creationId xmlns:a16="http://schemas.microsoft.com/office/drawing/2014/main" id="{2F2D6271-BE52-4CB6-9538-1DBBC1382A3C}"/>
              </a:ext>
            </a:extLst>
          </p:cNvPr>
          <p:cNvSpPr>
            <a:spLocks noGrp="1"/>
          </p:cNvSpPr>
          <p:nvPr>
            <p:ph idx="1"/>
          </p:nvPr>
        </p:nvSpPr>
        <p:spPr/>
        <p:txBody>
          <a:bodyPr/>
          <a:lstStyle/>
          <a:p>
            <a:r>
              <a:rPr lang="en-US" dirty="0"/>
              <a:t>Given a text </a:t>
            </a:r>
            <a:r>
              <a:rPr lang="en-US" dirty="0">
                <a:solidFill>
                  <a:srgbClr val="00B050"/>
                </a:solidFill>
              </a:rPr>
              <a:t>T</a:t>
            </a:r>
            <a:r>
              <a:rPr lang="en-US" dirty="0"/>
              <a:t>, a </a:t>
            </a:r>
            <a:r>
              <a:rPr lang="en-US" i="1" dirty="0">
                <a:solidFill>
                  <a:schemeClr val="accent3"/>
                </a:solidFill>
              </a:rPr>
              <a:t>suffix array </a:t>
            </a:r>
            <a:r>
              <a:rPr lang="en-US" dirty="0"/>
              <a:t>is a single-dimensional array of </a:t>
            </a:r>
            <a:r>
              <a:rPr lang="en-US" b="1" dirty="0">
                <a:solidFill>
                  <a:srgbClr val="FF4EFF"/>
                </a:solidFill>
              </a:rPr>
              <a:t>lexicographically sorted suffixes</a:t>
            </a:r>
            <a:r>
              <a:rPr lang="en-US" dirty="0"/>
              <a:t> of </a:t>
            </a:r>
            <a:r>
              <a:rPr lang="en-US" dirty="0">
                <a:solidFill>
                  <a:srgbClr val="00B050"/>
                </a:solidFill>
              </a:rPr>
              <a:t>T</a:t>
            </a:r>
            <a:r>
              <a:rPr lang="en-US" dirty="0">
                <a:solidFill>
                  <a:srgbClr val="FF0000"/>
                </a:solidFill>
              </a:rPr>
              <a:t>$</a:t>
            </a:r>
            <a:r>
              <a:rPr lang="en-US" dirty="0"/>
              <a:t>.</a:t>
            </a:r>
          </a:p>
          <a:p>
            <a:r>
              <a:rPr lang="en-US" dirty="0"/>
              <a:t>Example: consider the string T</a:t>
            </a:r>
            <a:r>
              <a:rPr lang="en-US" dirty="0">
                <a:solidFill>
                  <a:schemeClr val="accent5">
                    <a:lumMod val="60000"/>
                    <a:lumOff val="40000"/>
                  </a:schemeClr>
                </a:solidFill>
              </a:rPr>
              <a:t>$</a:t>
            </a:r>
            <a:r>
              <a:rPr lang="en-US" dirty="0"/>
              <a:t>=</a:t>
            </a:r>
            <a:r>
              <a:rPr lang="en-US" dirty="0" err="1"/>
              <a:t>jason</a:t>
            </a:r>
            <a:r>
              <a:rPr lang="en-US" dirty="0">
                <a:solidFill>
                  <a:schemeClr val="accent5">
                    <a:lumMod val="60000"/>
                    <a:lumOff val="40000"/>
                  </a:schemeClr>
                </a:solidFill>
              </a:rPr>
              <a:t>$</a:t>
            </a:r>
            <a:r>
              <a:rPr lang="en-US" dirty="0"/>
              <a:t> .</a:t>
            </a:r>
          </a:p>
        </p:txBody>
      </p:sp>
      <p:graphicFrame>
        <p:nvGraphicFramePr>
          <p:cNvPr id="4" name="Table 3">
            <a:extLst>
              <a:ext uri="{FF2B5EF4-FFF2-40B4-BE49-F238E27FC236}">
                <a16:creationId xmlns:a16="http://schemas.microsoft.com/office/drawing/2014/main" id="{98DB7D5F-7B12-4909-B992-A2F80F8ACDED}"/>
              </a:ext>
            </a:extLst>
          </p:cNvPr>
          <p:cNvGraphicFramePr>
            <a:graphicFrameLocks noGrp="1"/>
          </p:cNvGraphicFramePr>
          <p:nvPr>
            <p:extLst>
              <p:ext uri="{D42A27DB-BD31-4B8C-83A1-F6EECF244321}">
                <p14:modId xmlns:p14="http://schemas.microsoft.com/office/powerpoint/2010/main" val="1730670568"/>
              </p:ext>
            </p:extLst>
          </p:nvPr>
        </p:nvGraphicFramePr>
        <p:xfrm>
          <a:off x="1708807" y="3431335"/>
          <a:ext cx="8128000" cy="259588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2238416128"/>
                    </a:ext>
                  </a:extLst>
                </a:gridCol>
                <a:gridCol w="4064000">
                  <a:extLst>
                    <a:ext uri="{9D8B030D-6E8A-4147-A177-3AD203B41FA5}">
                      <a16:colId xmlns:a16="http://schemas.microsoft.com/office/drawing/2014/main" val="1570375068"/>
                    </a:ext>
                  </a:extLst>
                </a:gridCol>
              </a:tblGrid>
              <a:tr h="370840">
                <a:tc>
                  <a:txBody>
                    <a:bodyPr/>
                    <a:lstStyle/>
                    <a:p>
                      <a:pPr algn="ctr"/>
                      <a:r>
                        <a:rPr lang="en-US" dirty="0">
                          <a:solidFill>
                            <a:schemeClr val="tx1"/>
                          </a:solidFill>
                        </a:rPr>
                        <a:t>Suffixes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Suffix array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71776503"/>
                  </a:ext>
                </a:extLst>
              </a:tr>
              <a:tr h="370840">
                <a:tc>
                  <a:txBody>
                    <a:bodyPr/>
                    <a:lstStyle/>
                    <a:p>
                      <a:pPr algn="ctr"/>
                      <a:r>
                        <a:rPr lang="en-US" dirty="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1" dirty="0">
                          <a:solidFill>
                            <a:srgbClr val="FF0000"/>
                          </a:solidFill>
                        </a:rPr>
                        <a:t>5</a:t>
                      </a:r>
                      <a:endParaRPr lang="en-US" b="1" strike="sngStrike"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59584019"/>
                  </a:ext>
                </a:extLst>
              </a:tr>
              <a:tr h="370840">
                <a:tc>
                  <a:txBody>
                    <a:bodyPr/>
                    <a:lstStyle/>
                    <a:p>
                      <a:pPr algn="ctr"/>
                      <a:r>
                        <a:rPr lang="en-US" dirty="0">
                          <a:solidFill>
                            <a:schemeClr val="tx1"/>
                          </a:solidFill>
                        </a:rPr>
                        <a:t>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1" strike="noStrike" dirty="0">
                          <a:solidFill>
                            <a:srgbClr val="FF0000"/>
                          </a:solidFill>
                        </a:rPr>
                        <a:t>1 </a:t>
                      </a:r>
                      <a:endParaRPr lang="en-US" strike="sngStrike" dirty="0">
                        <a:solidFill>
                          <a:schemeClr val="bg1">
                            <a:lumMod val="65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0380613"/>
                  </a:ext>
                </a:extLst>
              </a:tr>
              <a:tr h="370840">
                <a:tc>
                  <a:txBody>
                    <a:bodyPr/>
                    <a:lstStyle/>
                    <a:p>
                      <a:pPr algn="ctr"/>
                      <a:r>
                        <a:rPr lang="en-US" dirty="0">
                          <a:solidFill>
                            <a:schemeClr val="tx1"/>
                          </a:solidFill>
                        </a:rPr>
                        <a:t>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1" strike="noStrike" dirty="0">
                          <a:solidFill>
                            <a:srgbClr val="FF0000"/>
                          </a:solidFill>
                        </a:rPr>
                        <a:t>0</a:t>
                      </a:r>
                      <a:endParaRPr lang="en-US" strike="sngStrike" dirty="0">
                        <a:solidFill>
                          <a:schemeClr val="bg1">
                            <a:lumMod val="65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49250639"/>
                  </a:ext>
                </a:extLst>
              </a:tr>
              <a:tr h="370840">
                <a:tc>
                  <a:txBody>
                    <a:bodyPr/>
                    <a:lstStyle/>
                    <a:p>
                      <a:pPr algn="ctr"/>
                      <a:r>
                        <a:rPr lang="en-US" dirty="0">
                          <a:solidFill>
                            <a:schemeClr val="tx1"/>
                          </a:solidFill>
                        </a:rPr>
                        <a:t>son$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1" strike="noStrike" dirty="0">
                          <a:solidFill>
                            <a:srgbClr val="FF0000"/>
                          </a:solidFill>
                        </a:rPr>
                        <a:t>4</a:t>
                      </a:r>
                      <a:endParaRPr lang="en-US" strike="sngStrike" dirty="0">
                        <a:solidFill>
                          <a:schemeClr val="bg1">
                            <a:lumMod val="65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41887968"/>
                  </a:ext>
                </a:extLst>
              </a:tr>
              <a:tr h="370840">
                <a:tc>
                  <a:txBody>
                    <a:bodyPr/>
                    <a:lstStyle/>
                    <a:p>
                      <a:pPr algn="ctr"/>
                      <a:r>
                        <a:rPr lang="en-US" dirty="0" err="1">
                          <a:solidFill>
                            <a:schemeClr val="tx1"/>
                          </a:solidFill>
                        </a:rPr>
                        <a:t>ason</a:t>
                      </a:r>
                      <a:r>
                        <a:rPr lang="en-US" dirty="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1" strike="noStrike" dirty="0">
                          <a:solidFill>
                            <a:srgbClr val="FF0000"/>
                          </a:solidFill>
                        </a:rPr>
                        <a:t>3</a:t>
                      </a:r>
                      <a:endParaRPr lang="en-US" strike="sngStrike" dirty="0">
                        <a:solidFill>
                          <a:schemeClr val="bg1">
                            <a:lumMod val="65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55267507"/>
                  </a:ext>
                </a:extLst>
              </a:tr>
              <a:tr h="370840">
                <a:tc>
                  <a:txBody>
                    <a:bodyPr/>
                    <a:lstStyle/>
                    <a:p>
                      <a:pPr algn="ctr"/>
                      <a:r>
                        <a:rPr lang="en-US" dirty="0" err="1">
                          <a:solidFill>
                            <a:schemeClr val="tx1"/>
                          </a:solidFill>
                        </a:rPr>
                        <a:t>jason</a:t>
                      </a:r>
                      <a:r>
                        <a:rPr lang="en-US" dirty="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1" strike="noStrike" dirty="0">
                          <a:solidFill>
                            <a:srgbClr val="FF0000"/>
                          </a:solidFill>
                        </a:rPr>
                        <a:t>2 </a:t>
                      </a:r>
                      <a:endParaRPr lang="en-US" strike="sngStrike" dirty="0">
                        <a:solidFill>
                          <a:schemeClr val="bg1">
                            <a:lumMod val="65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7903756"/>
                  </a:ext>
                </a:extLst>
              </a:tr>
            </a:tbl>
          </a:graphicData>
        </a:graphic>
      </p:graphicFrame>
      <p:sp>
        <p:nvSpPr>
          <p:cNvPr id="5" name="TextBox 4">
            <a:extLst>
              <a:ext uri="{FF2B5EF4-FFF2-40B4-BE49-F238E27FC236}">
                <a16:creationId xmlns:a16="http://schemas.microsoft.com/office/drawing/2014/main" id="{6B9C8491-7EB7-4E71-9D33-159FFA94D57E}"/>
              </a:ext>
            </a:extLst>
          </p:cNvPr>
          <p:cNvSpPr txBox="1"/>
          <p:nvPr/>
        </p:nvSpPr>
        <p:spPr>
          <a:xfrm>
            <a:off x="10255469" y="3153103"/>
            <a:ext cx="1584434" cy="2862322"/>
          </a:xfrm>
          <a:prstGeom prst="rect">
            <a:avLst/>
          </a:prstGeom>
          <a:noFill/>
        </p:spPr>
        <p:txBody>
          <a:bodyPr wrap="square" rtlCol="0">
            <a:spAutoFit/>
          </a:bodyPr>
          <a:lstStyle/>
          <a:p>
            <a:r>
              <a:rPr lang="en-US" dirty="0"/>
              <a:t>To avoid storing </a:t>
            </a:r>
            <a:r>
              <a:rPr lang="en-US" dirty="0">
                <a:solidFill>
                  <a:schemeClr val="accent5">
                    <a:lumMod val="75000"/>
                  </a:schemeClr>
                </a:solidFill>
              </a:rPr>
              <a:t>quadratically many characters</a:t>
            </a:r>
            <a:r>
              <a:rPr lang="en-US" dirty="0"/>
              <a:t>, replace suffixes with </a:t>
            </a:r>
            <a:r>
              <a:rPr lang="en-US" dirty="0">
                <a:solidFill>
                  <a:srgbClr val="7030A0"/>
                </a:solidFill>
              </a:rPr>
              <a:t>offsets into augmented string</a:t>
            </a:r>
            <a:r>
              <a:rPr lang="en-US" dirty="0"/>
              <a:t>!</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8FA5651-5F12-4E28-8222-5CAC97F1B4B5}"/>
                  </a:ext>
                </a:extLst>
              </p:cNvPr>
              <p:cNvSpPr txBox="1"/>
              <p:nvPr/>
            </p:nvSpPr>
            <p:spPr>
              <a:xfrm>
                <a:off x="2183525" y="6176963"/>
                <a:ext cx="6944710" cy="369332"/>
              </a:xfrm>
              <a:prstGeom prst="rect">
                <a:avLst/>
              </a:prstGeom>
              <a:noFill/>
            </p:spPr>
            <p:txBody>
              <a:bodyPr wrap="square" rtlCol="0">
                <a:spAutoFit/>
              </a:bodyPr>
              <a:lstStyle/>
              <a:p>
                <a:r>
                  <a:rPr lang="en-US" i="1" dirty="0">
                    <a:solidFill>
                      <a:schemeClr val="accent5">
                        <a:lumMod val="75000"/>
                      </a:schemeClr>
                    </a:solidFill>
                  </a:rPr>
                  <a:t>Space cost: </a:t>
                </a:r>
                <a14:m>
                  <m:oMath xmlns:m="http://schemas.openxmlformats.org/officeDocument/2006/math">
                    <m:r>
                      <a:rPr lang="en-US" i="1" smtClean="0">
                        <a:solidFill>
                          <a:schemeClr val="accent5">
                            <a:lumMod val="75000"/>
                          </a:schemeClr>
                        </a:solidFill>
                        <a:latin typeface="Cambria Math" panose="02040503050406030204" pitchFamily="18" charset="0"/>
                        <a:ea typeface="Cambria Math" panose="02040503050406030204" pitchFamily="18" charset="0"/>
                      </a:rPr>
                      <m:t>𝒪</m:t>
                    </m:r>
                    <m:r>
                      <a:rPr lang="en-US" b="0" i="1" smtClean="0">
                        <a:solidFill>
                          <a:schemeClr val="accent5">
                            <a:lumMod val="75000"/>
                          </a:schemeClr>
                        </a:solidFill>
                        <a:latin typeface="Cambria Math" panose="02040503050406030204" pitchFamily="18" charset="0"/>
                        <a:ea typeface="Cambria Math" panose="02040503050406030204" pitchFamily="18" charset="0"/>
                      </a:rPr>
                      <m:t>(</m:t>
                    </m:r>
                    <m:r>
                      <a:rPr lang="en-US" b="0" i="1" smtClean="0">
                        <a:solidFill>
                          <a:schemeClr val="accent5">
                            <a:lumMod val="75000"/>
                          </a:schemeClr>
                        </a:solidFill>
                        <a:latin typeface="Cambria Math" panose="02040503050406030204" pitchFamily="18" charset="0"/>
                        <a:ea typeface="Cambria Math" panose="02040503050406030204" pitchFamily="18" charset="0"/>
                      </a:rPr>
                      <m:t>𝑛</m:t>
                    </m:r>
                    <m:r>
                      <a:rPr lang="en-US" b="0" i="1" smtClean="0">
                        <a:solidFill>
                          <a:schemeClr val="accent5">
                            <a:lumMod val="75000"/>
                          </a:schemeClr>
                        </a:solidFill>
                        <a:latin typeface="Cambria Math" panose="02040503050406030204" pitchFamily="18" charset="0"/>
                        <a:ea typeface="Cambria Math" panose="02040503050406030204" pitchFamily="18" charset="0"/>
                      </a:rPr>
                      <m:t>)</m:t>
                    </m:r>
                  </m:oMath>
                </a14:m>
                <a:r>
                  <a:rPr lang="en-US" i="1" dirty="0">
                    <a:solidFill>
                      <a:schemeClr val="accent5">
                        <a:lumMod val="75000"/>
                      </a:schemeClr>
                    </a:solidFill>
                  </a:rPr>
                  <a:t> with a far better constant up front (4, for size of int)</a:t>
                </a:r>
              </a:p>
            </p:txBody>
          </p:sp>
        </mc:Choice>
        <mc:Fallback xmlns="">
          <p:sp>
            <p:nvSpPr>
              <p:cNvPr id="7" name="TextBox 6">
                <a:extLst>
                  <a:ext uri="{FF2B5EF4-FFF2-40B4-BE49-F238E27FC236}">
                    <a16:creationId xmlns:a16="http://schemas.microsoft.com/office/drawing/2014/main" id="{B8FA5651-5F12-4E28-8222-5CAC97F1B4B5}"/>
                  </a:ext>
                </a:extLst>
              </p:cNvPr>
              <p:cNvSpPr txBox="1">
                <a:spLocks noRot="1" noChangeAspect="1" noMove="1" noResize="1" noEditPoints="1" noAdjustHandles="1" noChangeArrowheads="1" noChangeShapeType="1" noTextEdit="1"/>
              </p:cNvSpPr>
              <p:nvPr/>
            </p:nvSpPr>
            <p:spPr>
              <a:xfrm>
                <a:off x="2183525" y="6176963"/>
                <a:ext cx="6944710" cy="369332"/>
              </a:xfrm>
              <a:prstGeom prst="rect">
                <a:avLst/>
              </a:prstGeom>
              <a:blipFill>
                <a:blip r:embed="rId3"/>
                <a:stretch>
                  <a:fillRect l="-702" t="-8197" b="-24590"/>
                </a:stretch>
              </a:blipFill>
            </p:spPr>
            <p:txBody>
              <a:bodyPr/>
              <a:lstStyle/>
              <a:p>
                <a:r>
                  <a:rPr lang="en-US">
                    <a:noFill/>
                  </a:rPr>
                  <a:t> </a:t>
                </a:r>
              </a:p>
            </p:txBody>
          </p:sp>
        </mc:Fallback>
      </mc:AlternateContent>
    </p:spTree>
    <p:extLst>
      <p:ext uri="{BB962C8B-B14F-4D97-AF65-F5344CB8AC3E}">
        <p14:creationId xmlns:p14="http://schemas.microsoft.com/office/powerpoint/2010/main" val="33557580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5AD50E-B6F8-4A44-A1EF-D17C4DDCE979}"/>
              </a:ext>
            </a:extLst>
          </p:cNvPr>
          <p:cNvSpPr>
            <a:spLocks noGrp="1"/>
          </p:cNvSpPr>
          <p:nvPr>
            <p:ph type="title"/>
          </p:nvPr>
        </p:nvSpPr>
        <p:spPr/>
        <p:txBody>
          <a:bodyPr/>
          <a:lstStyle/>
          <a:p>
            <a:pPr algn="ctr"/>
            <a:r>
              <a:rPr lang="en-US" dirty="0"/>
              <a:t>Building a suffix array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37E5A65-25D9-468D-B1CB-9A0064DD277E}"/>
                  </a:ext>
                </a:extLst>
              </p:cNvPr>
              <p:cNvSpPr>
                <a:spLocks noGrp="1"/>
              </p:cNvSpPr>
              <p:nvPr>
                <p:ph idx="1"/>
              </p:nvPr>
            </p:nvSpPr>
            <p:spPr/>
            <p:txBody>
              <a:bodyPr/>
              <a:lstStyle/>
              <a:p>
                <a:pPr marL="514350" indent="-514350">
                  <a:buFont typeface="+mj-lt"/>
                  <a:buAutoNum type="arabicParenR"/>
                </a:pPr>
                <a:r>
                  <a:rPr lang="en-US" dirty="0"/>
                  <a:t>Build the suffix tree and do an </a:t>
                </a:r>
                <a:r>
                  <a:rPr lang="en-US" dirty="0" err="1">
                    <a:solidFill>
                      <a:schemeClr val="accent4"/>
                    </a:solidFill>
                  </a:rPr>
                  <a:t>inorder</a:t>
                </a:r>
                <a:r>
                  <a:rPr lang="en-US" dirty="0">
                    <a:solidFill>
                      <a:schemeClr val="accent4"/>
                    </a:solidFill>
                  </a:rPr>
                  <a:t> traversal</a:t>
                </a:r>
                <a:r>
                  <a:rPr lang="en-US" dirty="0"/>
                  <a:t>. Because this traversal is </a:t>
                </a:r>
                <a:r>
                  <a:rPr lang="en-US" dirty="0">
                    <a:solidFill>
                      <a:schemeClr val="accent5"/>
                    </a:solidFill>
                  </a:rPr>
                  <a:t>sorted traversal </a:t>
                </a:r>
                <a:r>
                  <a:rPr lang="en-US" dirty="0"/>
                  <a:t>in Patricia tries, every time you encounter a string you insert it in </a:t>
                </a:r>
                <a:r>
                  <a:rPr lang="en-US" dirty="0" err="1">
                    <a:solidFill>
                      <a:schemeClr val="accent1"/>
                    </a:solidFill>
                    <a:latin typeface="Consolas" panose="020B0609020204030204" pitchFamily="49" charset="0"/>
                  </a:rPr>
                  <a:t>SuffArr</a:t>
                </a:r>
                <a:r>
                  <a:rPr lang="en-US" dirty="0">
                    <a:solidFill>
                      <a:schemeClr val="accent1"/>
                    </a:solidFill>
                    <a:latin typeface="Consolas" panose="020B0609020204030204" pitchFamily="49" charset="0"/>
                  </a:rPr>
                  <a:t>[</a:t>
                </a:r>
                <a:r>
                  <a:rPr lang="en-US" dirty="0" err="1">
                    <a:solidFill>
                      <a:schemeClr val="accent1"/>
                    </a:solidFill>
                    <a:latin typeface="Consolas" panose="020B0609020204030204" pitchFamily="49" charset="0"/>
                  </a:rPr>
                  <a:t>i</a:t>
                </a:r>
                <a:r>
                  <a:rPr lang="en-US" dirty="0">
                    <a:solidFill>
                      <a:schemeClr val="accent1"/>
                    </a:solidFill>
                    <a:latin typeface="Consolas" panose="020B0609020204030204" pitchFamily="49" charset="0"/>
                  </a:rPr>
                  <a:t>++]</a:t>
                </a:r>
                <a:r>
                  <a:rPr lang="en-US" dirty="0"/>
                  <a:t>.</a:t>
                </a:r>
              </a:p>
              <a:p>
                <a:pPr lvl="1"/>
                <a:r>
                  <a:rPr lang="en-US" dirty="0"/>
                  <a:t>Makes sense if you have a suffix tree that you want to ditch.</a:t>
                </a:r>
              </a:p>
              <a:p>
                <a:pPr lvl="1"/>
                <a:r>
                  <a:rPr lang="en-US" dirty="0"/>
                  <a:t>Recall: Suffix tree built in </a:t>
                </a:r>
                <a14:m>
                  <m:oMath xmlns:m="http://schemas.openxmlformats.org/officeDocument/2006/math">
                    <m:r>
                      <a:rPr lang="en-US" b="0" i="1" smtClean="0">
                        <a:solidFill>
                          <a:schemeClr val="accent6">
                            <a:lumMod val="75000"/>
                          </a:schemeClr>
                        </a:solidFill>
                        <a:latin typeface="Cambria Math" panose="02040503050406030204" pitchFamily="18" charset="0"/>
                      </a:rPr>
                      <m:t>𝑂</m:t>
                    </m:r>
                    <m:r>
                      <a:rPr lang="en-US" b="0" i="1" smtClean="0">
                        <a:solidFill>
                          <a:schemeClr val="accent6">
                            <a:lumMod val="75000"/>
                          </a:schemeClr>
                        </a:solidFill>
                        <a:latin typeface="Cambria Math" panose="02040503050406030204" pitchFamily="18" charset="0"/>
                      </a:rPr>
                      <m:t>(</m:t>
                    </m:r>
                    <m:r>
                      <a:rPr lang="en-US" b="0" i="1" smtClean="0">
                        <a:solidFill>
                          <a:schemeClr val="accent6">
                            <a:lumMod val="75000"/>
                          </a:schemeClr>
                        </a:solidFill>
                        <a:latin typeface="Cambria Math" panose="02040503050406030204" pitchFamily="18" charset="0"/>
                      </a:rPr>
                      <m:t>𝑛</m:t>
                    </m:r>
                    <m:r>
                      <a:rPr lang="en-US" b="0" i="1" smtClean="0">
                        <a:solidFill>
                          <a:schemeClr val="accent6">
                            <a:lumMod val="75000"/>
                          </a:schemeClr>
                        </a:solidFill>
                        <a:latin typeface="Cambria Math" panose="02040503050406030204" pitchFamily="18" charset="0"/>
                      </a:rPr>
                      <m:t>)</m:t>
                    </m:r>
                  </m:oMath>
                </a14:m>
                <a:r>
                  <a:rPr lang="en-US" dirty="0">
                    <a:solidFill>
                      <a:schemeClr val="accent6">
                        <a:lumMod val="75000"/>
                      </a:schemeClr>
                    </a:solidFill>
                  </a:rPr>
                  <a:t> time </a:t>
                </a:r>
                <a:r>
                  <a:rPr lang="en-US" dirty="0"/>
                  <a:t>through </a:t>
                </a:r>
                <a:r>
                  <a:rPr lang="en-US" dirty="0" err="1"/>
                  <a:t>Ukkonen’s</a:t>
                </a:r>
                <a:r>
                  <a:rPr lang="en-US" dirty="0"/>
                  <a:t> algorithm and consumes </a:t>
                </a:r>
                <a14:m>
                  <m:oMath xmlns:m="http://schemas.openxmlformats.org/officeDocument/2006/math">
                    <m:r>
                      <a:rPr lang="en-US" i="1" smtClean="0">
                        <a:solidFill>
                          <a:srgbClr val="FF4EFF"/>
                        </a:solidFill>
                        <a:latin typeface="Cambria Math" panose="02040503050406030204" pitchFamily="18" charset="0"/>
                      </a:rPr>
                      <m:t>𝑂</m:t>
                    </m:r>
                    <m:r>
                      <a:rPr lang="en-US" i="1" smtClean="0">
                        <a:solidFill>
                          <a:srgbClr val="FF4EFF"/>
                        </a:solidFill>
                        <a:latin typeface="Cambria Math" panose="02040503050406030204" pitchFamily="18" charset="0"/>
                      </a:rPr>
                      <m:t>(</m:t>
                    </m:r>
                    <m:r>
                      <a:rPr lang="en-US" i="1" smtClean="0">
                        <a:solidFill>
                          <a:srgbClr val="FF4EFF"/>
                        </a:solidFill>
                        <a:latin typeface="Cambria Math" panose="02040503050406030204" pitchFamily="18" charset="0"/>
                      </a:rPr>
                      <m:t>𝑛</m:t>
                    </m:r>
                    <m:r>
                      <a:rPr lang="en-US" i="1" smtClean="0">
                        <a:solidFill>
                          <a:srgbClr val="FF4EFF"/>
                        </a:solidFill>
                        <a:latin typeface="Cambria Math" panose="02040503050406030204" pitchFamily="18" charset="0"/>
                      </a:rPr>
                      <m:t>)</m:t>
                    </m:r>
                  </m:oMath>
                </a14:m>
                <a:r>
                  <a:rPr lang="en-US" dirty="0">
                    <a:solidFill>
                      <a:srgbClr val="FF4EFF"/>
                    </a:solidFill>
                  </a:rPr>
                  <a:t> space</a:t>
                </a:r>
                <a:r>
                  <a:rPr lang="en-US" dirty="0"/>
                  <a:t>, but with a </a:t>
                </a:r>
                <a:r>
                  <a:rPr lang="en-US" dirty="0">
                    <a:solidFill>
                      <a:srgbClr val="FF4EFF"/>
                    </a:solidFill>
                  </a:rPr>
                  <a:t>bad constant up front</a:t>
                </a:r>
                <a:r>
                  <a:rPr lang="en-US" dirty="0"/>
                  <a:t>.</a:t>
                </a:r>
              </a:p>
              <a:p>
                <a:pPr marL="514350" indent="-514350">
                  <a:buFont typeface="+mj-lt"/>
                  <a:buAutoNum type="arabicParenR" startAt="2"/>
                </a:pPr>
                <a:r>
                  <a:rPr lang="en-US" dirty="0"/>
                  <a:t>Insert all the strings into an array which you then </a:t>
                </a:r>
                <a:r>
                  <a:rPr lang="en-US" dirty="0">
                    <a:solidFill>
                      <a:schemeClr val="accent5"/>
                    </a:solidFill>
                  </a:rPr>
                  <a:t>sort in-place</a:t>
                </a:r>
                <a:r>
                  <a:rPr lang="en-US" dirty="0"/>
                  <a:t>.</a:t>
                </a:r>
              </a:p>
              <a:p>
                <a:pPr lvl="1"/>
                <a14:m>
                  <m:oMath xmlns:m="http://schemas.openxmlformats.org/officeDocument/2006/math">
                    <m:r>
                      <a:rPr lang="en-US" b="0" i="1" smtClean="0">
                        <a:solidFill>
                          <a:srgbClr val="002060"/>
                        </a:solidFill>
                        <a:latin typeface="Cambria Math" panose="02040503050406030204" pitchFamily="18" charset="0"/>
                      </a:rPr>
                      <m:t>𝑂</m:t>
                    </m:r>
                    <m:r>
                      <a:rPr lang="en-US" b="0" i="1" smtClean="0">
                        <a:solidFill>
                          <a:srgbClr val="002060"/>
                        </a:solidFill>
                        <a:latin typeface="Cambria Math" panose="02040503050406030204" pitchFamily="18" charset="0"/>
                      </a:rPr>
                      <m:t>(</m:t>
                    </m:r>
                    <m:r>
                      <a:rPr lang="en-US" b="0" i="1" smtClean="0">
                        <a:solidFill>
                          <a:srgbClr val="002060"/>
                        </a:solidFill>
                        <a:latin typeface="Cambria Math" panose="02040503050406030204" pitchFamily="18" charset="0"/>
                      </a:rPr>
                      <m:t>𝑛</m:t>
                    </m:r>
                    <m:r>
                      <a:rPr lang="en-US" b="0" i="1" smtClean="0">
                        <a:solidFill>
                          <a:srgbClr val="002060"/>
                        </a:solidFill>
                        <a:latin typeface="Cambria Math" panose="02040503050406030204" pitchFamily="18" charset="0"/>
                      </a:rPr>
                      <m:t>)</m:t>
                    </m:r>
                  </m:oMath>
                </a14:m>
                <a:r>
                  <a:rPr lang="en-US" dirty="0">
                    <a:solidFill>
                      <a:srgbClr val="002060"/>
                    </a:solidFill>
                  </a:rPr>
                  <a:t> space</a:t>
                </a:r>
              </a:p>
              <a:p>
                <a:pPr lvl="1"/>
                <a14:m>
                  <m:oMath xmlns:m="http://schemas.openxmlformats.org/officeDocument/2006/math">
                    <m:r>
                      <a:rPr lang="en-US" i="1" smtClean="0">
                        <a:solidFill>
                          <a:srgbClr val="FF0000"/>
                        </a:solidFill>
                        <a:latin typeface="Cambria Math" panose="02040503050406030204" pitchFamily="18" charset="0"/>
                      </a:rPr>
                      <m:t>𝑂</m:t>
                    </m:r>
                    <m:r>
                      <a:rPr lang="en-US" i="1" smtClean="0">
                        <a:solidFill>
                          <a:srgbClr val="FF0000"/>
                        </a:solidFill>
                        <a:latin typeface="Cambria Math" panose="02040503050406030204" pitchFamily="18" charset="0"/>
                      </a:rPr>
                      <m:t>(</m:t>
                    </m:r>
                    <m:r>
                      <a:rPr lang="en-US" b="0" i="1" smtClean="0">
                        <a:solidFill>
                          <a:srgbClr val="FF0000"/>
                        </a:solidFill>
                        <a:latin typeface="Cambria Math" panose="02040503050406030204" pitchFamily="18" charset="0"/>
                      </a:rPr>
                      <m:t>𝑛</m:t>
                    </m:r>
                    <m:func>
                      <m:funcPr>
                        <m:ctrlPr>
                          <a:rPr lang="en-US" b="0" i="1" smtClean="0">
                            <a:solidFill>
                              <a:srgbClr val="FF0000"/>
                            </a:solidFill>
                            <a:latin typeface="Cambria Math" panose="02040503050406030204" pitchFamily="18" charset="0"/>
                          </a:rPr>
                        </m:ctrlPr>
                      </m:funcPr>
                      <m:fName>
                        <m:sSub>
                          <m:sSubPr>
                            <m:ctrlPr>
                              <a:rPr lang="en-US" b="0" i="1" smtClean="0">
                                <a:solidFill>
                                  <a:srgbClr val="FF0000"/>
                                </a:solidFill>
                                <a:latin typeface="Cambria Math" panose="02040503050406030204" pitchFamily="18" charset="0"/>
                              </a:rPr>
                            </m:ctrlPr>
                          </m:sSubPr>
                          <m:e>
                            <m:r>
                              <m:rPr>
                                <m:sty m:val="p"/>
                              </m:rPr>
                              <a:rPr lang="en-US" b="0" i="0" smtClean="0">
                                <a:solidFill>
                                  <a:srgbClr val="FF0000"/>
                                </a:solidFill>
                                <a:latin typeface="Cambria Math" panose="02040503050406030204" pitchFamily="18" charset="0"/>
                              </a:rPr>
                              <m:t>log</m:t>
                            </m:r>
                          </m:e>
                          <m:sub>
                            <m:r>
                              <a:rPr lang="en-US" b="0" i="1" smtClean="0">
                                <a:solidFill>
                                  <a:srgbClr val="FF0000"/>
                                </a:solidFill>
                                <a:latin typeface="Cambria Math" panose="02040503050406030204" pitchFamily="18" charset="0"/>
                              </a:rPr>
                              <m:t>2</m:t>
                            </m:r>
                          </m:sub>
                        </m:sSub>
                      </m:fName>
                      <m:e>
                        <m:r>
                          <a:rPr lang="en-US" b="0" i="1" smtClean="0">
                            <a:solidFill>
                              <a:srgbClr val="FF0000"/>
                            </a:solidFill>
                            <a:latin typeface="Cambria Math" panose="02040503050406030204" pitchFamily="18" charset="0"/>
                          </a:rPr>
                          <m:t>𝑛</m:t>
                        </m:r>
                      </m:e>
                    </m:func>
                    <m:r>
                      <a:rPr lang="en-US" i="1">
                        <a:solidFill>
                          <a:srgbClr val="FF0000"/>
                        </a:solidFill>
                        <a:latin typeface="Cambria Math" panose="02040503050406030204" pitchFamily="18" charset="0"/>
                      </a:rPr>
                      <m:t>)</m:t>
                    </m:r>
                  </m:oMath>
                </a14:m>
                <a:r>
                  <a:rPr lang="en-US" dirty="0">
                    <a:solidFill>
                      <a:srgbClr val="FF0000"/>
                    </a:solidFill>
                  </a:rPr>
                  <a:t> time</a:t>
                </a:r>
              </a:p>
              <a:p>
                <a:pPr lvl="1"/>
                <a:endParaRPr lang="en-US" dirty="0">
                  <a:solidFill>
                    <a:srgbClr val="1C1C1C"/>
                  </a:solidFill>
                </a:endParaRPr>
              </a:p>
            </p:txBody>
          </p:sp>
        </mc:Choice>
        <mc:Fallback xmlns="">
          <p:sp>
            <p:nvSpPr>
              <p:cNvPr id="3" name="Content Placeholder 2">
                <a:extLst>
                  <a:ext uri="{FF2B5EF4-FFF2-40B4-BE49-F238E27FC236}">
                    <a16:creationId xmlns:a16="http://schemas.microsoft.com/office/drawing/2014/main" id="{237E5A65-25D9-468D-B1CB-9A0064DD277E}"/>
                  </a:ext>
                </a:extLst>
              </p:cNvPr>
              <p:cNvSpPr>
                <a:spLocks noGrp="1" noRot="1" noChangeAspect="1" noMove="1" noResize="1" noEditPoints="1" noAdjustHandles="1" noChangeArrowheads="1" noChangeShapeType="1" noTextEdit="1"/>
              </p:cNvSpPr>
              <p:nvPr>
                <p:ph idx="1"/>
              </p:nvPr>
            </p:nvSpPr>
            <p:spPr>
              <a:blipFill>
                <a:blip r:embed="rId3"/>
                <a:stretch>
                  <a:fillRect l="-1217" t="-2381"/>
                </a:stretch>
              </a:blipFill>
            </p:spPr>
            <p:txBody>
              <a:bodyPr/>
              <a:lstStyle/>
              <a:p>
                <a:r>
                  <a:rPr lang="en-US">
                    <a:noFill/>
                  </a:rPr>
                  <a:t> </a:t>
                </a:r>
              </a:p>
            </p:txBody>
          </p:sp>
        </mc:Fallback>
      </mc:AlternateContent>
    </p:spTree>
    <p:extLst>
      <p:ext uri="{BB962C8B-B14F-4D97-AF65-F5344CB8AC3E}">
        <p14:creationId xmlns:p14="http://schemas.microsoft.com/office/powerpoint/2010/main" val="46948429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5AD50E-B6F8-4A44-A1EF-D17C4DDCE979}"/>
              </a:ext>
            </a:extLst>
          </p:cNvPr>
          <p:cNvSpPr>
            <a:spLocks noGrp="1"/>
          </p:cNvSpPr>
          <p:nvPr>
            <p:ph type="title"/>
          </p:nvPr>
        </p:nvSpPr>
        <p:spPr/>
        <p:txBody>
          <a:bodyPr/>
          <a:lstStyle/>
          <a:p>
            <a:pPr algn="ctr"/>
            <a:r>
              <a:rPr lang="en-US" dirty="0"/>
              <a:t>Building a suffix array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37E5A65-25D9-468D-B1CB-9A0064DD277E}"/>
                  </a:ext>
                </a:extLst>
              </p:cNvPr>
              <p:cNvSpPr>
                <a:spLocks noGrp="1"/>
              </p:cNvSpPr>
              <p:nvPr>
                <p:ph idx="1"/>
              </p:nvPr>
            </p:nvSpPr>
            <p:spPr/>
            <p:txBody>
              <a:bodyPr/>
              <a:lstStyle/>
              <a:p>
                <a:pPr marL="514350" indent="-514350">
                  <a:buFont typeface="+mj-lt"/>
                  <a:buAutoNum type="arabicParenR"/>
                </a:pPr>
                <a:r>
                  <a:rPr lang="en-US" dirty="0"/>
                  <a:t>Build the suffix tree and do an </a:t>
                </a:r>
                <a:r>
                  <a:rPr lang="en-US" dirty="0" err="1">
                    <a:solidFill>
                      <a:schemeClr val="accent4"/>
                    </a:solidFill>
                  </a:rPr>
                  <a:t>inorder</a:t>
                </a:r>
                <a:r>
                  <a:rPr lang="en-US" dirty="0">
                    <a:solidFill>
                      <a:schemeClr val="accent4"/>
                    </a:solidFill>
                  </a:rPr>
                  <a:t> traversal</a:t>
                </a:r>
                <a:r>
                  <a:rPr lang="en-US" dirty="0"/>
                  <a:t>. Because this traversal is </a:t>
                </a:r>
                <a:r>
                  <a:rPr lang="en-US" dirty="0">
                    <a:solidFill>
                      <a:schemeClr val="accent5"/>
                    </a:solidFill>
                  </a:rPr>
                  <a:t>sorted traversal </a:t>
                </a:r>
                <a:r>
                  <a:rPr lang="en-US" dirty="0"/>
                  <a:t>in Patricia tries, every time you encounter a string you insert it in </a:t>
                </a:r>
                <a:r>
                  <a:rPr lang="en-US" dirty="0" err="1">
                    <a:solidFill>
                      <a:schemeClr val="accent1"/>
                    </a:solidFill>
                    <a:latin typeface="Consolas" panose="020B0609020204030204" pitchFamily="49" charset="0"/>
                  </a:rPr>
                  <a:t>SuffArr</a:t>
                </a:r>
                <a:r>
                  <a:rPr lang="en-US" dirty="0">
                    <a:solidFill>
                      <a:schemeClr val="accent1"/>
                    </a:solidFill>
                    <a:latin typeface="Consolas" panose="020B0609020204030204" pitchFamily="49" charset="0"/>
                  </a:rPr>
                  <a:t>[</a:t>
                </a:r>
                <a:r>
                  <a:rPr lang="en-US" dirty="0" err="1">
                    <a:solidFill>
                      <a:schemeClr val="accent1"/>
                    </a:solidFill>
                    <a:latin typeface="Consolas" panose="020B0609020204030204" pitchFamily="49" charset="0"/>
                  </a:rPr>
                  <a:t>i</a:t>
                </a:r>
                <a:r>
                  <a:rPr lang="en-US" dirty="0">
                    <a:solidFill>
                      <a:schemeClr val="accent1"/>
                    </a:solidFill>
                    <a:latin typeface="Consolas" panose="020B0609020204030204" pitchFamily="49" charset="0"/>
                  </a:rPr>
                  <a:t>++]</a:t>
                </a:r>
                <a:r>
                  <a:rPr lang="en-US" dirty="0"/>
                  <a:t>.</a:t>
                </a:r>
              </a:p>
              <a:p>
                <a:pPr lvl="1"/>
                <a:r>
                  <a:rPr lang="en-US" dirty="0"/>
                  <a:t>Makes sense if you have a suffix tree that you want to ditch.</a:t>
                </a:r>
              </a:p>
              <a:p>
                <a:pPr lvl="1"/>
                <a:r>
                  <a:rPr lang="en-US" dirty="0"/>
                  <a:t>Recall: Suffix tree built in </a:t>
                </a:r>
                <a14:m>
                  <m:oMath xmlns:m="http://schemas.openxmlformats.org/officeDocument/2006/math">
                    <m:r>
                      <a:rPr lang="en-US" b="0" i="1" smtClean="0">
                        <a:solidFill>
                          <a:schemeClr val="accent6">
                            <a:lumMod val="75000"/>
                          </a:schemeClr>
                        </a:solidFill>
                        <a:latin typeface="Cambria Math" panose="02040503050406030204" pitchFamily="18" charset="0"/>
                      </a:rPr>
                      <m:t>𝑂</m:t>
                    </m:r>
                    <m:r>
                      <a:rPr lang="en-US" b="0" i="1" smtClean="0">
                        <a:solidFill>
                          <a:schemeClr val="accent6">
                            <a:lumMod val="75000"/>
                          </a:schemeClr>
                        </a:solidFill>
                        <a:latin typeface="Cambria Math" panose="02040503050406030204" pitchFamily="18" charset="0"/>
                      </a:rPr>
                      <m:t>(</m:t>
                    </m:r>
                    <m:r>
                      <a:rPr lang="en-US" b="0" i="1" smtClean="0">
                        <a:solidFill>
                          <a:schemeClr val="accent6">
                            <a:lumMod val="75000"/>
                          </a:schemeClr>
                        </a:solidFill>
                        <a:latin typeface="Cambria Math" panose="02040503050406030204" pitchFamily="18" charset="0"/>
                      </a:rPr>
                      <m:t>𝑛</m:t>
                    </m:r>
                    <m:r>
                      <a:rPr lang="en-US" b="0" i="1" smtClean="0">
                        <a:solidFill>
                          <a:schemeClr val="accent6">
                            <a:lumMod val="75000"/>
                          </a:schemeClr>
                        </a:solidFill>
                        <a:latin typeface="Cambria Math" panose="02040503050406030204" pitchFamily="18" charset="0"/>
                      </a:rPr>
                      <m:t>)</m:t>
                    </m:r>
                  </m:oMath>
                </a14:m>
                <a:r>
                  <a:rPr lang="en-US" dirty="0">
                    <a:solidFill>
                      <a:schemeClr val="accent6">
                        <a:lumMod val="75000"/>
                      </a:schemeClr>
                    </a:solidFill>
                  </a:rPr>
                  <a:t> time </a:t>
                </a:r>
                <a:r>
                  <a:rPr lang="en-US" dirty="0"/>
                  <a:t>through </a:t>
                </a:r>
                <a:r>
                  <a:rPr lang="en-US" dirty="0" err="1"/>
                  <a:t>Ukkonen’s</a:t>
                </a:r>
                <a:r>
                  <a:rPr lang="en-US" dirty="0"/>
                  <a:t> algorithm and consumes </a:t>
                </a:r>
                <a14:m>
                  <m:oMath xmlns:m="http://schemas.openxmlformats.org/officeDocument/2006/math">
                    <m:r>
                      <a:rPr lang="en-US" i="1" smtClean="0">
                        <a:solidFill>
                          <a:srgbClr val="FF4EFF"/>
                        </a:solidFill>
                        <a:latin typeface="Cambria Math" panose="02040503050406030204" pitchFamily="18" charset="0"/>
                      </a:rPr>
                      <m:t>𝑂</m:t>
                    </m:r>
                    <m:r>
                      <a:rPr lang="en-US" i="1" smtClean="0">
                        <a:solidFill>
                          <a:srgbClr val="FF4EFF"/>
                        </a:solidFill>
                        <a:latin typeface="Cambria Math" panose="02040503050406030204" pitchFamily="18" charset="0"/>
                      </a:rPr>
                      <m:t>(</m:t>
                    </m:r>
                    <m:r>
                      <a:rPr lang="en-US" i="1" smtClean="0">
                        <a:solidFill>
                          <a:srgbClr val="FF4EFF"/>
                        </a:solidFill>
                        <a:latin typeface="Cambria Math" panose="02040503050406030204" pitchFamily="18" charset="0"/>
                      </a:rPr>
                      <m:t>𝑛</m:t>
                    </m:r>
                    <m:r>
                      <a:rPr lang="en-US" i="1" smtClean="0">
                        <a:solidFill>
                          <a:srgbClr val="FF4EFF"/>
                        </a:solidFill>
                        <a:latin typeface="Cambria Math" panose="02040503050406030204" pitchFamily="18" charset="0"/>
                      </a:rPr>
                      <m:t>)</m:t>
                    </m:r>
                  </m:oMath>
                </a14:m>
                <a:r>
                  <a:rPr lang="en-US" dirty="0">
                    <a:solidFill>
                      <a:srgbClr val="FF4EFF"/>
                    </a:solidFill>
                  </a:rPr>
                  <a:t> space</a:t>
                </a:r>
                <a:r>
                  <a:rPr lang="en-US" dirty="0"/>
                  <a:t>, but with a </a:t>
                </a:r>
                <a:r>
                  <a:rPr lang="en-US" dirty="0">
                    <a:solidFill>
                      <a:srgbClr val="FF4EFF"/>
                    </a:solidFill>
                  </a:rPr>
                  <a:t>bad constant up front</a:t>
                </a:r>
                <a:r>
                  <a:rPr lang="en-US" dirty="0"/>
                  <a:t>.</a:t>
                </a:r>
              </a:p>
              <a:p>
                <a:pPr marL="514350" indent="-514350">
                  <a:buFont typeface="+mj-lt"/>
                  <a:buAutoNum type="arabicParenR" startAt="2"/>
                </a:pPr>
                <a:r>
                  <a:rPr lang="en-US" dirty="0"/>
                  <a:t>Insert all the strings into an array which you then </a:t>
                </a:r>
                <a:r>
                  <a:rPr lang="en-US" dirty="0">
                    <a:solidFill>
                      <a:schemeClr val="accent5"/>
                    </a:solidFill>
                  </a:rPr>
                  <a:t>sort in-place</a:t>
                </a:r>
                <a:r>
                  <a:rPr lang="en-US" dirty="0"/>
                  <a:t>.</a:t>
                </a:r>
              </a:p>
              <a:p>
                <a:pPr lvl="1"/>
                <a14:m>
                  <m:oMath xmlns:m="http://schemas.openxmlformats.org/officeDocument/2006/math">
                    <m:r>
                      <a:rPr lang="en-US" b="0" i="1" smtClean="0">
                        <a:solidFill>
                          <a:srgbClr val="002060"/>
                        </a:solidFill>
                        <a:latin typeface="Cambria Math" panose="02040503050406030204" pitchFamily="18" charset="0"/>
                      </a:rPr>
                      <m:t>𝑂</m:t>
                    </m:r>
                    <m:r>
                      <a:rPr lang="en-US" b="0" i="1" smtClean="0">
                        <a:solidFill>
                          <a:srgbClr val="002060"/>
                        </a:solidFill>
                        <a:latin typeface="Cambria Math" panose="02040503050406030204" pitchFamily="18" charset="0"/>
                      </a:rPr>
                      <m:t>(</m:t>
                    </m:r>
                    <m:r>
                      <a:rPr lang="en-US" b="0" i="1" smtClean="0">
                        <a:solidFill>
                          <a:srgbClr val="002060"/>
                        </a:solidFill>
                        <a:latin typeface="Cambria Math" panose="02040503050406030204" pitchFamily="18" charset="0"/>
                      </a:rPr>
                      <m:t>𝑛</m:t>
                    </m:r>
                    <m:r>
                      <a:rPr lang="en-US" b="0" i="1" smtClean="0">
                        <a:solidFill>
                          <a:srgbClr val="002060"/>
                        </a:solidFill>
                        <a:latin typeface="Cambria Math" panose="02040503050406030204" pitchFamily="18" charset="0"/>
                      </a:rPr>
                      <m:t>)</m:t>
                    </m:r>
                  </m:oMath>
                </a14:m>
                <a:r>
                  <a:rPr lang="en-US" dirty="0">
                    <a:solidFill>
                      <a:srgbClr val="002060"/>
                    </a:solidFill>
                  </a:rPr>
                  <a:t> space</a:t>
                </a:r>
              </a:p>
              <a:p>
                <a:pPr lvl="1"/>
                <a14:m>
                  <m:oMath xmlns:m="http://schemas.openxmlformats.org/officeDocument/2006/math">
                    <m:r>
                      <a:rPr lang="en-US" i="1" smtClean="0">
                        <a:solidFill>
                          <a:srgbClr val="FF0000"/>
                        </a:solidFill>
                        <a:latin typeface="Cambria Math" panose="02040503050406030204" pitchFamily="18" charset="0"/>
                      </a:rPr>
                      <m:t>𝑂</m:t>
                    </m:r>
                    <m:r>
                      <a:rPr lang="en-US" i="1" smtClean="0">
                        <a:solidFill>
                          <a:srgbClr val="FF0000"/>
                        </a:solidFill>
                        <a:latin typeface="Cambria Math" panose="02040503050406030204" pitchFamily="18" charset="0"/>
                      </a:rPr>
                      <m:t>(</m:t>
                    </m:r>
                    <m:r>
                      <a:rPr lang="en-US" b="0" i="1" smtClean="0">
                        <a:solidFill>
                          <a:srgbClr val="FF0000"/>
                        </a:solidFill>
                        <a:latin typeface="Cambria Math" panose="02040503050406030204" pitchFamily="18" charset="0"/>
                      </a:rPr>
                      <m:t>𝑛</m:t>
                    </m:r>
                    <m:func>
                      <m:funcPr>
                        <m:ctrlPr>
                          <a:rPr lang="en-US" b="0" i="1" smtClean="0">
                            <a:solidFill>
                              <a:srgbClr val="FF0000"/>
                            </a:solidFill>
                            <a:latin typeface="Cambria Math" panose="02040503050406030204" pitchFamily="18" charset="0"/>
                          </a:rPr>
                        </m:ctrlPr>
                      </m:funcPr>
                      <m:fName>
                        <m:sSub>
                          <m:sSubPr>
                            <m:ctrlPr>
                              <a:rPr lang="en-US" b="0" i="1" smtClean="0">
                                <a:solidFill>
                                  <a:srgbClr val="FF0000"/>
                                </a:solidFill>
                                <a:latin typeface="Cambria Math" panose="02040503050406030204" pitchFamily="18" charset="0"/>
                              </a:rPr>
                            </m:ctrlPr>
                          </m:sSubPr>
                          <m:e>
                            <m:r>
                              <m:rPr>
                                <m:sty m:val="p"/>
                              </m:rPr>
                              <a:rPr lang="en-US" b="0" i="0" smtClean="0">
                                <a:solidFill>
                                  <a:srgbClr val="FF0000"/>
                                </a:solidFill>
                                <a:latin typeface="Cambria Math" panose="02040503050406030204" pitchFamily="18" charset="0"/>
                              </a:rPr>
                              <m:t>log</m:t>
                            </m:r>
                          </m:e>
                          <m:sub>
                            <m:r>
                              <a:rPr lang="en-US" b="0" i="1" smtClean="0">
                                <a:solidFill>
                                  <a:srgbClr val="FF0000"/>
                                </a:solidFill>
                                <a:latin typeface="Cambria Math" panose="02040503050406030204" pitchFamily="18" charset="0"/>
                              </a:rPr>
                              <m:t>2</m:t>
                            </m:r>
                          </m:sub>
                        </m:sSub>
                      </m:fName>
                      <m:e>
                        <m:r>
                          <a:rPr lang="en-US" b="0" i="1" smtClean="0">
                            <a:solidFill>
                              <a:srgbClr val="FF0000"/>
                            </a:solidFill>
                            <a:latin typeface="Cambria Math" panose="02040503050406030204" pitchFamily="18" charset="0"/>
                          </a:rPr>
                          <m:t>𝑛</m:t>
                        </m:r>
                      </m:e>
                    </m:func>
                    <m:r>
                      <a:rPr lang="en-US" i="1">
                        <a:solidFill>
                          <a:srgbClr val="FF0000"/>
                        </a:solidFill>
                        <a:latin typeface="Cambria Math" panose="02040503050406030204" pitchFamily="18" charset="0"/>
                      </a:rPr>
                      <m:t>)</m:t>
                    </m:r>
                  </m:oMath>
                </a14:m>
                <a:r>
                  <a:rPr lang="en-US" dirty="0">
                    <a:solidFill>
                      <a:srgbClr val="FF0000"/>
                    </a:solidFill>
                  </a:rPr>
                  <a:t> time</a:t>
                </a:r>
              </a:p>
              <a:p>
                <a:pPr lvl="1"/>
                <a:endParaRPr lang="en-US" dirty="0">
                  <a:solidFill>
                    <a:srgbClr val="1C1C1C"/>
                  </a:solidFill>
                </a:endParaRPr>
              </a:p>
            </p:txBody>
          </p:sp>
        </mc:Choice>
        <mc:Fallback xmlns="">
          <p:sp>
            <p:nvSpPr>
              <p:cNvPr id="3" name="Content Placeholder 2">
                <a:extLst>
                  <a:ext uri="{FF2B5EF4-FFF2-40B4-BE49-F238E27FC236}">
                    <a16:creationId xmlns:a16="http://schemas.microsoft.com/office/drawing/2014/main" id="{237E5A65-25D9-468D-B1CB-9A0064DD277E}"/>
                  </a:ext>
                </a:extLst>
              </p:cNvPr>
              <p:cNvSpPr>
                <a:spLocks noGrp="1" noRot="1" noChangeAspect="1" noMove="1" noResize="1" noEditPoints="1" noAdjustHandles="1" noChangeArrowheads="1" noChangeShapeType="1" noTextEdit="1"/>
              </p:cNvSpPr>
              <p:nvPr>
                <p:ph idx="1"/>
              </p:nvPr>
            </p:nvSpPr>
            <p:spPr>
              <a:blipFill>
                <a:blip r:embed="rId3"/>
                <a:stretch>
                  <a:fillRect l="-1217" t="-2381"/>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67E9CB84-2E2E-4CA7-8BDE-2AC38B7BCA98}"/>
              </a:ext>
            </a:extLst>
          </p:cNvPr>
          <p:cNvSpPr txBox="1"/>
          <p:nvPr/>
        </p:nvSpPr>
        <p:spPr>
          <a:xfrm>
            <a:off x="6227379" y="4761186"/>
            <a:ext cx="4335518" cy="646331"/>
          </a:xfrm>
          <a:prstGeom prst="rect">
            <a:avLst/>
          </a:prstGeom>
          <a:noFill/>
        </p:spPr>
        <p:txBody>
          <a:bodyPr wrap="square" rtlCol="0">
            <a:spAutoFit/>
          </a:bodyPr>
          <a:lstStyle/>
          <a:p>
            <a:r>
              <a:rPr lang="en-US" dirty="0"/>
              <a:t>True or False: For approach #2, I would need a </a:t>
            </a:r>
            <a:r>
              <a:rPr lang="en-US" dirty="0">
                <a:solidFill>
                  <a:srgbClr val="2705B7"/>
                </a:solidFill>
              </a:rPr>
              <a:t>stable </a:t>
            </a:r>
            <a:r>
              <a:rPr lang="en-US" dirty="0"/>
              <a:t>sorting algorithm</a:t>
            </a:r>
          </a:p>
        </p:txBody>
      </p:sp>
    </p:spTree>
    <p:extLst>
      <p:ext uri="{BB962C8B-B14F-4D97-AF65-F5344CB8AC3E}">
        <p14:creationId xmlns:p14="http://schemas.microsoft.com/office/powerpoint/2010/main" val="16594311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5AD50E-B6F8-4A44-A1EF-D17C4DDCE979}"/>
              </a:ext>
            </a:extLst>
          </p:cNvPr>
          <p:cNvSpPr>
            <a:spLocks noGrp="1"/>
          </p:cNvSpPr>
          <p:nvPr>
            <p:ph type="title"/>
          </p:nvPr>
        </p:nvSpPr>
        <p:spPr/>
        <p:txBody>
          <a:bodyPr/>
          <a:lstStyle/>
          <a:p>
            <a:pPr algn="ctr"/>
            <a:r>
              <a:rPr lang="en-US" dirty="0"/>
              <a:t>Building a suffix array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37E5A65-25D9-468D-B1CB-9A0064DD277E}"/>
                  </a:ext>
                </a:extLst>
              </p:cNvPr>
              <p:cNvSpPr>
                <a:spLocks noGrp="1"/>
              </p:cNvSpPr>
              <p:nvPr>
                <p:ph idx="1"/>
              </p:nvPr>
            </p:nvSpPr>
            <p:spPr/>
            <p:txBody>
              <a:bodyPr/>
              <a:lstStyle/>
              <a:p>
                <a:pPr marL="514350" indent="-514350">
                  <a:buFont typeface="+mj-lt"/>
                  <a:buAutoNum type="arabicParenR"/>
                </a:pPr>
                <a:r>
                  <a:rPr lang="en-US" dirty="0"/>
                  <a:t>Build the suffix tree and do an </a:t>
                </a:r>
                <a:r>
                  <a:rPr lang="en-US" dirty="0" err="1">
                    <a:solidFill>
                      <a:schemeClr val="accent4"/>
                    </a:solidFill>
                  </a:rPr>
                  <a:t>inorder</a:t>
                </a:r>
                <a:r>
                  <a:rPr lang="en-US" dirty="0">
                    <a:solidFill>
                      <a:schemeClr val="accent4"/>
                    </a:solidFill>
                  </a:rPr>
                  <a:t> traversal</a:t>
                </a:r>
                <a:r>
                  <a:rPr lang="en-US" dirty="0"/>
                  <a:t>. Because this traversal is </a:t>
                </a:r>
                <a:r>
                  <a:rPr lang="en-US" dirty="0">
                    <a:solidFill>
                      <a:schemeClr val="accent5"/>
                    </a:solidFill>
                  </a:rPr>
                  <a:t>sorted traversal </a:t>
                </a:r>
                <a:r>
                  <a:rPr lang="en-US" dirty="0"/>
                  <a:t>in Patricia tries, every time you encounter a string you insert it in </a:t>
                </a:r>
                <a:r>
                  <a:rPr lang="en-US" dirty="0" err="1">
                    <a:solidFill>
                      <a:schemeClr val="accent1"/>
                    </a:solidFill>
                    <a:latin typeface="Consolas" panose="020B0609020204030204" pitchFamily="49" charset="0"/>
                  </a:rPr>
                  <a:t>SuffArr</a:t>
                </a:r>
                <a:r>
                  <a:rPr lang="en-US" dirty="0">
                    <a:solidFill>
                      <a:schemeClr val="accent1"/>
                    </a:solidFill>
                    <a:latin typeface="Consolas" panose="020B0609020204030204" pitchFamily="49" charset="0"/>
                  </a:rPr>
                  <a:t>[</a:t>
                </a:r>
                <a:r>
                  <a:rPr lang="en-US" dirty="0" err="1">
                    <a:solidFill>
                      <a:schemeClr val="accent1"/>
                    </a:solidFill>
                    <a:latin typeface="Consolas" panose="020B0609020204030204" pitchFamily="49" charset="0"/>
                  </a:rPr>
                  <a:t>i</a:t>
                </a:r>
                <a:r>
                  <a:rPr lang="en-US" dirty="0">
                    <a:solidFill>
                      <a:schemeClr val="accent1"/>
                    </a:solidFill>
                    <a:latin typeface="Consolas" panose="020B0609020204030204" pitchFamily="49" charset="0"/>
                  </a:rPr>
                  <a:t>++]</a:t>
                </a:r>
                <a:r>
                  <a:rPr lang="en-US" dirty="0"/>
                  <a:t>.</a:t>
                </a:r>
              </a:p>
              <a:p>
                <a:pPr lvl="1"/>
                <a:r>
                  <a:rPr lang="en-US" dirty="0"/>
                  <a:t>Makes sense if you have a suffix tree that you want to ditch.</a:t>
                </a:r>
              </a:p>
              <a:p>
                <a:pPr lvl="1"/>
                <a:r>
                  <a:rPr lang="en-US" dirty="0"/>
                  <a:t>Recall: Suffix tree built in </a:t>
                </a:r>
                <a14:m>
                  <m:oMath xmlns:m="http://schemas.openxmlformats.org/officeDocument/2006/math">
                    <m:r>
                      <a:rPr lang="en-US" b="0" i="1" smtClean="0">
                        <a:solidFill>
                          <a:schemeClr val="accent6">
                            <a:lumMod val="75000"/>
                          </a:schemeClr>
                        </a:solidFill>
                        <a:latin typeface="Cambria Math" panose="02040503050406030204" pitchFamily="18" charset="0"/>
                      </a:rPr>
                      <m:t>𝑂</m:t>
                    </m:r>
                    <m:r>
                      <a:rPr lang="en-US" b="0" i="1" smtClean="0">
                        <a:solidFill>
                          <a:schemeClr val="accent6">
                            <a:lumMod val="75000"/>
                          </a:schemeClr>
                        </a:solidFill>
                        <a:latin typeface="Cambria Math" panose="02040503050406030204" pitchFamily="18" charset="0"/>
                      </a:rPr>
                      <m:t>(</m:t>
                    </m:r>
                    <m:r>
                      <a:rPr lang="en-US" b="0" i="1" smtClean="0">
                        <a:solidFill>
                          <a:schemeClr val="accent6">
                            <a:lumMod val="75000"/>
                          </a:schemeClr>
                        </a:solidFill>
                        <a:latin typeface="Cambria Math" panose="02040503050406030204" pitchFamily="18" charset="0"/>
                      </a:rPr>
                      <m:t>𝑛</m:t>
                    </m:r>
                    <m:r>
                      <a:rPr lang="en-US" b="0" i="1" smtClean="0">
                        <a:solidFill>
                          <a:schemeClr val="accent6">
                            <a:lumMod val="75000"/>
                          </a:schemeClr>
                        </a:solidFill>
                        <a:latin typeface="Cambria Math" panose="02040503050406030204" pitchFamily="18" charset="0"/>
                      </a:rPr>
                      <m:t>)</m:t>
                    </m:r>
                  </m:oMath>
                </a14:m>
                <a:r>
                  <a:rPr lang="en-US" dirty="0">
                    <a:solidFill>
                      <a:schemeClr val="accent6">
                        <a:lumMod val="75000"/>
                      </a:schemeClr>
                    </a:solidFill>
                  </a:rPr>
                  <a:t> time </a:t>
                </a:r>
                <a:r>
                  <a:rPr lang="en-US" dirty="0"/>
                  <a:t>through </a:t>
                </a:r>
                <a:r>
                  <a:rPr lang="en-US" dirty="0" err="1"/>
                  <a:t>Ukkonen’s</a:t>
                </a:r>
                <a:r>
                  <a:rPr lang="en-US" dirty="0"/>
                  <a:t> algorithm and consumes </a:t>
                </a:r>
                <a14:m>
                  <m:oMath xmlns:m="http://schemas.openxmlformats.org/officeDocument/2006/math">
                    <m:r>
                      <a:rPr lang="en-US" i="1" smtClean="0">
                        <a:solidFill>
                          <a:srgbClr val="FF4EFF"/>
                        </a:solidFill>
                        <a:latin typeface="Cambria Math" panose="02040503050406030204" pitchFamily="18" charset="0"/>
                      </a:rPr>
                      <m:t>𝑂</m:t>
                    </m:r>
                    <m:r>
                      <a:rPr lang="en-US" i="1" smtClean="0">
                        <a:solidFill>
                          <a:srgbClr val="FF4EFF"/>
                        </a:solidFill>
                        <a:latin typeface="Cambria Math" panose="02040503050406030204" pitchFamily="18" charset="0"/>
                      </a:rPr>
                      <m:t>(</m:t>
                    </m:r>
                    <m:r>
                      <a:rPr lang="en-US" i="1" smtClean="0">
                        <a:solidFill>
                          <a:srgbClr val="FF4EFF"/>
                        </a:solidFill>
                        <a:latin typeface="Cambria Math" panose="02040503050406030204" pitchFamily="18" charset="0"/>
                      </a:rPr>
                      <m:t>𝑛</m:t>
                    </m:r>
                    <m:r>
                      <a:rPr lang="en-US" i="1" smtClean="0">
                        <a:solidFill>
                          <a:srgbClr val="FF4EFF"/>
                        </a:solidFill>
                        <a:latin typeface="Cambria Math" panose="02040503050406030204" pitchFamily="18" charset="0"/>
                      </a:rPr>
                      <m:t>)</m:t>
                    </m:r>
                  </m:oMath>
                </a14:m>
                <a:r>
                  <a:rPr lang="en-US" dirty="0">
                    <a:solidFill>
                      <a:srgbClr val="FF4EFF"/>
                    </a:solidFill>
                  </a:rPr>
                  <a:t> space</a:t>
                </a:r>
                <a:r>
                  <a:rPr lang="en-US" dirty="0"/>
                  <a:t>, but with a </a:t>
                </a:r>
                <a:r>
                  <a:rPr lang="en-US" dirty="0">
                    <a:solidFill>
                      <a:srgbClr val="FF4EFF"/>
                    </a:solidFill>
                  </a:rPr>
                  <a:t>bad constant up front</a:t>
                </a:r>
                <a:r>
                  <a:rPr lang="en-US" dirty="0"/>
                  <a:t>.</a:t>
                </a:r>
              </a:p>
              <a:p>
                <a:pPr marL="514350" indent="-514350">
                  <a:buFont typeface="+mj-lt"/>
                  <a:buAutoNum type="arabicParenR" startAt="2"/>
                </a:pPr>
                <a:r>
                  <a:rPr lang="en-US" dirty="0"/>
                  <a:t>Insert all the strings into an array which you then </a:t>
                </a:r>
                <a:r>
                  <a:rPr lang="en-US" dirty="0">
                    <a:solidFill>
                      <a:schemeClr val="accent5"/>
                    </a:solidFill>
                  </a:rPr>
                  <a:t>sort in-place</a:t>
                </a:r>
                <a:r>
                  <a:rPr lang="en-US" dirty="0"/>
                  <a:t>.</a:t>
                </a:r>
              </a:p>
              <a:p>
                <a:pPr lvl="1"/>
                <a14:m>
                  <m:oMath xmlns:m="http://schemas.openxmlformats.org/officeDocument/2006/math">
                    <m:r>
                      <a:rPr lang="en-US" b="0" i="1" smtClean="0">
                        <a:solidFill>
                          <a:srgbClr val="002060"/>
                        </a:solidFill>
                        <a:latin typeface="Cambria Math" panose="02040503050406030204" pitchFamily="18" charset="0"/>
                      </a:rPr>
                      <m:t>𝑂</m:t>
                    </m:r>
                    <m:r>
                      <a:rPr lang="en-US" b="0" i="1" smtClean="0">
                        <a:solidFill>
                          <a:srgbClr val="002060"/>
                        </a:solidFill>
                        <a:latin typeface="Cambria Math" panose="02040503050406030204" pitchFamily="18" charset="0"/>
                      </a:rPr>
                      <m:t>(</m:t>
                    </m:r>
                    <m:r>
                      <a:rPr lang="en-US" b="0" i="1" smtClean="0">
                        <a:solidFill>
                          <a:srgbClr val="002060"/>
                        </a:solidFill>
                        <a:latin typeface="Cambria Math" panose="02040503050406030204" pitchFamily="18" charset="0"/>
                      </a:rPr>
                      <m:t>𝑛</m:t>
                    </m:r>
                    <m:r>
                      <a:rPr lang="en-US" b="0" i="1" smtClean="0">
                        <a:solidFill>
                          <a:srgbClr val="002060"/>
                        </a:solidFill>
                        <a:latin typeface="Cambria Math" panose="02040503050406030204" pitchFamily="18" charset="0"/>
                      </a:rPr>
                      <m:t>)</m:t>
                    </m:r>
                  </m:oMath>
                </a14:m>
                <a:r>
                  <a:rPr lang="en-US" dirty="0">
                    <a:solidFill>
                      <a:srgbClr val="002060"/>
                    </a:solidFill>
                  </a:rPr>
                  <a:t> space</a:t>
                </a:r>
              </a:p>
              <a:p>
                <a:pPr lvl="1"/>
                <a14:m>
                  <m:oMath xmlns:m="http://schemas.openxmlformats.org/officeDocument/2006/math">
                    <m:r>
                      <a:rPr lang="en-US" i="1" smtClean="0">
                        <a:solidFill>
                          <a:srgbClr val="FF0000"/>
                        </a:solidFill>
                        <a:latin typeface="Cambria Math" panose="02040503050406030204" pitchFamily="18" charset="0"/>
                      </a:rPr>
                      <m:t>𝑂</m:t>
                    </m:r>
                    <m:r>
                      <a:rPr lang="en-US" i="1" smtClean="0">
                        <a:solidFill>
                          <a:srgbClr val="FF0000"/>
                        </a:solidFill>
                        <a:latin typeface="Cambria Math" panose="02040503050406030204" pitchFamily="18" charset="0"/>
                      </a:rPr>
                      <m:t>(</m:t>
                    </m:r>
                    <m:r>
                      <a:rPr lang="en-US" b="0" i="1" smtClean="0">
                        <a:solidFill>
                          <a:srgbClr val="FF0000"/>
                        </a:solidFill>
                        <a:latin typeface="Cambria Math" panose="02040503050406030204" pitchFamily="18" charset="0"/>
                      </a:rPr>
                      <m:t>𝑛</m:t>
                    </m:r>
                    <m:func>
                      <m:funcPr>
                        <m:ctrlPr>
                          <a:rPr lang="en-US" b="0" i="1" smtClean="0">
                            <a:solidFill>
                              <a:srgbClr val="FF0000"/>
                            </a:solidFill>
                            <a:latin typeface="Cambria Math" panose="02040503050406030204" pitchFamily="18" charset="0"/>
                          </a:rPr>
                        </m:ctrlPr>
                      </m:funcPr>
                      <m:fName>
                        <m:sSub>
                          <m:sSubPr>
                            <m:ctrlPr>
                              <a:rPr lang="en-US" b="0" i="1" smtClean="0">
                                <a:solidFill>
                                  <a:srgbClr val="FF0000"/>
                                </a:solidFill>
                                <a:latin typeface="Cambria Math" panose="02040503050406030204" pitchFamily="18" charset="0"/>
                              </a:rPr>
                            </m:ctrlPr>
                          </m:sSubPr>
                          <m:e>
                            <m:r>
                              <m:rPr>
                                <m:sty m:val="p"/>
                              </m:rPr>
                              <a:rPr lang="en-US" b="0" i="0" smtClean="0">
                                <a:solidFill>
                                  <a:srgbClr val="FF0000"/>
                                </a:solidFill>
                                <a:latin typeface="Cambria Math" panose="02040503050406030204" pitchFamily="18" charset="0"/>
                              </a:rPr>
                              <m:t>log</m:t>
                            </m:r>
                          </m:e>
                          <m:sub>
                            <m:r>
                              <a:rPr lang="en-US" b="0" i="1" smtClean="0">
                                <a:solidFill>
                                  <a:srgbClr val="FF0000"/>
                                </a:solidFill>
                                <a:latin typeface="Cambria Math" panose="02040503050406030204" pitchFamily="18" charset="0"/>
                              </a:rPr>
                              <m:t>2</m:t>
                            </m:r>
                          </m:sub>
                        </m:sSub>
                      </m:fName>
                      <m:e>
                        <m:r>
                          <a:rPr lang="en-US" b="0" i="1" smtClean="0">
                            <a:solidFill>
                              <a:srgbClr val="FF0000"/>
                            </a:solidFill>
                            <a:latin typeface="Cambria Math" panose="02040503050406030204" pitchFamily="18" charset="0"/>
                          </a:rPr>
                          <m:t>𝑛</m:t>
                        </m:r>
                      </m:e>
                    </m:func>
                    <m:r>
                      <a:rPr lang="en-US" i="1">
                        <a:solidFill>
                          <a:srgbClr val="FF0000"/>
                        </a:solidFill>
                        <a:latin typeface="Cambria Math" panose="02040503050406030204" pitchFamily="18" charset="0"/>
                      </a:rPr>
                      <m:t>)</m:t>
                    </m:r>
                  </m:oMath>
                </a14:m>
                <a:r>
                  <a:rPr lang="en-US" dirty="0">
                    <a:solidFill>
                      <a:srgbClr val="FF0000"/>
                    </a:solidFill>
                  </a:rPr>
                  <a:t> time</a:t>
                </a:r>
              </a:p>
              <a:p>
                <a:pPr lvl="1"/>
                <a:endParaRPr lang="en-US" dirty="0">
                  <a:solidFill>
                    <a:srgbClr val="1C1C1C"/>
                  </a:solidFill>
                </a:endParaRPr>
              </a:p>
            </p:txBody>
          </p:sp>
        </mc:Choice>
        <mc:Fallback xmlns="">
          <p:sp>
            <p:nvSpPr>
              <p:cNvPr id="3" name="Content Placeholder 2">
                <a:extLst>
                  <a:ext uri="{FF2B5EF4-FFF2-40B4-BE49-F238E27FC236}">
                    <a16:creationId xmlns:a16="http://schemas.microsoft.com/office/drawing/2014/main" id="{237E5A65-25D9-468D-B1CB-9A0064DD277E}"/>
                  </a:ext>
                </a:extLst>
              </p:cNvPr>
              <p:cNvSpPr>
                <a:spLocks noGrp="1" noRot="1" noChangeAspect="1" noMove="1" noResize="1" noEditPoints="1" noAdjustHandles="1" noChangeArrowheads="1" noChangeShapeType="1" noTextEdit="1"/>
              </p:cNvSpPr>
              <p:nvPr>
                <p:ph idx="1"/>
              </p:nvPr>
            </p:nvSpPr>
            <p:spPr>
              <a:blipFill>
                <a:blip r:embed="rId3"/>
                <a:stretch>
                  <a:fillRect l="-1217" t="-2381"/>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67E9CB84-2E2E-4CA7-8BDE-2AC38B7BCA98}"/>
              </a:ext>
            </a:extLst>
          </p:cNvPr>
          <p:cNvSpPr txBox="1"/>
          <p:nvPr/>
        </p:nvSpPr>
        <p:spPr>
          <a:xfrm>
            <a:off x="6227379" y="4761186"/>
            <a:ext cx="4335518" cy="646331"/>
          </a:xfrm>
          <a:prstGeom prst="rect">
            <a:avLst/>
          </a:prstGeom>
          <a:noFill/>
        </p:spPr>
        <p:txBody>
          <a:bodyPr wrap="square" rtlCol="0">
            <a:spAutoFit/>
          </a:bodyPr>
          <a:lstStyle/>
          <a:p>
            <a:r>
              <a:rPr lang="en-US" dirty="0"/>
              <a:t>True or False: For approach #2, I would need a </a:t>
            </a:r>
            <a:r>
              <a:rPr lang="en-US" dirty="0">
                <a:solidFill>
                  <a:srgbClr val="2705B7"/>
                </a:solidFill>
              </a:rPr>
              <a:t>stable </a:t>
            </a:r>
            <a:r>
              <a:rPr lang="en-US" dirty="0"/>
              <a:t>sorting algorithm</a:t>
            </a:r>
          </a:p>
        </p:txBody>
      </p:sp>
      <p:sp>
        <p:nvSpPr>
          <p:cNvPr id="8" name="Rectangle: Rounded Corners 7">
            <a:extLst>
              <a:ext uri="{FF2B5EF4-FFF2-40B4-BE49-F238E27FC236}">
                <a16:creationId xmlns:a16="http://schemas.microsoft.com/office/drawing/2014/main" id="{93826216-B0FC-4E61-BA09-481ED2369FDA}"/>
              </a:ext>
            </a:extLst>
          </p:cNvPr>
          <p:cNvSpPr/>
          <p:nvPr/>
        </p:nvSpPr>
        <p:spPr>
          <a:xfrm>
            <a:off x="6373211" y="5596731"/>
            <a:ext cx="953814" cy="391018"/>
          </a:xfrm>
          <a:prstGeom prst="round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True</a:t>
            </a:r>
          </a:p>
        </p:txBody>
      </p:sp>
      <p:sp>
        <p:nvSpPr>
          <p:cNvPr id="9" name="Rectangle: Rounded Corners 8">
            <a:extLst>
              <a:ext uri="{FF2B5EF4-FFF2-40B4-BE49-F238E27FC236}">
                <a16:creationId xmlns:a16="http://schemas.microsoft.com/office/drawing/2014/main" id="{7E960110-CE89-49A1-9536-E98B03DBDD31}"/>
              </a:ext>
            </a:extLst>
          </p:cNvPr>
          <p:cNvSpPr/>
          <p:nvPr/>
        </p:nvSpPr>
        <p:spPr>
          <a:xfrm>
            <a:off x="8023335" y="5596731"/>
            <a:ext cx="953814" cy="391018"/>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False</a:t>
            </a:r>
          </a:p>
        </p:txBody>
      </p:sp>
      <p:sp>
        <p:nvSpPr>
          <p:cNvPr id="10" name="Rectangle: Rounded Corners 9">
            <a:extLst>
              <a:ext uri="{FF2B5EF4-FFF2-40B4-BE49-F238E27FC236}">
                <a16:creationId xmlns:a16="http://schemas.microsoft.com/office/drawing/2014/main" id="{587A8D8C-EF66-4B58-84B4-E1E3FBC3F219}"/>
              </a:ext>
            </a:extLst>
          </p:cNvPr>
          <p:cNvSpPr/>
          <p:nvPr/>
        </p:nvSpPr>
        <p:spPr>
          <a:xfrm>
            <a:off x="9611710" y="5547860"/>
            <a:ext cx="1455683" cy="488759"/>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Who cares?</a:t>
            </a:r>
          </a:p>
        </p:txBody>
      </p:sp>
    </p:spTree>
    <p:extLst>
      <p:ext uri="{BB962C8B-B14F-4D97-AF65-F5344CB8AC3E}">
        <p14:creationId xmlns:p14="http://schemas.microsoft.com/office/powerpoint/2010/main" val="41928979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5AD50E-B6F8-4A44-A1EF-D17C4DDCE979}"/>
              </a:ext>
            </a:extLst>
          </p:cNvPr>
          <p:cNvSpPr>
            <a:spLocks noGrp="1"/>
          </p:cNvSpPr>
          <p:nvPr>
            <p:ph type="title"/>
          </p:nvPr>
        </p:nvSpPr>
        <p:spPr/>
        <p:txBody>
          <a:bodyPr/>
          <a:lstStyle/>
          <a:p>
            <a:pPr algn="ctr"/>
            <a:r>
              <a:rPr lang="en-US" dirty="0"/>
              <a:t>Building a suffix array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37E5A65-25D9-468D-B1CB-9A0064DD277E}"/>
                  </a:ext>
                </a:extLst>
              </p:cNvPr>
              <p:cNvSpPr>
                <a:spLocks noGrp="1"/>
              </p:cNvSpPr>
              <p:nvPr>
                <p:ph idx="1"/>
              </p:nvPr>
            </p:nvSpPr>
            <p:spPr/>
            <p:txBody>
              <a:bodyPr/>
              <a:lstStyle/>
              <a:p>
                <a:pPr marL="514350" indent="-514350">
                  <a:buFont typeface="+mj-lt"/>
                  <a:buAutoNum type="arabicParenR"/>
                </a:pPr>
                <a:r>
                  <a:rPr lang="en-US" dirty="0"/>
                  <a:t>Build the suffix tree and do an </a:t>
                </a:r>
                <a:r>
                  <a:rPr lang="en-US" dirty="0" err="1">
                    <a:solidFill>
                      <a:schemeClr val="accent4"/>
                    </a:solidFill>
                  </a:rPr>
                  <a:t>inorder</a:t>
                </a:r>
                <a:r>
                  <a:rPr lang="en-US" dirty="0">
                    <a:solidFill>
                      <a:schemeClr val="accent4"/>
                    </a:solidFill>
                  </a:rPr>
                  <a:t> traversal</a:t>
                </a:r>
                <a:r>
                  <a:rPr lang="en-US" dirty="0"/>
                  <a:t>. Because this traversal is </a:t>
                </a:r>
                <a:r>
                  <a:rPr lang="en-US" dirty="0">
                    <a:solidFill>
                      <a:schemeClr val="accent5"/>
                    </a:solidFill>
                  </a:rPr>
                  <a:t>sorted traversal </a:t>
                </a:r>
                <a:r>
                  <a:rPr lang="en-US" dirty="0"/>
                  <a:t>in Patricia tries, every time you encounter a string you insert it in </a:t>
                </a:r>
                <a:r>
                  <a:rPr lang="en-US" dirty="0" err="1">
                    <a:solidFill>
                      <a:schemeClr val="accent1"/>
                    </a:solidFill>
                    <a:latin typeface="Consolas" panose="020B0609020204030204" pitchFamily="49" charset="0"/>
                  </a:rPr>
                  <a:t>SuffArr</a:t>
                </a:r>
                <a:r>
                  <a:rPr lang="en-US" dirty="0">
                    <a:solidFill>
                      <a:schemeClr val="accent1"/>
                    </a:solidFill>
                    <a:latin typeface="Consolas" panose="020B0609020204030204" pitchFamily="49" charset="0"/>
                  </a:rPr>
                  <a:t>[</a:t>
                </a:r>
                <a:r>
                  <a:rPr lang="en-US" dirty="0" err="1">
                    <a:solidFill>
                      <a:schemeClr val="accent1"/>
                    </a:solidFill>
                    <a:latin typeface="Consolas" panose="020B0609020204030204" pitchFamily="49" charset="0"/>
                  </a:rPr>
                  <a:t>i</a:t>
                </a:r>
                <a:r>
                  <a:rPr lang="en-US" dirty="0">
                    <a:solidFill>
                      <a:schemeClr val="accent1"/>
                    </a:solidFill>
                    <a:latin typeface="Consolas" panose="020B0609020204030204" pitchFamily="49" charset="0"/>
                  </a:rPr>
                  <a:t>++]</a:t>
                </a:r>
                <a:r>
                  <a:rPr lang="en-US" dirty="0"/>
                  <a:t>.</a:t>
                </a:r>
              </a:p>
              <a:p>
                <a:pPr lvl="1"/>
                <a:r>
                  <a:rPr lang="en-US" dirty="0"/>
                  <a:t>Makes sense if you have a suffix tree that you want to ditch.</a:t>
                </a:r>
              </a:p>
              <a:p>
                <a:pPr lvl="1"/>
                <a:r>
                  <a:rPr lang="en-US" dirty="0"/>
                  <a:t>Recall: Suffix tree built in </a:t>
                </a:r>
                <a14:m>
                  <m:oMath xmlns:m="http://schemas.openxmlformats.org/officeDocument/2006/math">
                    <m:r>
                      <a:rPr lang="en-US" b="0" i="1" smtClean="0">
                        <a:solidFill>
                          <a:schemeClr val="accent6">
                            <a:lumMod val="75000"/>
                          </a:schemeClr>
                        </a:solidFill>
                        <a:latin typeface="Cambria Math" panose="02040503050406030204" pitchFamily="18" charset="0"/>
                      </a:rPr>
                      <m:t>𝑂</m:t>
                    </m:r>
                    <m:r>
                      <a:rPr lang="en-US" b="0" i="1" smtClean="0">
                        <a:solidFill>
                          <a:schemeClr val="accent6">
                            <a:lumMod val="75000"/>
                          </a:schemeClr>
                        </a:solidFill>
                        <a:latin typeface="Cambria Math" panose="02040503050406030204" pitchFamily="18" charset="0"/>
                      </a:rPr>
                      <m:t>(</m:t>
                    </m:r>
                    <m:r>
                      <a:rPr lang="en-US" b="0" i="1" smtClean="0">
                        <a:solidFill>
                          <a:schemeClr val="accent6">
                            <a:lumMod val="75000"/>
                          </a:schemeClr>
                        </a:solidFill>
                        <a:latin typeface="Cambria Math" panose="02040503050406030204" pitchFamily="18" charset="0"/>
                      </a:rPr>
                      <m:t>𝑛</m:t>
                    </m:r>
                    <m:r>
                      <a:rPr lang="en-US" b="0" i="1" smtClean="0">
                        <a:solidFill>
                          <a:schemeClr val="accent6">
                            <a:lumMod val="75000"/>
                          </a:schemeClr>
                        </a:solidFill>
                        <a:latin typeface="Cambria Math" panose="02040503050406030204" pitchFamily="18" charset="0"/>
                      </a:rPr>
                      <m:t>)</m:t>
                    </m:r>
                  </m:oMath>
                </a14:m>
                <a:r>
                  <a:rPr lang="en-US" dirty="0">
                    <a:solidFill>
                      <a:schemeClr val="accent6">
                        <a:lumMod val="75000"/>
                      </a:schemeClr>
                    </a:solidFill>
                  </a:rPr>
                  <a:t> time </a:t>
                </a:r>
                <a:r>
                  <a:rPr lang="en-US" dirty="0"/>
                  <a:t>through </a:t>
                </a:r>
                <a:r>
                  <a:rPr lang="en-US" dirty="0" err="1"/>
                  <a:t>Ukkonen’s</a:t>
                </a:r>
                <a:r>
                  <a:rPr lang="en-US" dirty="0"/>
                  <a:t> algorithm and consumes </a:t>
                </a:r>
                <a14:m>
                  <m:oMath xmlns:m="http://schemas.openxmlformats.org/officeDocument/2006/math">
                    <m:r>
                      <a:rPr lang="en-US" i="1" smtClean="0">
                        <a:solidFill>
                          <a:srgbClr val="FF4EFF"/>
                        </a:solidFill>
                        <a:latin typeface="Cambria Math" panose="02040503050406030204" pitchFamily="18" charset="0"/>
                      </a:rPr>
                      <m:t>𝑂</m:t>
                    </m:r>
                    <m:r>
                      <a:rPr lang="en-US" i="1" smtClean="0">
                        <a:solidFill>
                          <a:srgbClr val="FF4EFF"/>
                        </a:solidFill>
                        <a:latin typeface="Cambria Math" panose="02040503050406030204" pitchFamily="18" charset="0"/>
                      </a:rPr>
                      <m:t>(</m:t>
                    </m:r>
                    <m:r>
                      <a:rPr lang="en-US" i="1" smtClean="0">
                        <a:solidFill>
                          <a:srgbClr val="FF4EFF"/>
                        </a:solidFill>
                        <a:latin typeface="Cambria Math" panose="02040503050406030204" pitchFamily="18" charset="0"/>
                      </a:rPr>
                      <m:t>𝑛</m:t>
                    </m:r>
                    <m:r>
                      <a:rPr lang="en-US" i="1" smtClean="0">
                        <a:solidFill>
                          <a:srgbClr val="FF4EFF"/>
                        </a:solidFill>
                        <a:latin typeface="Cambria Math" panose="02040503050406030204" pitchFamily="18" charset="0"/>
                      </a:rPr>
                      <m:t>)</m:t>
                    </m:r>
                  </m:oMath>
                </a14:m>
                <a:r>
                  <a:rPr lang="en-US" dirty="0">
                    <a:solidFill>
                      <a:srgbClr val="FF4EFF"/>
                    </a:solidFill>
                  </a:rPr>
                  <a:t> space</a:t>
                </a:r>
                <a:r>
                  <a:rPr lang="en-US" dirty="0"/>
                  <a:t>, but with a </a:t>
                </a:r>
                <a:r>
                  <a:rPr lang="en-US" dirty="0">
                    <a:solidFill>
                      <a:srgbClr val="FF4EFF"/>
                    </a:solidFill>
                  </a:rPr>
                  <a:t>bad constant up front</a:t>
                </a:r>
                <a:r>
                  <a:rPr lang="en-US" dirty="0"/>
                  <a:t>.</a:t>
                </a:r>
              </a:p>
              <a:p>
                <a:pPr marL="514350" indent="-514350">
                  <a:buFont typeface="+mj-lt"/>
                  <a:buAutoNum type="arabicParenR" startAt="2"/>
                </a:pPr>
                <a:r>
                  <a:rPr lang="en-US" dirty="0"/>
                  <a:t>Insert all the strings into an array which you then </a:t>
                </a:r>
                <a:r>
                  <a:rPr lang="en-US" dirty="0">
                    <a:solidFill>
                      <a:schemeClr val="accent5"/>
                    </a:solidFill>
                  </a:rPr>
                  <a:t>sort in-place</a:t>
                </a:r>
                <a:r>
                  <a:rPr lang="en-US" dirty="0"/>
                  <a:t>.</a:t>
                </a:r>
              </a:p>
              <a:p>
                <a:pPr lvl="1"/>
                <a14:m>
                  <m:oMath xmlns:m="http://schemas.openxmlformats.org/officeDocument/2006/math">
                    <m:r>
                      <a:rPr lang="en-US" b="0" i="1" smtClean="0">
                        <a:solidFill>
                          <a:srgbClr val="002060"/>
                        </a:solidFill>
                        <a:latin typeface="Cambria Math" panose="02040503050406030204" pitchFamily="18" charset="0"/>
                      </a:rPr>
                      <m:t>𝑂</m:t>
                    </m:r>
                    <m:r>
                      <a:rPr lang="en-US" b="0" i="1" smtClean="0">
                        <a:solidFill>
                          <a:srgbClr val="002060"/>
                        </a:solidFill>
                        <a:latin typeface="Cambria Math" panose="02040503050406030204" pitchFamily="18" charset="0"/>
                      </a:rPr>
                      <m:t>(</m:t>
                    </m:r>
                    <m:r>
                      <a:rPr lang="en-US" b="0" i="1" smtClean="0">
                        <a:solidFill>
                          <a:srgbClr val="002060"/>
                        </a:solidFill>
                        <a:latin typeface="Cambria Math" panose="02040503050406030204" pitchFamily="18" charset="0"/>
                      </a:rPr>
                      <m:t>𝑛</m:t>
                    </m:r>
                    <m:r>
                      <a:rPr lang="en-US" b="0" i="1" smtClean="0">
                        <a:solidFill>
                          <a:srgbClr val="002060"/>
                        </a:solidFill>
                        <a:latin typeface="Cambria Math" panose="02040503050406030204" pitchFamily="18" charset="0"/>
                      </a:rPr>
                      <m:t>)</m:t>
                    </m:r>
                  </m:oMath>
                </a14:m>
                <a:r>
                  <a:rPr lang="en-US" dirty="0">
                    <a:solidFill>
                      <a:srgbClr val="002060"/>
                    </a:solidFill>
                  </a:rPr>
                  <a:t> space</a:t>
                </a:r>
              </a:p>
              <a:p>
                <a:pPr lvl="1"/>
                <a14:m>
                  <m:oMath xmlns:m="http://schemas.openxmlformats.org/officeDocument/2006/math">
                    <m:r>
                      <a:rPr lang="en-US" i="1" smtClean="0">
                        <a:solidFill>
                          <a:srgbClr val="FF0000"/>
                        </a:solidFill>
                        <a:latin typeface="Cambria Math" panose="02040503050406030204" pitchFamily="18" charset="0"/>
                      </a:rPr>
                      <m:t>𝑂</m:t>
                    </m:r>
                    <m:r>
                      <a:rPr lang="en-US" i="1" smtClean="0">
                        <a:solidFill>
                          <a:srgbClr val="FF0000"/>
                        </a:solidFill>
                        <a:latin typeface="Cambria Math" panose="02040503050406030204" pitchFamily="18" charset="0"/>
                      </a:rPr>
                      <m:t>(</m:t>
                    </m:r>
                    <m:r>
                      <a:rPr lang="en-US" b="0" i="1" smtClean="0">
                        <a:solidFill>
                          <a:srgbClr val="FF0000"/>
                        </a:solidFill>
                        <a:latin typeface="Cambria Math" panose="02040503050406030204" pitchFamily="18" charset="0"/>
                      </a:rPr>
                      <m:t>𝑛</m:t>
                    </m:r>
                    <m:func>
                      <m:funcPr>
                        <m:ctrlPr>
                          <a:rPr lang="en-US" b="0" i="1" smtClean="0">
                            <a:solidFill>
                              <a:srgbClr val="FF0000"/>
                            </a:solidFill>
                            <a:latin typeface="Cambria Math" panose="02040503050406030204" pitchFamily="18" charset="0"/>
                          </a:rPr>
                        </m:ctrlPr>
                      </m:funcPr>
                      <m:fName>
                        <m:sSub>
                          <m:sSubPr>
                            <m:ctrlPr>
                              <a:rPr lang="en-US" b="0" i="1" smtClean="0">
                                <a:solidFill>
                                  <a:srgbClr val="FF0000"/>
                                </a:solidFill>
                                <a:latin typeface="Cambria Math" panose="02040503050406030204" pitchFamily="18" charset="0"/>
                              </a:rPr>
                            </m:ctrlPr>
                          </m:sSubPr>
                          <m:e>
                            <m:r>
                              <m:rPr>
                                <m:sty m:val="p"/>
                              </m:rPr>
                              <a:rPr lang="en-US" b="0" i="0" smtClean="0">
                                <a:solidFill>
                                  <a:srgbClr val="FF0000"/>
                                </a:solidFill>
                                <a:latin typeface="Cambria Math" panose="02040503050406030204" pitchFamily="18" charset="0"/>
                              </a:rPr>
                              <m:t>log</m:t>
                            </m:r>
                          </m:e>
                          <m:sub>
                            <m:r>
                              <a:rPr lang="en-US" b="0" i="1" smtClean="0">
                                <a:solidFill>
                                  <a:srgbClr val="FF0000"/>
                                </a:solidFill>
                                <a:latin typeface="Cambria Math" panose="02040503050406030204" pitchFamily="18" charset="0"/>
                              </a:rPr>
                              <m:t>2</m:t>
                            </m:r>
                          </m:sub>
                        </m:sSub>
                      </m:fName>
                      <m:e>
                        <m:r>
                          <a:rPr lang="en-US" b="0" i="1" smtClean="0">
                            <a:solidFill>
                              <a:srgbClr val="FF0000"/>
                            </a:solidFill>
                            <a:latin typeface="Cambria Math" panose="02040503050406030204" pitchFamily="18" charset="0"/>
                          </a:rPr>
                          <m:t>𝑛</m:t>
                        </m:r>
                      </m:e>
                    </m:func>
                    <m:r>
                      <a:rPr lang="en-US" i="1">
                        <a:solidFill>
                          <a:srgbClr val="FF0000"/>
                        </a:solidFill>
                        <a:latin typeface="Cambria Math" panose="02040503050406030204" pitchFamily="18" charset="0"/>
                      </a:rPr>
                      <m:t>)</m:t>
                    </m:r>
                  </m:oMath>
                </a14:m>
                <a:r>
                  <a:rPr lang="en-US" dirty="0">
                    <a:solidFill>
                      <a:srgbClr val="FF0000"/>
                    </a:solidFill>
                  </a:rPr>
                  <a:t> time</a:t>
                </a:r>
              </a:p>
              <a:p>
                <a:pPr lvl="1"/>
                <a:endParaRPr lang="en-US" dirty="0">
                  <a:solidFill>
                    <a:srgbClr val="1C1C1C"/>
                  </a:solidFill>
                </a:endParaRPr>
              </a:p>
            </p:txBody>
          </p:sp>
        </mc:Choice>
        <mc:Fallback xmlns="">
          <p:sp>
            <p:nvSpPr>
              <p:cNvPr id="3" name="Content Placeholder 2">
                <a:extLst>
                  <a:ext uri="{FF2B5EF4-FFF2-40B4-BE49-F238E27FC236}">
                    <a16:creationId xmlns:a16="http://schemas.microsoft.com/office/drawing/2014/main" id="{237E5A65-25D9-468D-B1CB-9A0064DD277E}"/>
                  </a:ext>
                </a:extLst>
              </p:cNvPr>
              <p:cNvSpPr>
                <a:spLocks noGrp="1" noRot="1" noChangeAspect="1" noMove="1" noResize="1" noEditPoints="1" noAdjustHandles="1" noChangeArrowheads="1" noChangeShapeType="1" noTextEdit="1"/>
              </p:cNvSpPr>
              <p:nvPr>
                <p:ph idx="1"/>
              </p:nvPr>
            </p:nvSpPr>
            <p:spPr>
              <a:blipFill>
                <a:blip r:embed="rId3"/>
                <a:stretch>
                  <a:fillRect l="-1217" t="-2381"/>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67E9CB84-2E2E-4CA7-8BDE-2AC38B7BCA98}"/>
              </a:ext>
            </a:extLst>
          </p:cNvPr>
          <p:cNvSpPr txBox="1"/>
          <p:nvPr/>
        </p:nvSpPr>
        <p:spPr>
          <a:xfrm>
            <a:off x="6227379" y="4761186"/>
            <a:ext cx="4335518" cy="646331"/>
          </a:xfrm>
          <a:prstGeom prst="rect">
            <a:avLst/>
          </a:prstGeom>
          <a:noFill/>
        </p:spPr>
        <p:txBody>
          <a:bodyPr wrap="square" rtlCol="0">
            <a:spAutoFit/>
          </a:bodyPr>
          <a:lstStyle/>
          <a:p>
            <a:r>
              <a:rPr lang="en-US" dirty="0"/>
              <a:t>True or False: For approach #2, I would need a </a:t>
            </a:r>
            <a:r>
              <a:rPr lang="en-US" dirty="0">
                <a:solidFill>
                  <a:srgbClr val="2705B7"/>
                </a:solidFill>
              </a:rPr>
              <a:t>stable </a:t>
            </a:r>
            <a:r>
              <a:rPr lang="en-US" dirty="0"/>
              <a:t>sorting algorithm</a:t>
            </a:r>
          </a:p>
        </p:txBody>
      </p:sp>
      <p:sp>
        <p:nvSpPr>
          <p:cNvPr id="5" name="Rectangle: Rounded Corners 4">
            <a:extLst>
              <a:ext uri="{FF2B5EF4-FFF2-40B4-BE49-F238E27FC236}">
                <a16:creationId xmlns:a16="http://schemas.microsoft.com/office/drawing/2014/main" id="{18ED5B40-7006-4969-8B64-8A1203F10471}"/>
              </a:ext>
            </a:extLst>
          </p:cNvPr>
          <p:cNvSpPr/>
          <p:nvPr/>
        </p:nvSpPr>
        <p:spPr>
          <a:xfrm>
            <a:off x="6373211" y="5596731"/>
            <a:ext cx="953814" cy="391018"/>
          </a:xfrm>
          <a:prstGeom prst="round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True</a:t>
            </a:r>
          </a:p>
        </p:txBody>
      </p:sp>
      <p:sp>
        <p:nvSpPr>
          <p:cNvPr id="6" name="Rectangle: Rounded Corners 5">
            <a:extLst>
              <a:ext uri="{FF2B5EF4-FFF2-40B4-BE49-F238E27FC236}">
                <a16:creationId xmlns:a16="http://schemas.microsoft.com/office/drawing/2014/main" id="{E651CC2D-6997-4AD3-8F72-904F44A94863}"/>
              </a:ext>
            </a:extLst>
          </p:cNvPr>
          <p:cNvSpPr/>
          <p:nvPr/>
        </p:nvSpPr>
        <p:spPr>
          <a:xfrm>
            <a:off x="8023335" y="5596731"/>
            <a:ext cx="953814" cy="391018"/>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False</a:t>
            </a:r>
          </a:p>
        </p:txBody>
      </p:sp>
      <p:sp>
        <p:nvSpPr>
          <p:cNvPr id="7" name="Rectangle: Rounded Corners 6">
            <a:extLst>
              <a:ext uri="{FF2B5EF4-FFF2-40B4-BE49-F238E27FC236}">
                <a16:creationId xmlns:a16="http://schemas.microsoft.com/office/drawing/2014/main" id="{3E213392-D4A6-4F8F-8306-0417AEF0432A}"/>
              </a:ext>
            </a:extLst>
          </p:cNvPr>
          <p:cNvSpPr/>
          <p:nvPr/>
        </p:nvSpPr>
        <p:spPr>
          <a:xfrm>
            <a:off x="9611710" y="5547860"/>
            <a:ext cx="1455683" cy="488759"/>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Who cares?</a:t>
            </a:r>
          </a:p>
        </p:txBody>
      </p:sp>
      <p:sp>
        <p:nvSpPr>
          <p:cNvPr id="8" name="Oval 7">
            <a:extLst>
              <a:ext uri="{FF2B5EF4-FFF2-40B4-BE49-F238E27FC236}">
                <a16:creationId xmlns:a16="http://schemas.microsoft.com/office/drawing/2014/main" id="{3CBA98FD-8BBC-412D-B20D-9D6C9C661674}"/>
              </a:ext>
            </a:extLst>
          </p:cNvPr>
          <p:cNvSpPr/>
          <p:nvPr/>
        </p:nvSpPr>
        <p:spPr>
          <a:xfrm>
            <a:off x="9348952" y="5407517"/>
            <a:ext cx="2004848" cy="76944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D69EF84D-966D-42D7-8B67-D8B4B278401F}"/>
              </a:ext>
            </a:extLst>
          </p:cNvPr>
          <p:cNvSpPr txBox="1"/>
          <p:nvPr/>
        </p:nvSpPr>
        <p:spPr>
          <a:xfrm>
            <a:off x="1087820" y="6308209"/>
            <a:ext cx="10899228" cy="369332"/>
          </a:xfrm>
          <a:prstGeom prst="rect">
            <a:avLst/>
          </a:prstGeom>
          <a:noFill/>
        </p:spPr>
        <p:txBody>
          <a:bodyPr wrap="square" rtlCol="0">
            <a:spAutoFit/>
          </a:bodyPr>
          <a:lstStyle/>
          <a:p>
            <a:r>
              <a:rPr lang="en-US" dirty="0"/>
              <a:t>Since you store different-length suffixes, </a:t>
            </a:r>
            <a:r>
              <a:rPr lang="en-US" dirty="0">
                <a:solidFill>
                  <a:srgbClr val="FF4EFF"/>
                </a:solidFill>
              </a:rPr>
              <a:t>there will never be a tie</a:t>
            </a:r>
            <a:r>
              <a:rPr lang="en-US" dirty="0"/>
              <a:t>… Either </a:t>
            </a:r>
            <a:r>
              <a:rPr lang="en-US" dirty="0" err="1"/>
              <a:t>mergesort</a:t>
            </a:r>
            <a:r>
              <a:rPr lang="en-US" dirty="0"/>
              <a:t> or quicksort will do!</a:t>
            </a:r>
          </a:p>
        </p:txBody>
      </p:sp>
      <p:pic>
        <p:nvPicPr>
          <p:cNvPr id="11" name="Picture 10" descr="A close up of a bird&#10;&#10;Description automatically generated">
            <a:extLst>
              <a:ext uri="{FF2B5EF4-FFF2-40B4-BE49-F238E27FC236}">
                <a16:creationId xmlns:a16="http://schemas.microsoft.com/office/drawing/2014/main" id="{E22747B9-B79A-49E9-B445-014599D340C0}"/>
              </a:ext>
            </a:extLst>
          </p:cNvPr>
          <p:cNvPicPr>
            <a:picLocks noChangeAspect="1"/>
          </p:cNvPicPr>
          <p:nvPr/>
        </p:nvPicPr>
        <p:blipFill>
          <a:blip r:embed="rId4"/>
          <a:stretch>
            <a:fillRect/>
          </a:stretch>
        </p:blipFill>
        <p:spPr>
          <a:xfrm>
            <a:off x="10900520" y="4291423"/>
            <a:ext cx="906560" cy="939526"/>
          </a:xfrm>
          <a:prstGeom prst="rect">
            <a:avLst/>
          </a:prstGeom>
        </p:spPr>
      </p:pic>
    </p:spTree>
    <p:extLst>
      <p:ext uri="{BB962C8B-B14F-4D97-AF65-F5344CB8AC3E}">
        <p14:creationId xmlns:p14="http://schemas.microsoft.com/office/powerpoint/2010/main" val="36674103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08B982-FB41-5045-BC0E-82121B81D95B}"/>
              </a:ext>
            </a:extLst>
          </p:cNvPr>
          <p:cNvSpPr>
            <a:spLocks noGrp="1"/>
          </p:cNvSpPr>
          <p:nvPr>
            <p:ph type="title"/>
          </p:nvPr>
        </p:nvSpPr>
        <p:spPr/>
        <p:txBody>
          <a:bodyPr/>
          <a:lstStyle/>
          <a:p>
            <a:pPr algn="ctr"/>
            <a:r>
              <a:rPr lang="en-US"/>
              <a:t>So, how do we do this?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1E2FD0-E208-0A47-9448-4EE0C311F5D0}"/>
                  </a:ext>
                </a:extLst>
              </p:cNvPr>
              <p:cNvSpPr>
                <a:spLocks noGrp="1"/>
              </p:cNvSpPr>
              <p:nvPr>
                <p:ph idx="1"/>
              </p:nvPr>
            </p:nvSpPr>
            <p:spPr/>
            <p:txBody>
              <a:bodyPr/>
              <a:lstStyle/>
              <a:p>
                <a:r>
                  <a:rPr lang="en-US" dirty="0"/>
                  <a:t>The algorithm uses an </a:t>
                </a:r>
                <a14:m>
                  <m:oMath xmlns:m="http://schemas.openxmlformats.org/officeDocument/2006/math">
                    <m:r>
                      <a:rPr lang="en-US" i="1" dirty="0" smtClean="0">
                        <a:solidFill>
                          <a:schemeClr val="accent1"/>
                        </a:solidFill>
                        <a:latin typeface="Cambria Math" panose="02040503050406030204" pitchFamily="18" charset="0"/>
                      </a:rPr>
                      <m:t>𝑚</m:t>
                    </m:r>
                  </m:oMath>
                </a14:m>
                <a:r>
                  <a:rPr lang="en-US" dirty="0"/>
                  <a:t>-sized array </a:t>
                </a:r>
                <a:r>
                  <a:rPr lang="en-US" dirty="0">
                    <a:solidFill>
                      <a:schemeClr val="accent4"/>
                    </a:solidFill>
                    <a:latin typeface="Consolas" panose="020B0609020204030204" pitchFamily="49" charset="0"/>
                    <a:cs typeface="Consolas" panose="020B0609020204030204" pitchFamily="49" charset="0"/>
                  </a:rPr>
                  <a:t>F</a:t>
                </a:r>
                <a:r>
                  <a:rPr lang="en-US" dirty="0"/>
                  <a:t> that is known as the </a:t>
                </a:r>
                <a:r>
                  <a:rPr lang="en-US" i="1" dirty="0">
                    <a:solidFill>
                      <a:schemeClr val="accent6"/>
                    </a:solidFill>
                  </a:rPr>
                  <a:t>prefix</a:t>
                </a:r>
                <a:r>
                  <a:rPr lang="en-US" dirty="0">
                    <a:solidFill>
                      <a:schemeClr val="accent6"/>
                    </a:solidFill>
                  </a:rPr>
                  <a:t> or </a:t>
                </a:r>
                <a:r>
                  <a:rPr lang="en-US" i="1" dirty="0">
                    <a:solidFill>
                      <a:schemeClr val="accent6"/>
                    </a:solidFill>
                  </a:rPr>
                  <a:t>failure </a:t>
                </a:r>
                <a:r>
                  <a:rPr lang="en-US" dirty="0">
                    <a:solidFill>
                      <a:schemeClr val="accent6"/>
                    </a:solidFill>
                  </a:rPr>
                  <a:t>function.</a:t>
                </a:r>
              </a:p>
              <a:p>
                <a:r>
                  <a:rPr lang="en-US" dirty="0"/>
                  <a:t>Suppose we have an index </a:t>
                </a:r>
                <a:r>
                  <a:rPr lang="en-US" dirty="0" err="1"/>
                  <a:t>i</a:t>
                </a:r>
                <a:r>
                  <a:rPr lang="en-US" dirty="0"/>
                  <a:t>, 0 &lt;= </a:t>
                </a:r>
                <a:r>
                  <a:rPr lang="en-US" dirty="0" err="1"/>
                  <a:t>i</a:t>
                </a:r>
                <a:r>
                  <a:rPr lang="en-US" dirty="0"/>
                  <a:t> &lt; m. The part of the prefix from 0 to </a:t>
                </a:r>
                <a:r>
                  <a:rPr lang="en-US" dirty="0" err="1"/>
                  <a:t>i</a:t>
                </a:r>
                <a:r>
                  <a:rPr lang="en-US" dirty="0"/>
                  <a:t> (inclusive) will be notated P[0:i].</a:t>
                </a:r>
              </a:p>
              <a:p>
                <a:r>
                  <a:rPr lang="en-US" dirty="0"/>
                  <a:t>Then, F[</a:t>
                </a:r>
                <a:r>
                  <a:rPr lang="en-US" dirty="0" err="1"/>
                  <a:t>i</a:t>
                </a:r>
                <a:r>
                  <a:rPr lang="en-US" dirty="0"/>
                  <a:t>] represents </a:t>
                </a:r>
                <a:r>
                  <a:rPr lang="en-US" i="1" dirty="0">
                    <a:solidFill>
                      <a:srgbClr val="FF0000"/>
                    </a:solidFill>
                  </a:rPr>
                  <a:t>the length of the longest suffix of </a:t>
                </a:r>
                <a:r>
                  <a:rPr lang="en-US" dirty="0">
                    <a:solidFill>
                      <a:srgbClr val="FF0000"/>
                    </a:solidFill>
                  </a:rPr>
                  <a:t>P[0:i] </a:t>
                </a:r>
                <a:r>
                  <a:rPr lang="en-US" i="1" dirty="0">
                    <a:solidFill>
                      <a:srgbClr val="FF0000"/>
                    </a:solidFill>
                  </a:rPr>
                  <a:t>that is also a prefix of it.</a:t>
                </a:r>
              </a:p>
              <a:p>
                <a:r>
                  <a:rPr lang="en-US" dirty="0"/>
                  <a:t>Example:</a:t>
                </a:r>
              </a:p>
              <a:p>
                <a:pPr marL="0" indent="0" algn="ctr">
                  <a:buNone/>
                </a:pPr>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4D1E2FD0-E208-0A47-9448-4EE0C311F5D0}"/>
                  </a:ext>
                </a:extLst>
              </p:cNvPr>
              <p:cNvSpPr>
                <a:spLocks noGrp="1" noRot="1" noChangeAspect="1" noMove="1" noResize="1" noEditPoints="1" noAdjustHandles="1" noChangeArrowheads="1" noChangeShapeType="1" noTextEdit="1"/>
              </p:cNvSpPr>
              <p:nvPr>
                <p:ph idx="1"/>
              </p:nvPr>
            </p:nvSpPr>
            <p:spPr>
              <a:blipFill>
                <a:blip r:embed="rId2"/>
                <a:stretch>
                  <a:fillRect l="-965" t="-2632"/>
                </a:stretch>
              </a:blipFill>
            </p:spPr>
            <p:txBody>
              <a:bodyPr/>
              <a:lstStyle/>
              <a:p>
                <a:r>
                  <a:rPr lang="en-US">
                    <a:noFill/>
                  </a:rPr>
                  <a:t> </a:t>
                </a:r>
              </a:p>
            </p:txBody>
          </p:sp>
        </mc:Fallback>
      </mc:AlternateContent>
      <p:graphicFrame>
        <p:nvGraphicFramePr>
          <p:cNvPr id="4" name="Table 3">
            <a:extLst>
              <a:ext uri="{FF2B5EF4-FFF2-40B4-BE49-F238E27FC236}">
                <a16:creationId xmlns:a16="http://schemas.microsoft.com/office/drawing/2014/main" id="{1A7063E4-2892-AE46-83EA-A453D44E281E}"/>
              </a:ext>
            </a:extLst>
          </p:cNvPr>
          <p:cNvGraphicFramePr>
            <a:graphicFrameLocks noGrp="1"/>
          </p:cNvGraphicFramePr>
          <p:nvPr>
            <p:extLst>
              <p:ext uri="{D42A27DB-BD31-4B8C-83A1-F6EECF244321}">
                <p14:modId xmlns:p14="http://schemas.microsoft.com/office/powerpoint/2010/main" val="169071605"/>
              </p:ext>
            </p:extLst>
          </p:nvPr>
        </p:nvGraphicFramePr>
        <p:xfrm>
          <a:off x="2031999" y="5280515"/>
          <a:ext cx="8128000" cy="1112520"/>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554146845"/>
                    </a:ext>
                  </a:extLst>
                </a:gridCol>
                <a:gridCol w="1016000">
                  <a:extLst>
                    <a:ext uri="{9D8B030D-6E8A-4147-A177-3AD203B41FA5}">
                      <a16:colId xmlns:a16="http://schemas.microsoft.com/office/drawing/2014/main" val="3691093530"/>
                    </a:ext>
                  </a:extLst>
                </a:gridCol>
                <a:gridCol w="1016000">
                  <a:extLst>
                    <a:ext uri="{9D8B030D-6E8A-4147-A177-3AD203B41FA5}">
                      <a16:colId xmlns:a16="http://schemas.microsoft.com/office/drawing/2014/main" val="250267583"/>
                    </a:ext>
                  </a:extLst>
                </a:gridCol>
                <a:gridCol w="1016000">
                  <a:extLst>
                    <a:ext uri="{9D8B030D-6E8A-4147-A177-3AD203B41FA5}">
                      <a16:colId xmlns:a16="http://schemas.microsoft.com/office/drawing/2014/main" val="872948204"/>
                    </a:ext>
                  </a:extLst>
                </a:gridCol>
                <a:gridCol w="1016000">
                  <a:extLst>
                    <a:ext uri="{9D8B030D-6E8A-4147-A177-3AD203B41FA5}">
                      <a16:colId xmlns:a16="http://schemas.microsoft.com/office/drawing/2014/main" val="854588261"/>
                    </a:ext>
                  </a:extLst>
                </a:gridCol>
                <a:gridCol w="1016000">
                  <a:extLst>
                    <a:ext uri="{9D8B030D-6E8A-4147-A177-3AD203B41FA5}">
                      <a16:colId xmlns:a16="http://schemas.microsoft.com/office/drawing/2014/main" val="1779267931"/>
                    </a:ext>
                  </a:extLst>
                </a:gridCol>
                <a:gridCol w="1016000">
                  <a:extLst>
                    <a:ext uri="{9D8B030D-6E8A-4147-A177-3AD203B41FA5}">
                      <a16:colId xmlns:a16="http://schemas.microsoft.com/office/drawing/2014/main" val="2671522652"/>
                    </a:ext>
                  </a:extLst>
                </a:gridCol>
                <a:gridCol w="1016000">
                  <a:extLst>
                    <a:ext uri="{9D8B030D-6E8A-4147-A177-3AD203B41FA5}">
                      <a16:colId xmlns:a16="http://schemas.microsoft.com/office/drawing/2014/main" val="338656557"/>
                    </a:ext>
                  </a:extLst>
                </a:gridCol>
              </a:tblGrid>
              <a:tr h="370840">
                <a:tc>
                  <a:txBody>
                    <a:bodyPr/>
                    <a:lstStyle/>
                    <a:p>
                      <a:pPr algn="ctr"/>
                      <a:endParaRPr lang="en-US" b="1">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1">
                          <a:solidFill>
                            <a:schemeClr val="tx1"/>
                          </a:solidFill>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1">
                          <a:solidFill>
                            <a:schemeClr val="tx1"/>
                          </a:solidFill>
                        </a:rPr>
                        <a:t>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1">
                          <a:solidFill>
                            <a:schemeClr val="tx1"/>
                          </a:solidFill>
                        </a:rPr>
                        <a:t>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1">
                          <a:solidFill>
                            <a:schemeClr val="tx1"/>
                          </a:solidFill>
                        </a:rPr>
                        <a:t>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1">
                          <a:solidFill>
                            <a:schemeClr val="tx1"/>
                          </a:solidFill>
                        </a:rPr>
                        <a:t>4</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1">
                          <a:solidFill>
                            <a:schemeClr val="tx1"/>
                          </a:solidFill>
                        </a:rPr>
                        <a:t>5</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1">
                          <a:solidFill>
                            <a:schemeClr val="tx1"/>
                          </a:solidFill>
                        </a:rPr>
                        <a:t>6</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67696680"/>
                  </a:ext>
                </a:extLst>
              </a:tr>
              <a:tr h="370840">
                <a:tc>
                  <a:txBody>
                    <a:bodyPr/>
                    <a:lstStyle/>
                    <a:p>
                      <a:pPr algn="ctr"/>
                      <a:r>
                        <a:rPr lang="en-US" b="1">
                          <a:solidFill>
                            <a:schemeClr val="tx1"/>
                          </a:solidFill>
                        </a:rPr>
                        <a:t>P</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1">
                          <a:solidFill>
                            <a:schemeClr val="tx1"/>
                          </a:solidFill>
                        </a:rPr>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1">
                          <a:solidFill>
                            <a:schemeClr val="tx1"/>
                          </a:solidFill>
                        </a:rPr>
                        <a:t>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1">
                          <a:solidFill>
                            <a:schemeClr val="tx1"/>
                          </a:solidFill>
                        </a:rPr>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1">
                          <a:solidFill>
                            <a:schemeClr val="tx1"/>
                          </a:solidFill>
                        </a:rPr>
                        <a:t>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1">
                          <a:solidFill>
                            <a:schemeClr val="tx1"/>
                          </a:solidFill>
                        </a:rPr>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1">
                          <a:solidFill>
                            <a:schemeClr val="tx1"/>
                          </a:solidFill>
                        </a:rPr>
                        <a: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1">
                          <a:solidFill>
                            <a:schemeClr val="tx1"/>
                          </a:solidFill>
                        </a:rPr>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0465593"/>
                  </a:ext>
                </a:extLst>
              </a:tr>
              <a:tr h="370840">
                <a:tc>
                  <a:txBody>
                    <a:bodyPr/>
                    <a:lstStyle/>
                    <a:p>
                      <a:pPr algn="ctr"/>
                      <a:r>
                        <a:rPr lang="en-US" b="1">
                          <a:solidFill>
                            <a:schemeClr val="tx1"/>
                          </a:solidFill>
                        </a:rPr>
                        <a:t>F</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1">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1">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1">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1">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1">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1">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1">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19023773"/>
                  </a:ext>
                </a:extLst>
              </a:tr>
            </a:tbl>
          </a:graphicData>
        </a:graphic>
      </p:graphicFrame>
    </p:spTree>
    <p:extLst>
      <p:ext uri="{BB962C8B-B14F-4D97-AF65-F5344CB8AC3E}">
        <p14:creationId xmlns:p14="http://schemas.microsoft.com/office/powerpoint/2010/main" val="146130933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EDF05A-9123-45A7-86D0-FFDAFB88B7DA}"/>
              </a:ext>
            </a:extLst>
          </p:cNvPr>
          <p:cNvSpPr>
            <a:spLocks noGrp="1"/>
          </p:cNvSpPr>
          <p:nvPr>
            <p:ph type="title"/>
          </p:nvPr>
        </p:nvSpPr>
        <p:spPr/>
        <p:txBody>
          <a:bodyPr/>
          <a:lstStyle/>
          <a:p>
            <a:pPr algn="ctr"/>
            <a:r>
              <a:rPr lang="en-US" dirty="0"/>
              <a:t>Using a suffix array</a:t>
            </a:r>
          </a:p>
        </p:txBody>
      </p:sp>
      <p:sp>
        <p:nvSpPr>
          <p:cNvPr id="3" name="Content Placeholder 2">
            <a:extLst>
              <a:ext uri="{FF2B5EF4-FFF2-40B4-BE49-F238E27FC236}">
                <a16:creationId xmlns:a16="http://schemas.microsoft.com/office/drawing/2014/main" id="{2F2D6271-BE52-4CB6-9538-1DBBC1382A3C}"/>
              </a:ext>
            </a:extLst>
          </p:cNvPr>
          <p:cNvSpPr>
            <a:spLocks noGrp="1"/>
          </p:cNvSpPr>
          <p:nvPr>
            <p:ph idx="1"/>
          </p:nvPr>
        </p:nvSpPr>
        <p:spPr/>
        <p:txBody>
          <a:bodyPr>
            <a:normAutofit/>
          </a:bodyPr>
          <a:lstStyle/>
          <a:p>
            <a:r>
              <a:rPr lang="en-US" dirty="0"/>
              <a:t>We will use suffix arrays exclusively for the problem of </a:t>
            </a:r>
            <a:r>
              <a:rPr lang="en-US" b="1" i="1" dirty="0">
                <a:solidFill>
                  <a:srgbClr val="FF4EFF"/>
                </a:solidFill>
              </a:rPr>
              <a:t>string matching</a:t>
            </a:r>
            <a:r>
              <a:rPr lang="en-US" dirty="0">
                <a:solidFill>
                  <a:srgbClr val="FF4EFF"/>
                </a:solidFill>
              </a:rPr>
              <a:t>. </a:t>
            </a:r>
          </a:p>
          <a:p>
            <a:pPr lvl="1"/>
            <a:r>
              <a:rPr lang="en-US" dirty="0" err="1"/>
              <a:t>I.e</a:t>
            </a:r>
            <a:r>
              <a:rPr lang="en-US" dirty="0"/>
              <a:t> we will </a:t>
            </a:r>
            <a:r>
              <a:rPr lang="en-US" dirty="0">
                <a:solidFill>
                  <a:schemeClr val="accent4"/>
                </a:solidFill>
              </a:rPr>
              <a:t>not reproduce the full functionality of suffix trees</a:t>
            </a:r>
            <a:r>
              <a:rPr lang="en-US" dirty="0"/>
              <a:t>, sticking with the most fundamental functionality.</a:t>
            </a:r>
          </a:p>
          <a:p>
            <a:pPr lvl="1"/>
            <a:r>
              <a:rPr lang="en-US" dirty="0"/>
              <a:t>Extensions of suffix arrays, like the </a:t>
            </a:r>
            <a:r>
              <a:rPr lang="en-US" dirty="0">
                <a:solidFill>
                  <a:srgbClr val="FF0000"/>
                </a:solidFill>
              </a:rPr>
              <a:t>LCP array</a:t>
            </a:r>
            <a:r>
              <a:rPr lang="en-US" dirty="0"/>
              <a:t>, allow for the </a:t>
            </a:r>
            <a:r>
              <a:rPr lang="en-US" dirty="0">
                <a:solidFill>
                  <a:schemeClr val="accent2">
                    <a:lumMod val="75000"/>
                  </a:schemeClr>
                </a:solidFill>
              </a:rPr>
              <a:t>full functionality </a:t>
            </a:r>
            <a:r>
              <a:rPr lang="en-US" dirty="0"/>
              <a:t>of suffix trees with similar gains in space.</a:t>
            </a:r>
          </a:p>
        </p:txBody>
      </p:sp>
    </p:spTree>
    <p:extLst>
      <p:ext uri="{BB962C8B-B14F-4D97-AF65-F5344CB8AC3E}">
        <p14:creationId xmlns:p14="http://schemas.microsoft.com/office/powerpoint/2010/main" val="293122889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EDF05A-9123-45A7-86D0-FFDAFB88B7DA}"/>
              </a:ext>
            </a:extLst>
          </p:cNvPr>
          <p:cNvSpPr>
            <a:spLocks noGrp="1"/>
          </p:cNvSpPr>
          <p:nvPr>
            <p:ph type="title"/>
          </p:nvPr>
        </p:nvSpPr>
        <p:spPr/>
        <p:txBody>
          <a:bodyPr/>
          <a:lstStyle/>
          <a:p>
            <a:pPr algn="ctr"/>
            <a:r>
              <a:rPr lang="en-US" dirty="0"/>
              <a:t>Using a suffix array</a:t>
            </a:r>
          </a:p>
        </p:txBody>
      </p:sp>
      <p:sp>
        <p:nvSpPr>
          <p:cNvPr id="3" name="Content Placeholder 2">
            <a:extLst>
              <a:ext uri="{FF2B5EF4-FFF2-40B4-BE49-F238E27FC236}">
                <a16:creationId xmlns:a16="http://schemas.microsoft.com/office/drawing/2014/main" id="{2F2D6271-BE52-4CB6-9538-1DBBC1382A3C}"/>
              </a:ext>
            </a:extLst>
          </p:cNvPr>
          <p:cNvSpPr>
            <a:spLocks noGrp="1"/>
          </p:cNvSpPr>
          <p:nvPr>
            <p:ph idx="1"/>
          </p:nvPr>
        </p:nvSpPr>
        <p:spPr/>
        <p:txBody>
          <a:bodyPr>
            <a:normAutofit/>
          </a:bodyPr>
          <a:lstStyle/>
          <a:p>
            <a:r>
              <a:rPr lang="en-US" dirty="0"/>
              <a:t>We will use suffix arrays exclusively for the problem of </a:t>
            </a:r>
            <a:r>
              <a:rPr lang="en-US" b="1" i="1" dirty="0">
                <a:solidFill>
                  <a:srgbClr val="FF4EFF"/>
                </a:solidFill>
              </a:rPr>
              <a:t>string matching</a:t>
            </a:r>
            <a:r>
              <a:rPr lang="en-US" dirty="0">
                <a:solidFill>
                  <a:srgbClr val="FF4EFF"/>
                </a:solidFill>
              </a:rPr>
              <a:t>. </a:t>
            </a:r>
          </a:p>
          <a:p>
            <a:pPr lvl="1"/>
            <a:r>
              <a:rPr lang="en-US" dirty="0" err="1"/>
              <a:t>I.e</a:t>
            </a:r>
            <a:r>
              <a:rPr lang="en-US" dirty="0"/>
              <a:t> we will </a:t>
            </a:r>
            <a:r>
              <a:rPr lang="en-US" dirty="0">
                <a:solidFill>
                  <a:schemeClr val="accent4"/>
                </a:solidFill>
              </a:rPr>
              <a:t>not reproduce the full functionality of suffix trees</a:t>
            </a:r>
            <a:r>
              <a:rPr lang="en-US" dirty="0"/>
              <a:t>, sticking with the most fundamental functionality.</a:t>
            </a:r>
          </a:p>
          <a:p>
            <a:pPr lvl="1"/>
            <a:r>
              <a:rPr lang="en-US" dirty="0"/>
              <a:t>Extensions of suffix arrays, like the </a:t>
            </a:r>
            <a:r>
              <a:rPr lang="en-US" dirty="0">
                <a:solidFill>
                  <a:srgbClr val="FF0000"/>
                </a:solidFill>
              </a:rPr>
              <a:t>LCP array</a:t>
            </a:r>
            <a:r>
              <a:rPr lang="en-US" dirty="0"/>
              <a:t>, allow for the </a:t>
            </a:r>
            <a:r>
              <a:rPr lang="en-US" dirty="0">
                <a:solidFill>
                  <a:schemeClr val="accent2">
                    <a:lumMod val="75000"/>
                  </a:schemeClr>
                </a:solidFill>
              </a:rPr>
              <a:t>full functionality </a:t>
            </a:r>
            <a:r>
              <a:rPr lang="en-US" dirty="0"/>
              <a:t>of suffix trees with similar gains in space.</a:t>
            </a:r>
          </a:p>
          <a:p>
            <a:r>
              <a:rPr lang="en-US" dirty="0"/>
              <a:t>Key </a:t>
            </a:r>
            <a:r>
              <a:rPr lang="en-US" b="1" u="sng" dirty="0"/>
              <a:t>requirement</a:t>
            </a:r>
            <a:r>
              <a:rPr lang="en-US" dirty="0"/>
              <a:t>: we need </a:t>
            </a:r>
            <a:r>
              <a:rPr lang="en-US" b="1" dirty="0">
                <a:solidFill>
                  <a:schemeClr val="accent5"/>
                </a:solidFill>
              </a:rPr>
              <a:t>all matches </a:t>
            </a:r>
            <a:r>
              <a:rPr lang="en-US" dirty="0"/>
              <a:t>and their original text offsets!</a:t>
            </a:r>
          </a:p>
        </p:txBody>
      </p:sp>
    </p:spTree>
    <p:extLst>
      <p:ext uri="{BB962C8B-B14F-4D97-AF65-F5344CB8AC3E}">
        <p14:creationId xmlns:p14="http://schemas.microsoft.com/office/powerpoint/2010/main" val="371688131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EDF05A-9123-45A7-86D0-FFDAFB88B7DA}"/>
              </a:ext>
            </a:extLst>
          </p:cNvPr>
          <p:cNvSpPr>
            <a:spLocks noGrp="1"/>
          </p:cNvSpPr>
          <p:nvPr>
            <p:ph type="title"/>
          </p:nvPr>
        </p:nvSpPr>
        <p:spPr/>
        <p:txBody>
          <a:bodyPr/>
          <a:lstStyle/>
          <a:p>
            <a:pPr algn="ctr"/>
            <a:r>
              <a:rPr lang="en-US" dirty="0"/>
              <a:t>Using a suffix array</a:t>
            </a:r>
          </a:p>
        </p:txBody>
      </p:sp>
      <p:sp>
        <p:nvSpPr>
          <p:cNvPr id="3" name="Content Placeholder 2">
            <a:extLst>
              <a:ext uri="{FF2B5EF4-FFF2-40B4-BE49-F238E27FC236}">
                <a16:creationId xmlns:a16="http://schemas.microsoft.com/office/drawing/2014/main" id="{2F2D6271-BE52-4CB6-9538-1DBBC1382A3C}"/>
              </a:ext>
            </a:extLst>
          </p:cNvPr>
          <p:cNvSpPr>
            <a:spLocks noGrp="1"/>
          </p:cNvSpPr>
          <p:nvPr>
            <p:ph idx="1"/>
          </p:nvPr>
        </p:nvSpPr>
        <p:spPr/>
        <p:txBody>
          <a:bodyPr>
            <a:normAutofit/>
          </a:bodyPr>
          <a:lstStyle/>
          <a:p>
            <a:r>
              <a:rPr lang="en-US" dirty="0"/>
              <a:t>We will use suffix arrays exclusively for the problem of </a:t>
            </a:r>
            <a:r>
              <a:rPr lang="en-US" b="1" i="1" dirty="0">
                <a:solidFill>
                  <a:srgbClr val="FF4EFF"/>
                </a:solidFill>
              </a:rPr>
              <a:t>string matching</a:t>
            </a:r>
            <a:r>
              <a:rPr lang="en-US" dirty="0">
                <a:solidFill>
                  <a:srgbClr val="FF4EFF"/>
                </a:solidFill>
              </a:rPr>
              <a:t>. </a:t>
            </a:r>
          </a:p>
          <a:p>
            <a:pPr lvl="1"/>
            <a:r>
              <a:rPr lang="en-US" dirty="0" err="1"/>
              <a:t>I.e</a:t>
            </a:r>
            <a:r>
              <a:rPr lang="en-US" dirty="0"/>
              <a:t> we will </a:t>
            </a:r>
            <a:r>
              <a:rPr lang="en-US" dirty="0">
                <a:solidFill>
                  <a:schemeClr val="accent4"/>
                </a:solidFill>
              </a:rPr>
              <a:t>not reproduce the full functionality of suffix trees</a:t>
            </a:r>
            <a:r>
              <a:rPr lang="en-US" dirty="0"/>
              <a:t>, sticking with the most fundamental functionality.</a:t>
            </a:r>
          </a:p>
          <a:p>
            <a:pPr lvl="1"/>
            <a:r>
              <a:rPr lang="en-US" dirty="0"/>
              <a:t>Extensions of suffix arrays, like the </a:t>
            </a:r>
            <a:r>
              <a:rPr lang="en-US" dirty="0">
                <a:solidFill>
                  <a:srgbClr val="FF0000"/>
                </a:solidFill>
              </a:rPr>
              <a:t>LCP array</a:t>
            </a:r>
            <a:r>
              <a:rPr lang="en-US" dirty="0"/>
              <a:t>, allow for the </a:t>
            </a:r>
            <a:r>
              <a:rPr lang="en-US" dirty="0">
                <a:solidFill>
                  <a:schemeClr val="accent2">
                    <a:lumMod val="75000"/>
                  </a:schemeClr>
                </a:solidFill>
              </a:rPr>
              <a:t>full functionality </a:t>
            </a:r>
            <a:r>
              <a:rPr lang="en-US" dirty="0"/>
              <a:t>of suffix trees with similar gains in space.</a:t>
            </a:r>
          </a:p>
          <a:p>
            <a:r>
              <a:rPr lang="en-US" dirty="0"/>
              <a:t>Key </a:t>
            </a:r>
            <a:r>
              <a:rPr lang="en-US" b="1" u="sng" dirty="0"/>
              <a:t>requirement</a:t>
            </a:r>
            <a:r>
              <a:rPr lang="en-US" dirty="0"/>
              <a:t>: we need </a:t>
            </a:r>
            <a:r>
              <a:rPr lang="en-US" b="1" dirty="0">
                <a:solidFill>
                  <a:schemeClr val="accent5"/>
                </a:solidFill>
              </a:rPr>
              <a:t>all matches </a:t>
            </a:r>
            <a:r>
              <a:rPr lang="en-US" dirty="0"/>
              <a:t>and their original text offsets!</a:t>
            </a:r>
          </a:p>
          <a:p>
            <a:r>
              <a:rPr lang="en-US" dirty="0"/>
              <a:t>Key </a:t>
            </a:r>
            <a:r>
              <a:rPr lang="en-US" b="1" u="sng" dirty="0"/>
              <a:t>observation</a:t>
            </a:r>
            <a:r>
              <a:rPr lang="en-US" dirty="0"/>
              <a:t>: </a:t>
            </a:r>
            <a:r>
              <a:rPr lang="en-US" b="1" u="sng" dirty="0"/>
              <a:t>if</a:t>
            </a:r>
            <a:r>
              <a:rPr lang="en-US" dirty="0"/>
              <a:t> P occurs in T, then </a:t>
            </a:r>
            <a:r>
              <a:rPr lang="en-US" b="1" dirty="0">
                <a:solidFill>
                  <a:schemeClr val="accent4"/>
                </a:solidFill>
              </a:rPr>
              <a:t>all</a:t>
            </a:r>
            <a:r>
              <a:rPr lang="en-US" dirty="0"/>
              <a:t> its occurrences in the suffix array are </a:t>
            </a:r>
            <a:r>
              <a:rPr lang="en-US" b="1" dirty="0">
                <a:solidFill>
                  <a:schemeClr val="accent6"/>
                </a:solidFill>
              </a:rPr>
              <a:t>consecutive</a:t>
            </a:r>
            <a:r>
              <a:rPr lang="en-US" dirty="0"/>
              <a:t>!</a:t>
            </a:r>
          </a:p>
        </p:txBody>
      </p:sp>
    </p:spTree>
    <p:extLst>
      <p:ext uri="{BB962C8B-B14F-4D97-AF65-F5344CB8AC3E}">
        <p14:creationId xmlns:p14="http://schemas.microsoft.com/office/powerpoint/2010/main" val="320999757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EDF05A-9123-45A7-86D0-FFDAFB88B7DA}"/>
              </a:ext>
            </a:extLst>
          </p:cNvPr>
          <p:cNvSpPr>
            <a:spLocks noGrp="1"/>
          </p:cNvSpPr>
          <p:nvPr>
            <p:ph type="title"/>
          </p:nvPr>
        </p:nvSpPr>
        <p:spPr/>
        <p:txBody>
          <a:bodyPr/>
          <a:lstStyle/>
          <a:p>
            <a:pPr algn="ctr"/>
            <a:r>
              <a:rPr lang="en-US" dirty="0"/>
              <a:t>Using a suffix array</a:t>
            </a:r>
          </a:p>
        </p:txBody>
      </p:sp>
      <p:sp>
        <p:nvSpPr>
          <p:cNvPr id="3" name="Content Placeholder 2">
            <a:extLst>
              <a:ext uri="{FF2B5EF4-FFF2-40B4-BE49-F238E27FC236}">
                <a16:creationId xmlns:a16="http://schemas.microsoft.com/office/drawing/2014/main" id="{2F2D6271-BE52-4CB6-9538-1DBBC1382A3C}"/>
              </a:ext>
            </a:extLst>
          </p:cNvPr>
          <p:cNvSpPr>
            <a:spLocks noGrp="1"/>
          </p:cNvSpPr>
          <p:nvPr>
            <p:ph idx="1"/>
          </p:nvPr>
        </p:nvSpPr>
        <p:spPr/>
        <p:txBody>
          <a:bodyPr>
            <a:normAutofit lnSpcReduction="10000"/>
          </a:bodyPr>
          <a:lstStyle/>
          <a:p>
            <a:r>
              <a:rPr lang="en-US" dirty="0"/>
              <a:t>We will use suffix arrays exclusively for the problem of </a:t>
            </a:r>
            <a:r>
              <a:rPr lang="en-US" b="1" i="1" dirty="0">
                <a:solidFill>
                  <a:srgbClr val="FF4EFF"/>
                </a:solidFill>
              </a:rPr>
              <a:t>string matching</a:t>
            </a:r>
            <a:r>
              <a:rPr lang="en-US" dirty="0">
                <a:solidFill>
                  <a:srgbClr val="FF4EFF"/>
                </a:solidFill>
              </a:rPr>
              <a:t>. </a:t>
            </a:r>
          </a:p>
          <a:p>
            <a:pPr lvl="1"/>
            <a:r>
              <a:rPr lang="en-US" dirty="0" err="1"/>
              <a:t>I.e</a:t>
            </a:r>
            <a:r>
              <a:rPr lang="en-US" dirty="0"/>
              <a:t> we will </a:t>
            </a:r>
            <a:r>
              <a:rPr lang="en-US" dirty="0">
                <a:solidFill>
                  <a:schemeClr val="accent4"/>
                </a:solidFill>
              </a:rPr>
              <a:t>not reproduce the full functionality of suffix trees</a:t>
            </a:r>
            <a:r>
              <a:rPr lang="en-US" dirty="0"/>
              <a:t>, sticking with the most fundamental functionality.</a:t>
            </a:r>
          </a:p>
          <a:p>
            <a:pPr lvl="1"/>
            <a:r>
              <a:rPr lang="en-US" dirty="0"/>
              <a:t>Extensions of suffix arrays, like the </a:t>
            </a:r>
            <a:r>
              <a:rPr lang="en-US" dirty="0">
                <a:solidFill>
                  <a:srgbClr val="FF0000"/>
                </a:solidFill>
              </a:rPr>
              <a:t>LCP array</a:t>
            </a:r>
            <a:r>
              <a:rPr lang="en-US" dirty="0"/>
              <a:t>, allow for the </a:t>
            </a:r>
            <a:r>
              <a:rPr lang="en-US" dirty="0">
                <a:solidFill>
                  <a:schemeClr val="accent2">
                    <a:lumMod val="75000"/>
                  </a:schemeClr>
                </a:solidFill>
              </a:rPr>
              <a:t>full functionality </a:t>
            </a:r>
            <a:r>
              <a:rPr lang="en-US" dirty="0"/>
              <a:t>of suffix trees with similar gains in space.</a:t>
            </a:r>
          </a:p>
          <a:p>
            <a:r>
              <a:rPr lang="en-US" dirty="0"/>
              <a:t>Key </a:t>
            </a:r>
            <a:r>
              <a:rPr lang="en-US" b="1" u="sng" dirty="0"/>
              <a:t>requirement</a:t>
            </a:r>
            <a:r>
              <a:rPr lang="en-US" dirty="0"/>
              <a:t>: we need </a:t>
            </a:r>
            <a:r>
              <a:rPr lang="en-US" b="1" dirty="0">
                <a:solidFill>
                  <a:schemeClr val="accent5"/>
                </a:solidFill>
              </a:rPr>
              <a:t>all matches </a:t>
            </a:r>
            <a:r>
              <a:rPr lang="en-US" dirty="0"/>
              <a:t>and their original text offsets!</a:t>
            </a:r>
          </a:p>
          <a:p>
            <a:r>
              <a:rPr lang="en-US" dirty="0"/>
              <a:t>Key </a:t>
            </a:r>
            <a:r>
              <a:rPr lang="en-US" b="1" u="sng" dirty="0"/>
              <a:t>observation</a:t>
            </a:r>
            <a:r>
              <a:rPr lang="en-US" dirty="0"/>
              <a:t>: </a:t>
            </a:r>
            <a:r>
              <a:rPr lang="en-US" b="1" u="sng" dirty="0"/>
              <a:t>if</a:t>
            </a:r>
            <a:r>
              <a:rPr lang="en-US" dirty="0"/>
              <a:t> P occurs in T, then </a:t>
            </a:r>
            <a:r>
              <a:rPr lang="en-US" b="1" dirty="0">
                <a:solidFill>
                  <a:schemeClr val="accent4"/>
                </a:solidFill>
              </a:rPr>
              <a:t>all</a:t>
            </a:r>
            <a:r>
              <a:rPr lang="en-US" dirty="0"/>
              <a:t> its occurrences in the suffix array are </a:t>
            </a:r>
            <a:r>
              <a:rPr lang="en-US" b="1" dirty="0">
                <a:solidFill>
                  <a:schemeClr val="accent6"/>
                </a:solidFill>
              </a:rPr>
              <a:t>consecutive</a:t>
            </a:r>
            <a:r>
              <a:rPr lang="en-US" dirty="0"/>
              <a:t>!</a:t>
            </a:r>
          </a:p>
          <a:p>
            <a:pPr lvl="1"/>
            <a:r>
              <a:rPr lang="en-US" dirty="0"/>
              <a:t>We can find the end-points of this interval with </a:t>
            </a:r>
            <a:r>
              <a:rPr lang="en-US" b="1" dirty="0">
                <a:solidFill>
                  <a:srgbClr val="7030A0"/>
                </a:solidFill>
              </a:rPr>
              <a:t>two binary searches </a:t>
            </a:r>
            <a:r>
              <a:rPr lang="en-US" dirty="0"/>
              <a:t>in the suffix array!</a:t>
            </a:r>
          </a:p>
        </p:txBody>
      </p:sp>
    </p:spTree>
    <p:extLst>
      <p:ext uri="{BB962C8B-B14F-4D97-AF65-F5344CB8AC3E}">
        <p14:creationId xmlns:p14="http://schemas.microsoft.com/office/powerpoint/2010/main" val="126461234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ACB35-1D76-496F-8D75-C4914EDF8BB9}"/>
              </a:ext>
            </a:extLst>
          </p:cNvPr>
          <p:cNvSpPr>
            <a:spLocks noGrp="1"/>
          </p:cNvSpPr>
          <p:nvPr>
            <p:ph type="title"/>
          </p:nvPr>
        </p:nvSpPr>
        <p:spPr>
          <a:xfrm>
            <a:off x="995856" y="168056"/>
            <a:ext cx="9992710" cy="699047"/>
          </a:xfrm>
        </p:spPr>
        <p:txBody>
          <a:bodyPr/>
          <a:lstStyle/>
          <a:p>
            <a:pPr algn="ctr"/>
            <a:r>
              <a:rPr lang="en-US" dirty="0"/>
              <a:t>Pseudocode</a:t>
            </a:r>
          </a:p>
        </p:txBody>
      </p:sp>
      <p:sp>
        <p:nvSpPr>
          <p:cNvPr id="3" name="Content Placeholder 2">
            <a:extLst>
              <a:ext uri="{FF2B5EF4-FFF2-40B4-BE49-F238E27FC236}">
                <a16:creationId xmlns:a16="http://schemas.microsoft.com/office/drawing/2014/main" id="{B0CB4DED-0337-4D6C-8526-5BEB3AADEF22}"/>
              </a:ext>
            </a:extLst>
          </p:cNvPr>
          <p:cNvSpPr>
            <a:spLocks noGrp="1"/>
          </p:cNvSpPr>
          <p:nvPr>
            <p:ph idx="1"/>
          </p:nvPr>
        </p:nvSpPr>
        <p:spPr>
          <a:xfrm>
            <a:off x="220717" y="977461"/>
            <a:ext cx="11971283" cy="5785945"/>
          </a:xfrm>
        </p:spPr>
        <p:txBody>
          <a:bodyPr>
            <a:normAutofit/>
          </a:bodyPr>
          <a:lstStyle/>
          <a:p>
            <a:pPr marL="0" indent="0">
              <a:lnSpc>
                <a:spcPct val="110000"/>
              </a:lnSpc>
              <a:spcBef>
                <a:spcPts val="600"/>
              </a:spcBef>
              <a:buNone/>
            </a:pPr>
            <a:r>
              <a:rPr lang="en-US" sz="1000" dirty="0">
                <a:latin typeface="Consolas" panose="020B0609020204030204" pitchFamily="49" charset="0"/>
              </a:rPr>
              <a:t>function </a:t>
            </a:r>
            <a:r>
              <a:rPr lang="en-US" sz="1000" b="1" dirty="0" err="1">
                <a:latin typeface="Consolas" panose="020B0609020204030204" pitchFamily="49" charset="0"/>
              </a:rPr>
              <a:t>printMatches</a:t>
            </a:r>
            <a:r>
              <a:rPr lang="en-US" sz="1000" dirty="0">
                <a:latin typeface="Consolas" panose="020B0609020204030204" pitchFamily="49" charset="0"/>
              </a:rPr>
              <a:t>(</a:t>
            </a:r>
            <a:r>
              <a:rPr lang="en-US" sz="1000" dirty="0" err="1">
                <a:latin typeface="Consolas" panose="020B0609020204030204" pitchFamily="49" charset="0"/>
              </a:rPr>
              <a:t>T:text</a:t>
            </a:r>
            <a:r>
              <a:rPr lang="en-US" sz="1000" dirty="0">
                <a:latin typeface="Consolas" panose="020B0609020204030204" pitchFamily="49" charset="0"/>
              </a:rPr>
              <a:t>, P:pattern){</a:t>
            </a:r>
          </a:p>
          <a:p>
            <a:pPr marL="0" indent="0">
              <a:lnSpc>
                <a:spcPct val="110000"/>
              </a:lnSpc>
              <a:spcBef>
                <a:spcPts val="600"/>
              </a:spcBef>
              <a:buNone/>
            </a:pPr>
            <a:r>
              <a:rPr lang="en-US" sz="1000" dirty="0">
                <a:latin typeface="Consolas" panose="020B0609020204030204" pitchFamily="49" charset="0"/>
              </a:rPr>
              <a:t>	n = |T|; m = |P|;</a:t>
            </a:r>
          </a:p>
          <a:p>
            <a:pPr marL="0" indent="0">
              <a:lnSpc>
                <a:spcPct val="110000"/>
              </a:lnSpc>
              <a:spcBef>
                <a:spcPts val="600"/>
              </a:spcBef>
              <a:buNone/>
            </a:pPr>
            <a:r>
              <a:rPr lang="en-US" sz="1000" dirty="0">
                <a:latin typeface="Consolas" panose="020B0609020204030204" pitchFamily="49" charset="0"/>
              </a:rPr>
              <a:t>	A = </a:t>
            </a:r>
            <a:r>
              <a:rPr lang="en-US" sz="1000" b="1" dirty="0" err="1">
                <a:latin typeface="Consolas" panose="020B0609020204030204" pitchFamily="49" charset="0"/>
              </a:rPr>
              <a:t>createSuffixArray</a:t>
            </a:r>
            <a:r>
              <a:rPr lang="en-US" sz="1000" dirty="0">
                <a:latin typeface="Consolas" panose="020B0609020204030204" pitchFamily="49" charset="0"/>
              </a:rPr>
              <a:t>(T); 					</a:t>
            </a:r>
            <a:r>
              <a:rPr lang="en-US" sz="1000" dirty="0">
                <a:solidFill>
                  <a:schemeClr val="bg1">
                    <a:lumMod val="65000"/>
                  </a:schemeClr>
                </a:solidFill>
                <a:latin typeface="Consolas" panose="020B0609020204030204" pitchFamily="49" charset="0"/>
              </a:rPr>
              <a:t>// Pre-processing the text!</a:t>
            </a:r>
          </a:p>
          <a:p>
            <a:pPr marL="0" indent="0">
              <a:lnSpc>
                <a:spcPct val="110000"/>
              </a:lnSpc>
              <a:spcBef>
                <a:spcPts val="600"/>
              </a:spcBef>
              <a:buNone/>
            </a:pPr>
            <a:r>
              <a:rPr lang="en-US" sz="1000" dirty="0">
                <a:latin typeface="Consolas" panose="020B0609020204030204" pitchFamily="49" charset="0"/>
              </a:rPr>
              <a:t>	left = 0; right = n; 	   				</a:t>
            </a:r>
            <a:endParaRPr lang="en-US" sz="1000" dirty="0">
              <a:solidFill>
                <a:schemeClr val="bg1">
                  <a:lumMod val="65000"/>
                </a:schemeClr>
              </a:solidFill>
              <a:latin typeface="Consolas" panose="020B0609020204030204" pitchFamily="49" charset="0"/>
            </a:endParaRPr>
          </a:p>
          <a:p>
            <a:pPr marL="0" indent="0">
              <a:lnSpc>
                <a:spcPct val="110000"/>
              </a:lnSpc>
              <a:spcBef>
                <a:spcPts val="600"/>
              </a:spcBef>
              <a:buNone/>
            </a:pPr>
            <a:r>
              <a:rPr lang="en-US" sz="1000" dirty="0">
                <a:latin typeface="Consolas" panose="020B0609020204030204" pitchFamily="49" charset="0"/>
              </a:rPr>
              <a:t>	while(left &lt; right) {</a:t>
            </a:r>
          </a:p>
          <a:p>
            <a:pPr marL="0" indent="0">
              <a:lnSpc>
                <a:spcPct val="110000"/>
              </a:lnSpc>
              <a:spcBef>
                <a:spcPts val="600"/>
              </a:spcBef>
              <a:buNone/>
            </a:pPr>
            <a:r>
              <a:rPr lang="en-US" sz="1000" dirty="0">
                <a:latin typeface="Consolas" panose="020B0609020204030204" pitchFamily="49" charset="0"/>
              </a:rPr>
              <a:t>		mid = (left + right) / 2;</a:t>
            </a:r>
          </a:p>
          <a:p>
            <a:pPr marL="0" indent="0">
              <a:lnSpc>
                <a:spcPct val="110000"/>
              </a:lnSpc>
              <a:spcBef>
                <a:spcPts val="600"/>
              </a:spcBef>
              <a:buNone/>
            </a:pPr>
            <a:r>
              <a:rPr lang="en-US" sz="1000" dirty="0">
                <a:latin typeface="Consolas" panose="020B0609020204030204" pitchFamily="49" charset="0"/>
              </a:rPr>
              <a:t>		if(P &gt; T[</a:t>
            </a:r>
            <a:r>
              <a:rPr lang="en-US" sz="1000" dirty="0">
                <a:solidFill>
                  <a:schemeClr val="accent4"/>
                </a:solidFill>
                <a:latin typeface="Consolas" panose="020B0609020204030204" pitchFamily="49" charset="0"/>
              </a:rPr>
              <a:t>A[mid]</a:t>
            </a:r>
            <a:r>
              <a:rPr lang="en-US" sz="1000" dirty="0">
                <a:latin typeface="Consolas" panose="020B0609020204030204" pitchFamily="49" charset="0"/>
              </a:rPr>
              <a:t>])			 	</a:t>
            </a:r>
            <a:r>
              <a:rPr lang="en-US" sz="1000" dirty="0">
                <a:solidFill>
                  <a:schemeClr val="bg1">
                    <a:lumMod val="65000"/>
                  </a:schemeClr>
                </a:solidFill>
                <a:latin typeface="Consolas" panose="020B0609020204030204" pitchFamily="49" charset="0"/>
              </a:rPr>
              <a:t>// Pattern lexicographically *smaller* than text at A[mid] (closer to ‘Z’)</a:t>
            </a:r>
          </a:p>
          <a:p>
            <a:pPr marL="0" indent="0">
              <a:lnSpc>
                <a:spcPct val="110000"/>
              </a:lnSpc>
              <a:spcBef>
                <a:spcPts val="600"/>
              </a:spcBef>
              <a:buNone/>
            </a:pPr>
            <a:r>
              <a:rPr lang="en-US" sz="1000" dirty="0">
                <a:latin typeface="Consolas" panose="020B0609020204030204" pitchFamily="49" charset="0"/>
              </a:rPr>
              <a:t>			left = mid + 1; 			</a:t>
            </a:r>
            <a:r>
              <a:rPr lang="en-US" sz="1000" dirty="0">
                <a:solidFill>
                  <a:schemeClr val="bg1">
                    <a:lumMod val="65000"/>
                  </a:schemeClr>
                </a:solidFill>
                <a:latin typeface="Consolas" panose="020B0609020204030204" pitchFamily="49" charset="0"/>
              </a:rPr>
              <a:t>// Right subarray</a:t>
            </a:r>
          </a:p>
          <a:p>
            <a:pPr marL="0" indent="0">
              <a:lnSpc>
                <a:spcPct val="110000"/>
              </a:lnSpc>
              <a:spcBef>
                <a:spcPts val="600"/>
              </a:spcBef>
              <a:buNone/>
            </a:pPr>
            <a:r>
              <a:rPr lang="en-US" sz="1000" dirty="0">
                <a:latin typeface="Consolas" panose="020B0609020204030204" pitchFamily="49" charset="0"/>
              </a:rPr>
              <a:t>		else</a:t>
            </a:r>
          </a:p>
          <a:p>
            <a:pPr marL="0" indent="0">
              <a:lnSpc>
                <a:spcPct val="110000"/>
              </a:lnSpc>
              <a:spcBef>
                <a:spcPts val="600"/>
              </a:spcBef>
              <a:buNone/>
            </a:pPr>
            <a:r>
              <a:rPr lang="en-US" sz="1000" dirty="0">
                <a:latin typeface="Consolas" panose="020B0609020204030204" pitchFamily="49" charset="0"/>
              </a:rPr>
              <a:t>			right = mid;				</a:t>
            </a:r>
            <a:r>
              <a:rPr lang="en-US" sz="1000" dirty="0">
                <a:solidFill>
                  <a:schemeClr val="bg1">
                    <a:lumMod val="65000"/>
                  </a:schemeClr>
                </a:solidFill>
                <a:latin typeface="Consolas" panose="020B0609020204030204" pitchFamily="49" charset="0"/>
              </a:rPr>
              <a:t>// Left subarray;</a:t>
            </a:r>
          </a:p>
          <a:p>
            <a:pPr marL="0" indent="0">
              <a:lnSpc>
                <a:spcPct val="110000"/>
              </a:lnSpc>
              <a:spcBef>
                <a:spcPts val="600"/>
              </a:spcBef>
              <a:buNone/>
            </a:pPr>
            <a:r>
              <a:rPr lang="en-US" sz="1000" dirty="0">
                <a:latin typeface="Consolas" panose="020B0609020204030204" pitchFamily="49" charset="0"/>
              </a:rPr>
              <a:t>	} </a:t>
            </a:r>
          </a:p>
          <a:p>
            <a:pPr marL="0" indent="0">
              <a:lnSpc>
                <a:spcPct val="110000"/>
              </a:lnSpc>
              <a:spcBef>
                <a:spcPts val="600"/>
              </a:spcBef>
              <a:buNone/>
            </a:pPr>
            <a:r>
              <a:rPr lang="en-US" sz="1000" dirty="0">
                <a:latin typeface="Consolas" panose="020B0609020204030204" pitchFamily="49" charset="0"/>
              </a:rPr>
              <a:t>	</a:t>
            </a:r>
            <a:r>
              <a:rPr lang="en-US" sz="1000" dirty="0">
                <a:solidFill>
                  <a:schemeClr val="bg1">
                    <a:lumMod val="65000"/>
                  </a:schemeClr>
                </a:solidFill>
                <a:latin typeface="Consolas" panose="020B0609020204030204" pitchFamily="49" charset="0"/>
              </a:rPr>
              <a:t>/* Done with first search; Variable </a:t>
            </a:r>
            <a:r>
              <a:rPr lang="en-US" sz="1000" b="1" dirty="0">
                <a:solidFill>
                  <a:schemeClr val="bg1">
                    <a:lumMod val="65000"/>
                  </a:schemeClr>
                </a:solidFill>
                <a:latin typeface="Consolas" panose="020B0609020204030204" pitchFamily="49" charset="0"/>
              </a:rPr>
              <a:t>left</a:t>
            </a:r>
            <a:r>
              <a:rPr lang="en-US" sz="1000" dirty="0">
                <a:solidFill>
                  <a:schemeClr val="bg1">
                    <a:lumMod val="65000"/>
                  </a:schemeClr>
                </a:solidFill>
                <a:latin typeface="Consolas" panose="020B0609020204030204" pitchFamily="49" charset="0"/>
              </a:rPr>
              <a:t> now has the left end of the interval. </a:t>
            </a:r>
            <a:br>
              <a:rPr lang="en-US" sz="1000" dirty="0">
                <a:solidFill>
                  <a:schemeClr val="bg1">
                    <a:lumMod val="65000"/>
                  </a:schemeClr>
                </a:solidFill>
                <a:latin typeface="Consolas" panose="020B0609020204030204" pitchFamily="49" charset="0"/>
              </a:rPr>
            </a:br>
            <a:r>
              <a:rPr lang="en-US" sz="1000" dirty="0">
                <a:solidFill>
                  <a:schemeClr val="bg1">
                    <a:lumMod val="65000"/>
                  </a:schemeClr>
                </a:solidFill>
                <a:latin typeface="Consolas" panose="020B0609020204030204" pitchFamily="49" charset="0"/>
              </a:rPr>
              <a:t>	 * We execute another binary search to find the right end-point. */</a:t>
            </a:r>
          </a:p>
          <a:p>
            <a:pPr marL="0" indent="0">
              <a:lnSpc>
                <a:spcPct val="110000"/>
              </a:lnSpc>
              <a:spcBef>
                <a:spcPts val="600"/>
              </a:spcBef>
              <a:buNone/>
            </a:pPr>
            <a:r>
              <a:rPr lang="en-US" sz="1000" dirty="0">
                <a:latin typeface="Consolas" panose="020B0609020204030204" pitchFamily="49" charset="0"/>
              </a:rPr>
              <a:t>	start = left; right = n;</a:t>
            </a:r>
          </a:p>
          <a:p>
            <a:pPr marL="0" indent="0">
              <a:lnSpc>
                <a:spcPct val="110000"/>
              </a:lnSpc>
              <a:spcBef>
                <a:spcPts val="600"/>
              </a:spcBef>
              <a:buNone/>
            </a:pPr>
            <a:r>
              <a:rPr lang="en-US" sz="1000" dirty="0">
                <a:latin typeface="Consolas" panose="020B0609020204030204" pitchFamily="49" charset="0"/>
              </a:rPr>
              <a:t>	while(left &lt; right){</a:t>
            </a:r>
          </a:p>
          <a:p>
            <a:pPr marL="0" indent="0">
              <a:lnSpc>
                <a:spcPct val="110000"/>
              </a:lnSpc>
              <a:spcBef>
                <a:spcPts val="600"/>
              </a:spcBef>
              <a:buNone/>
            </a:pPr>
            <a:r>
              <a:rPr lang="en-US" sz="1000" dirty="0">
                <a:latin typeface="Consolas" panose="020B0609020204030204" pitchFamily="49" charset="0"/>
              </a:rPr>
              <a:t>		mid = (left + right)/ 2:					</a:t>
            </a:r>
          </a:p>
          <a:p>
            <a:pPr marL="0" indent="0">
              <a:lnSpc>
                <a:spcPct val="110000"/>
              </a:lnSpc>
              <a:spcBef>
                <a:spcPts val="600"/>
              </a:spcBef>
              <a:buNone/>
            </a:pPr>
            <a:r>
              <a:rPr lang="en-US" sz="1000" dirty="0">
                <a:latin typeface="Consolas" panose="020B0609020204030204" pitchFamily="49" charset="0"/>
              </a:rPr>
              <a:t>		if(P &lt; T[</a:t>
            </a:r>
            <a:r>
              <a:rPr lang="en-US" sz="1000" dirty="0">
                <a:solidFill>
                  <a:schemeClr val="accent4"/>
                </a:solidFill>
                <a:latin typeface="Consolas" panose="020B0609020204030204" pitchFamily="49" charset="0"/>
              </a:rPr>
              <a:t>A[mid]</a:t>
            </a:r>
            <a:r>
              <a:rPr lang="en-US" sz="1000" dirty="0">
                <a:latin typeface="Consolas" panose="020B0609020204030204" pitchFamily="49" charset="0"/>
              </a:rPr>
              <a:t>])				</a:t>
            </a:r>
            <a:r>
              <a:rPr lang="en-US" sz="1000" dirty="0">
                <a:solidFill>
                  <a:schemeClr val="bg1">
                    <a:lumMod val="65000"/>
                  </a:schemeClr>
                </a:solidFill>
                <a:latin typeface="Consolas" panose="020B0609020204030204" pitchFamily="49" charset="0"/>
              </a:rPr>
              <a:t>// Pattern lexicographically *greater* than text at A[mid] (closer to `A’) </a:t>
            </a:r>
          </a:p>
          <a:p>
            <a:pPr marL="0" indent="0">
              <a:lnSpc>
                <a:spcPct val="110000"/>
              </a:lnSpc>
              <a:spcBef>
                <a:spcPts val="600"/>
              </a:spcBef>
              <a:buNone/>
            </a:pPr>
            <a:r>
              <a:rPr lang="en-US" sz="1000" dirty="0">
                <a:latin typeface="Consolas" panose="020B0609020204030204" pitchFamily="49" charset="0"/>
              </a:rPr>
              <a:t>			right = mid;</a:t>
            </a:r>
          </a:p>
          <a:p>
            <a:pPr marL="0" indent="0">
              <a:lnSpc>
                <a:spcPct val="110000"/>
              </a:lnSpc>
              <a:spcBef>
                <a:spcPts val="600"/>
              </a:spcBef>
              <a:buNone/>
            </a:pPr>
            <a:r>
              <a:rPr lang="en-US" sz="1000" dirty="0">
                <a:latin typeface="Consolas" panose="020B0609020204030204" pitchFamily="49" charset="0"/>
              </a:rPr>
              <a:t>		else</a:t>
            </a:r>
          </a:p>
          <a:p>
            <a:pPr marL="0" indent="0">
              <a:lnSpc>
                <a:spcPct val="110000"/>
              </a:lnSpc>
              <a:spcBef>
                <a:spcPts val="600"/>
              </a:spcBef>
              <a:buNone/>
            </a:pPr>
            <a:r>
              <a:rPr lang="en-US" sz="1000" dirty="0">
                <a:latin typeface="Consolas" panose="020B0609020204030204" pitchFamily="49" charset="0"/>
              </a:rPr>
              <a:t>			left = mid + 1;</a:t>
            </a:r>
          </a:p>
          <a:p>
            <a:pPr marL="0" indent="0">
              <a:lnSpc>
                <a:spcPct val="110000"/>
              </a:lnSpc>
              <a:spcBef>
                <a:spcPts val="600"/>
              </a:spcBef>
              <a:buNone/>
            </a:pPr>
            <a:r>
              <a:rPr lang="en-US" sz="1000" dirty="0">
                <a:latin typeface="Consolas" panose="020B0609020204030204" pitchFamily="49" charset="0"/>
              </a:rPr>
              <a:t>	}</a:t>
            </a:r>
          </a:p>
          <a:p>
            <a:pPr marL="0" indent="0">
              <a:lnSpc>
                <a:spcPct val="110000"/>
              </a:lnSpc>
              <a:spcBef>
                <a:spcPts val="600"/>
              </a:spcBef>
              <a:buNone/>
            </a:pPr>
            <a:r>
              <a:rPr lang="en-US" sz="1000" dirty="0">
                <a:latin typeface="Consolas" panose="020B0609020204030204" pitchFamily="49" charset="0"/>
              </a:rPr>
              <a:t>	end = right + 1;</a:t>
            </a:r>
          </a:p>
          <a:p>
            <a:pPr marL="0" indent="0">
              <a:lnSpc>
                <a:spcPct val="110000"/>
              </a:lnSpc>
              <a:spcBef>
                <a:spcPts val="600"/>
              </a:spcBef>
              <a:buNone/>
            </a:pPr>
            <a:r>
              <a:rPr lang="en-US" sz="1000" dirty="0">
                <a:latin typeface="Consolas" panose="020B0609020204030204" pitchFamily="49" charset="0"/>
              </a:rPr>
              <a:t>	</a:t>
            </a:r>
            <a:r>
              <a:rPr lang="en-US" sz="1000" b="1" dirty="0" err="1">
                <a:latin typeface="Consolas" panose="020B0609020204030204" pitchFamily="49" charset="0"/>
              </a:rPr>
              <a:t>printFunc</a:t>
            </a:r>
            <a:r>
              <a:rPr lang="en-US" sz="1000" dirty="0">
                <a:latin typeface="Consolas" panose="020B0609020204030204" pitchFamily="49" charset="0"/>
              </a:rPr>
              <a:t>(A, start, end);</a:t>
            </a:r>
          </a:p>
          <a:p>
            <a:pPr marL="0" indent="0">
              <a:lnSpc>
                <a:spcPct val="110000"/>
              </a:lnSpc>
              <a:spcBef>
                <a:spcPts val="600"/>
              </a:spcBef>
              <a:buNone/>
            </a:pPr>
            <a:r>
              <a:rPr lang="en-US" sz="1000" dirty="0">
                <a:latin typeface="Consolas" panose="020B0609020204030204" pitchFamily="49" charset="0"/>
              </a:rPr>
              <a:t>}</a:t>
            </a:r>
          </a:p>
        </p:txBody>
      </p:sp>
      <p:sp>
        <p:nvSpPr>
          <p:cNvPr id="4" name="TextBox 3">
            <a:extLst>
              <a:ext uri="{FF2B5EF4-FFF2-40B4-BE49-F238E27FC236}">
                <a16:creationId xmlns:a16="http://schemas.microsoft.com/office/drawing/2014/main" id="{C8882BED-14DF-46DB-B897-AA1BBD307555}"/>
              </a:ext>
            </a:extLst>
          </p:cNvPr>
          <p:cNvSpPr txBox="1"/>
          <p:nvPr/>
        </p:nvSpPr>
        <p:spPr>
          <a:xfrm>
            <a:off x="5156638" y="5475999"/>
            <a:ext cx="5711058" cy="1015663"/>
          </a:xfrm>
          <a:prstGeom prst="rect">
            <a:avLst/>
          </a:prstGeom>
          <a:noFill/>
          <a:ln>
            <a:solidFill>
              <a:schemeClr val="tx1"/>
            </a:solidFill>
          </a:ln>
        </p:spPr>
        <p:txBody>
          <a:bodyPr wrap="square" rtlCol="0">
            <a:spAutoFit/>
          </a:bodyPr>
          <a:lstStyle/>
          <a:p>
            <a:r>
              <a:rPr lang="en-US" sz="1000" dirty="0"/>
              <a:t>function </a:t>
            </a:r>
            <a:r>
              <a:rPr lang="en-US" sz="1000" b="1" dirty="0" err="1"/>
              <a:t>printFunc</a:t>
            </a:r>
            <a:r>
              <a:rPr lang="en-US" sz="1000" dirty="0"/>
              <a:t>(A: suffix array, start: int, </a:t>
            </a:r>
            <a:r>
              <a:rPr lang="en-US" sz="1000" dirty="0" err="1"/>
              <a:t>end:int</a:t>
            </a:r>
            <a:r>
              <a:rPr lang="en-US" sz="1000" dirty="0"/>
              <a:t>) {</a:t>
            </a:r>
          </a:p>
          <a:p>
            <a:r>
              <a:rPr lang="en-US" sz="1000" dirty="0"/>
              <a:t>	assert 0 &lt;= start &lt;= end &lt; </a:t>
            </a:r>
            <a:r>
              <a:rPr lang="en-US" sz="1000" dirty="0" err="1"/>
              <a:t>A.length</a:t>
            </a:r>
            <a:r>
              <a:rPr lang="en-US" sz="1000" dirty="0"/>
              <a:t> 		</a:t>
            </a:r>
            <a:r>
              <a:rPr lang="en-US" sz="1000" dirty="0">
                <a:solidFill>
                  <a:schemeClr val="bg1">
                    <a:lumMod val="50000"/>
                  </a:schemeClr>
                </a:solidFill>
              </a:rPr>
              <a:t>// Requirements for this to work</a:t>
            </a:r>
          </a:p>
          <a:p>
            <a:r>
              <a:rPr lang="en-US" sz="1000" dirty="0"/>
              <a:t>	for(int </a:t>
            </a:r>
            <a:r>
              <a:rPr lang="en-US" sz="1000" dirty="0" err="1"/>
              <a:t>i</a:t>
            </a:r>
            <a:r>
              <a:rPr lang="en-US" sz="1000" dirty="0"/>
              <a:t> = start; </a:t>
            </a:r>
            <a:r>
              <a:rPr lang="en-US" sz="1000" dirty="0" err="1"/>
              <a:t>i</a:t>
            </a:r>
            <a:r>
              <a:rPr lang="en-US" sz="1000" dirty="0"/>
              <a:t> </a:t>
            </a:r>
            <a:r>
              <a:rPr lang="en-US" sz="1000" b="1" dirty="0">
                <a:solidFill>
                  <a:srgbClr val="FF4EFF"/>
                </a:solidFill>
              </a:rPr>
              <a:t>&lt;=</a:t>
            </a:r>
            <a:r>
              <a:rPr lang="en-US" sz="1000" dirty="0"/>
              <a:t> end; </a:t>
            </a:r>
            <a:r>
              <a:rPr lang="en-US" sz="1000" dirty="0" err="1"/>
              <a:t>i</a:t>
            </a:r>
            <a:r>
              <a:rPr lang="en-US" sz="1000" dirty="0"/>
              <a:t> ++){</a:t>
            </a:r>
          </a:p>
          <a:p>
            <a:r>
              <a:rPr lang="en-US" sz="1000" dirty="0"/>
              <a:t>		print “Pattern occurs in text in index: “ + A[</a:t>
            </a:r>
            <a:r>
              <a:rPr lang="en-US" sz="1000" dirty="0" err="1"/>
              <a:t>i</a:t>
            </a:r>
            <a:r>
              <a:rPr lang="en-US" sz="1000" dirty="0"/>
              <a:t>]</a:t>
            </a:r>
          </a:p>
          <a:p>
            <a:r>
              <a:rPr lang="en-US" sz="1000" dirty="0"/>
              <a:t>	}</a:t>
            </a:r>
          </a:p>
          <a:p>
            <a:r>
              <a:rPr lang="en-US" sz="1000" dirty="0"/>
              <a:t>}</a:t>
            </a:r>
          </a:p>
        </p:txBody>
      </p:sp>
      <p:sp>
        <p:nvSpPr>
          <p:cNvPr id="5" name="Freeform: Shape 4">
            <a:extLst>
              <a:ext uri="{FF2B5EF4-FFF2-40B4-BE49-F238E27FC236}">
                <a16:creationId xmlns:a16="http://schemas.microsoft.com/office/drawing/2014/main" id="{1FEB04F5-438A-4549-9ED7-ADA38DEC6D0F}"/>
              </a:ext>
            </a:extLst>
          </p:cNvPr>
          <p:cNvSpPr/>
          <p:nvPr/>
        </p:nvSpPr>
        <p:spPr>
          <a:xfrm>
            <a:off x="1805152" y="6093372"/>
            <a:ext cx="3208282" cy="244366"/>
          </a:xfrm>
          <a:custGeom>
            <a:avLst/>
            <a:gdLst>
              <a:gd name="connsiteX0" fmla="*/ 0 w 3208282"/>
              <a:gd name="connsiteY0" fmla="*/ 244366 h 244366"/>
              <a:gd name="connsiteX1" fmla="*/ 1064172 w 3208282"/>
              <a:gd name="connsiteY1" fmla="*/ 94594 h 244366"/>
              <a:gd name="connsiteX2" fmla="*/ 3208282 w 3208282"/>
              <a:gd name="connsiteY2" fmla="*/ 0 h 244366"/>
            </a:gdLst>
            <a:ahLst/>
            <a:cxnLst>
              <a:cxn ang="0">
                <a:pos x="connsiteX0" y="connsiteY0"/>
              </a:cxn>
              <a:cxn ang="0">
                <a:pos x="connsiteX1" y="connsiteY1"/>
              </a:cxn>
              <a:cxn ang="0">
                <a:pos x="connsiteX2" y="connsiteY2"/>
              </a:cxn>
            </a:cxnLst>
            <a:rect l="l" t="t" r="r" b="b"/>
            <a:pathLst>
              <a:path w="3208282" h="244366">
                <a:moveTo>
                  <a:pt x="0" y="244366"/>
                </a:moveTo>
                <a:cubicBezTo>
                  <a:pt x="264729" y="189844"/>
                  <a:pt x="529458" y="135322"/>
                  <a:pt x="1064172" y="94594"/>
                </a:cubicBezTo>
                <a:cubicBezTo>
                  <a:pt x="1598886" y="53866"/>
                  <a:pt x="2403584" y="26933"/>
                  <a:pt x="3208282" y="0"/>
                </a:cubicBezTo>
              </a:path>
            </a:pathLst>
          </a:custGeom>
          <a:noFill/>
          <a:ln>
            <a:solidFill>
              <a:schemeClr val="bg1">
                <a:lumMod val="65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24889154"/>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F71E19-2E7F-4B08-B4DB-002C51F34CA5}"/>
              </a:ext>
            </a:extLst>
          </p:cNvPr>
          <p:cNvSpPr>
            <a:spLocks noGrp="1"/>
          </p:cNvSpPr>
          <p:nvPr>
            <p:ph type="title"/>
          </p:nvPr>
        </p:nvSpPr>
        <p:spPr>
          <a:xfrm>
            <a:off x="838200" y="34049"/>
            <a:ext cx="10515600" cy="1325563"/>
          </a:xfrm>
        </p:spPr>
        <p:txBody>
          <a:bodyPr/>
          <a:lstStyle/>
          <a:p>
            <a:pPr algn="ctr"/>
            <a:r>
              <a:rPr lang="en-US" dirty="0"/>
              <a:t>Example: T=</a:t>
            </a:r>
            <a:r>
              <a:rPr lang="en-US" dirty="0" err="1"/>
              <a:t>quixoticelixir</a:t>
            </a:r>
            <a:r>
              <a:rPr lang="en-US" dirty="0"/>
              <a:t> </a:t>
            </a:r>
            <a:r>
              <a:rPr lang="en-US" sz="600" i="1" dirty="0">
                <a:solidFill>
                  <a:schemeClr val="bg1">
                    <a:lumMod val="75000"/>
                  </a:schemeClr>
                </a:solidFill>
              </a:rPr>
              <a:t>(band name</a:t>
            </a:r>
            <a:r>
              <a:rPr lang="en-US" sz="800" i="1" dirty="0">
                <a:solidFill>
                  <a:schemeClr val="bg1">
                    <a:lumMod val="75000"/>
                  </a:schemeClr>
                </a:solidFill>
              </a:rPr>
              <a:t>)</a:t>
            </a:r>
            <a:r>
              <a:rPr lang="en-US" i="1" dirty="0">
                <a:solidFill>
                  <a:schemeClr val="bg1">
                    <a:lumMod val="75000"/>
                  </a:schemeClr>
                </a:solidFill>
              </a:rPr>
              <a:t> </a:t>
            </a:r>
          </a:p>
        </p:txBody>
      </p:sp>
      <p:graphicFrame>
        <p:nvGraphicFramePr>
          <p:cNvPr id="4" name="Table 3">
            <a:extLst>
              <a:ext uri="{FF2B5EF4-FFF2-40B4-BE49-F238E27FC236}">
                <a16:creationId xmlns:a16="http://schemas.microsoft.com/office/drawing/2014/main" id="{B68AFDB2-4D02-4820-8DEC-B11D96D1E9D2}"/>
              </a:ext>
            </a:extLst>
          </p:cNvPr>
          <p:cNvGraphicFramePr>
            <a:graphicFrameLocks noGrp="1"/>
          </p:cNvGraphicFramePr>
          <p:nvPr>
            <p:extLst>
              <p:ext uri="{D42A27DB-BD31-4B8C-83A1-F6EECF244321}">
                <p14:modId xmlns:p14="http://schemas.microsoft.com/office/powerpoint/2010/main" val="3312776084"/>
              </p:ext>
            </p:extLst>
          </p:nvPr>
        </p:nvGraphicFramePr>
        <p:xfrm>
          <a:off x="528146" y="1163993"/>
          <a:ext cx="11151474" cy="5147355"/>
        </p:xfrm>
        <a:graphic>
          <a:graphicData uri="http://schemas.openxmlformats.org/drawingml/2006/table">
            <a:tbl>
              <a:tblPr firstRow="1" bandRow="1">
                <a:tableStyleId>{5C22544A-7EE6-4342-B048-85BDC9FD1C3A}</a:tableStyleId>
              </a:tblPr>
              <a:tblGrid>
                <a:gridCol w="3717158">
                  <a:extLst>
                    <a:ext uri="{9D8B030D-6E8A-4147-A177-3AD203B41FA5}">
                      <a16:colId xmlns:a16="http://schemas.microsoft.com/office/drawing/2014/main" val="4021605518"/>
                    </a:ext>
                  </a:extLst>
                </a:gridCol>
                <a:gridCol w="3717158">
                  <a:extLst>
                    <a:ext uri="{9D8B030D-6E8A-4147-A177-3AD203B41FA5}">
                      <a16:colId xmlns:a16="http://schemas.microsoft.com/office/drawing/2014/main" val="450390271"/>
                    </a:ext>
                  </a:extLst>
                </a:gridCol>
                <a:gridCol w="3717158">
                  <a:extLst>
                    <a:ext uri="{9D8B030D-6E8A-4147-A177-3AD203B41FA5}">
                      <a16:colId xmlns:a16="http://schemas.microsoft.com/office/drawing/2014/main" val="3584905033"/>
                    </a:ext>
                  </a:extLst>
                </a:gridCol>
              </a:tblGrid>
              <a:tr h="431212">
                <a:tc>
                  <a:txBody>
                    <a:bodyPr/>
                    <a:lstStyle/>
                    <a:p>
                      <a:pPr algn="ctr"/>
                      <a:r>
                        <a:rPr lang="en-US" sz="1400" dirty="0">
                          <a:solidFill>
                            <a:srgbClr val="E5943B"/>
                          </a:solidFill>
                        </a:rPr>
                        <a:t>Current</a:t>
                      </a:r>
                      <a:r>
                        <a:rPr lang="en-US" sz="1400" dirty="0">
                          <a:solidFill>
                            <a:schemeClr val="tx1"/>
                          </a:solidFill>
                        </a:rPr>
                        <a:t> array indices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accent1"/>
                          </a:solidFill>
                        </a:rPr>
                        <a:t>Suffix</a:t>
                      </a:r>
                      <a:r>
                        <a:rPr lang="en-US" sz="1400" dirty="0">
                          <a:solidFill>
                            <a:schemeClr val="tx1"/>
                          </a:solidFill>
                        </a:rPr>
                        <a:t> array indices for</a:t>
                      </a:r>
                      <a:br>
                        <a:rPr lang="en-US" sz="1400" dirty="0">
                          <a:solidFill>
                            <a:schemeClr val="tx1"/>
                          </a:solidFill>
                        </a:rPr>
                      </a:br>
                      <a:r>
                        <a:rPr lang="en-US" sz="1400" dirty="0">
                          <a:solidFill>
                            <a:schemeClr val="accent4"/>
                          </a:solidFill>
                        </a:rPr>
                        <a:t>T$=</a:t>
                      </a:r>
                      <a:r>
                        <a:rPr lang="en-US" sz="1400" i="1" dirty="0" err="1">
                          <a:solidFill>
                            <a:schemeClr val="accent4"/>
                          </a:solidFill>
                        </a:rPr>
                        <a:t>quixoticelixir</a:t>
                      </a:r>
                      <a:r>
                        <a:rPr lang="en-US" sz="1400" i="1" dirty="0">
                          <a:solidFill>
                            <a:schemeClr val="accent4"/>
                          </a:solidFill>
                        </a:rPr>
                        <a:t>$</a:t>
                      </a:r>
                      <a:endParaRPr lang="en-US" sz="1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bg1">
                              <a:lumMod val="65000"/>
                            </a:schemeClr>
                          </a:solidFill>
                        </a:rPr>
                        <a:t>Actual suffixes of T$=</a:t>
                      </a:r>
                      <a:r>
                        <a:rPr lang="en-US" sz="1400" dirty="0" err="1">
                          <a:solidFill>
                            <a:schemeClr val="bg1">
                              <a:lumMod val="65000"/>
                            </a:schemeClr>
                          </a:solidFill>
                        </a:rPr>
                        <a:t>quixoticelixir</a:t>
                      </a:r>
                      <a:r>
                        <a:rPr lang="en-US" sz="1400" dirty="0">
                          <a:solidFill>
                            <a:schemeClr val="bg1">
                              <a:lumMod val="65000"/>
                            </a:schemeClr>
                          </a:solidFill>
                        </a:rPr>
                        <a:t>$ (would not be stored in practice, denoted just for clarity)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13301959"/>
                  </a:ext>
                </a:extLst>
              </a:tr>
              <a:tr h="308613">
                <a:tc>
                  <a:txBody>
                    <a:bodyPr/>
                    <a:lstStyle/>
                    <a:p>
                      <a:pPr algn="ctr"/>
                      <a:r>
                        <a:rPr lang="en-US" sz="140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rPr>
                        <a:t> 14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bg1">
                              <a:lumMod val="65000"/>
                            </a:schemeClr>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51517895"/>
                  </a:ext>
                </a:extLst>
              </a:tr>
              <a:tr h="308613">
                <a:tc>
                  <a:txBody>
                    <a:bodyPr/>
                    <a:lstStyle/>
                    <a:p>
                      <a:pPr algn="ctr"/>
                      <a:r>
                        <a:rPr lang="en-US" sz="140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err="1">
                          <a:solidFill>
                            <a:schemeClr val="bg1">
                              <a:lumMod val="65000"/>
                            </a:schemeClr>
                          </a:solidFill>
                        </a:rPr>
                        <a:t>celixir</a:t>
                      </a:r>
                      <a:r>
                        <a:rPr lang="en-US" sz="1400" dirty="0">
                          <a:solidFill>
                            <a:schemeClr val="bg1">
                              <a:lumMod val="65000"/>
                            </a:schemeClr>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66629590"/>
                  </a:ext>
                </a:extLst>
              </a:tr>
              <a:tr h="308613">
                <a:tc>
                  <a:txBody>
                    <a:bodyPr/>
                    <a:lstStyle/>
                    <a:p>
                      <a:pPr algn="ctr"/>
                      <a:r>
                        <a:rPr lang="en-US" sz="140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bg1">
                              <a:lumMod val="65000"/>
                            </a:schemeClr>
                          </a:solidFill>
                        </a:rPr>
                        <a:t>elixir$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41759119"/>
                  </a:ext>
                </a:extLst>
              </a:tr>
              <a:tr h="308613">
                <a:tc>
                  <a:txBody>
                    <a:bodyPr/>
                    <a:lstStyle/>
                    <a:p>
                      <a:pPr algn="ctr"/>
                      <a:r>
                        <a:rPr lang="en-US" sz="140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err="1">
                          <a:solidFill>
                            <a:schemeClr val="bg1">
                              <a:lumMod val="65000"/>
                            </a:schemeClr>
                          </a:solidFill>
                        </a:rPr>
                        <a:t>icelixir</a:t>
                      </a:r>
                      <a:r>
                        <a:rPr lang="en-US" sz="1400" dirty="0">
                          <a:solidFill>
                            <a:schemeClr val="bg1">
                              <a:lumMod val="65000"/>
                            </a:schemeClr>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47108359"/>
                  </a:ext>
                </a:extLst>
              </a:tr>
              <a:tr h="308613">
                <a:tc>
                  <a:txBody>
                    <a:bodyPr/>
                    <a:lstStyle/>
                    <a:p>
                      <a:pPr algn="ctr"/>
                      <a:r>
                        <a:rPr lang="en-US" sz="140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rPr>
                        <a:t>12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err="1">
                          <a:solidFill>
                            <a:schemeClr val="bg1">
                              <a:lumMod val="65000"/>
                            </a:schemeClr>
                          </a:solidFill>
                        </a:rPr>
                        <a:t>ir</a:t>
                      </a:r>
                      <a:r>
                        <a:rPr lang="en-US" sz="1400" dirty="0">
                          <a:solidFill>
                            <a:schemeClr val="bg1">
                              <a:lumMod val="65000"/>
                            </a:schemeClr>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65436137"/>
                  </a:ext>
                </a:extLst>
              </a:tr>
              <a:tr h="308613">
                <a:tc>
                  <a:txBody>
                    <a:bodyPr/>
                    <a:lstStyle/>
                    <a:p>
                      <a:pPr algn="ctr"/>
                      <a:r>
                        <a:rPr lang="en-US" sz="140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rPr>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err="1">
                          <a:solidFill>
                            <a:schemeClr val="bg1">
                              <a:lumMod val="65000"/>
                            </a:schemeClr>
                          </a:solidFill>
                        </a:rPr>
                        <a:t>ixir</a:t>
                      </a:r>
                      <a:r>
                        <a:rPr lang="en-US" sz="1400" dirty="0">
                          <a:solidFill>
                            <a:schemeClr val="bg1">
                              <a:lumMod val="65000"/>
                            </a:schemeClr>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69454589"/>
                  </a:ext>
                </a:extLst>
              </a:tr>
              <a:tr h="308613">
                <a:tc>
                  <a:txBody>
                    <a:bodyPr/>
                    <a:lstStyle/>
                    <a:p>
                      <a:pPr algn="ctr"/>
                      <a:r>
                        <a:rPr lang="en-US" sz="140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err="1">
                          <a:solidFill>
                            <a:schemeClr val="bg1">
                              <a:lumMod val="65000"/>
                            </a:schemeClr>
                          </a:solidFill>
                        </a:rPr>
                        <a:t>ixoticelixir</a:t>
                      </a:r>
                      <a:r>
                        <a:rPr lang="en-US" sz="1400" dirty="0">
                          <a:solidFill>
                            <a:schemeClr val="bg1">
                              <a:lumMod val="65000"/>
                            </a:schemeClr>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91411506"/>
                  </a:ext>
                </a:extLst>
              </a:tr>
              <a:tr h="308613">
                <a:tc>
                  <a:txBody>
                    <a:bodyPr/>
                    <a:lstStyle/>
                    <a:p>
                      <a:pPr algn="ctr"/>
                      <a:r>
                        <a:rPr lang="en-US" sz="140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err="1">
                          <a:solidFill>
                            <a:schemeClr val="bg1">
                              <a:lumMod val="65000"/>
                            </a:schemeClr>
                          </a:solidFill>
                        </a:rPr>
                        <a:t>lixir</a:t>
                      </a:r>
                      <a:r>
                        <a:rPr lang="en-US" sz="1400" dirty="0">
                          <a:solidFill>
                            <a:schemeClr val="bg1">
                              <a:lumMod val="65000"/>
                            </a:schemeClr>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05540796"/>
                  </a:ext>
                </a:extLst>
              </a:tr>
              <a:tr h="308613">
                <a:tc>
                  <a:txBody>
                    <a:bodyPr/>
                    <a:lstStyle/>
                    <a:p>
                      <a:pPr algn="ctr"/>
                      <a:r>
                        <a:rPr lang="en-US" sz="140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err="1">
                          <a:solidFill>
                            <a:schemeClr val="bg1">
                              <a:lumMod val="65000"/>
                            </a:schemeClr>
                          </a:solidFill>
                        </a:rPr>
                        <a:t>oticelixir</a:t>
                      </a:r>
                      <a:r>
                        <a:rPr lang="en-US" sz="1400" dirty="0">
                          <a:solidFill>
                            <a:schemeClr val="bg1">
                              <a:lumMod val="65000"/>
                            </a:schemeClr>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72367566"/>
                  </a:ext>
                </a:extLst>
              </a:tr>
              <a:tr h="308613">
                <a:tc>
                  <a:txBody>
                    <a:bodyPr/>
                    <a:lstStyle/>
                    <a:p>
                      <a:pPr algn="ctr"/>
                      <a:r>
                        <a:rPr lang="en-US" sz="1400" dirty="0">
                          <a:solidFill>
                            <a:schemeClr val="tx1"/>
                          </a:solidFill>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err="1">
                          <a:solidFill>
                            <a:schemeClr val="bg1">
                              <a:lumMod val="65000"/>
                            </a:schemeClr>
                          </a:solidFill>
                        </a:rPr>
                        <a:t>quixoticelixir</a:t>
                      </a:r>
                      <a:r>
                        <a:rPr lang="en-US" sz="1400" dirty="0">
                          <a:solidFill>
                            <a:schemeClr val="bg1">
                              <a:lumMod val="65000"/>
                            </a:schemeClr>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25294113"/>
                  </a:ext>
                </a:extLst>
              </a:tr>
              <a:tr h="308613">
                <a:tc>
                  <a:txBody>
                    <a:bodyPr/>
                    <a:lstStyle/>
                    <a:p>
                      <a:pPr algn="ctr"/>
                      <a:r>
                        <a:rPr lang="en-US" sz="1400" dirty="0">
                          <a:solidFill>
                            <a:schemeClr val="tx1"/>
                          </a:solidFill>
                        </a:rPr>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rPr>
                        <a:t>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bg1">
                              <a:lumMod val="65000"/>
                            </a:schemeClr>
                          </a:solidFill>
                        </a:rPr>
                        <a:t>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87077526"/>
                  </a:ext>
                </a:extLst>
              </a:tr>
              <a:tr h="308613">
                <a:tc>
                  <a:txBody>
                    <a:bodyPr/>
                    <a:lstStyle/>
                    <a:p>
                      <a:pPr algn="ctr"/>
                      <a:r>
                        <a:rPr lang="en-US" sz="1400" dirty="0">
                          <a:solidFill>
                            <a:schemeClr val="tx1"/>
                          </a:solidFill>
                        </a:rPr>
                        <a:t>11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err="1">
                          <a:solidFill>
                            <a:schemeClr val="bg1">
                              <a:lumMod val="65000"/>
                            </a:schemeClr>
                          </a:solidFill>
                        </a:rPr>
                        <a:t>ticelixir</a:t>
                      </a:r>
                      <a:r>
                        <a:rPr lang="en-US" sz="1400" dirty="0">
                          <a:solidFill>
                            <a:schemeClr val="bg1">
                              <a:lumMod val="65000"/>
                            </a:schemeClr>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15115121"/>
                  </a:ext>
                </a:extLst>
              </a:tr>
              <a:tr h="308613">
                <a:tc>
                  <a:txBody>
                    <a:bodyPr/>
                    <a:lstStyle/>
                    <a:p>
                      <a:pPr algn="ctr"/>
                      <a:r>
                        <a:rPr lang="en-US" sz="1400" dirty="0">
                          <a:solidFill>
                            <a:schemeClr val="tx1"/>
                          </a:solidFill>
                        </a:rPr>
                        <a:t>12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err="1">
                          <a:solidFill>
                            <a:schemeClr val="bg1">
                              <a:lumMod val="65000"/>
                            </a:schemeClr>
                          </a:solidFill>
                        </a:rPr>
                        <a:t>uixoticelixir</a:t>
                      </a:r>
                      <a:r>
                        <a:rPr lang="en-US" sz="1400" dirty="0">
                          <a:solidFill>
                            <a:schemeClr val="bg1">
                              <a:lumMod val="65000"/>
                            </a:schemeClr>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12493067"/>
                  </a:ext>
                </a:extLst>
              </a:tr>
              <a:tr h="308613">
                <a:tc>
                  <a:txBody>
                    <a:bodyPr/>
                    <a:lstStyle/>
                    <a:p>
                      <a:pPr algn="ctr"/>
                      <a:r>
                        <a:rPr lang="en-US" sz="1400" dirty="0">
                          <a:solidFill>
                            <a:schemeClr val="tx1"/>
                          </a:solidFill>
                        </a:rPr>
                        <a:t>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rPr>
                        <a:t>11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err="1">
                          <a:solidFill>
                            <a:schemeClr val="bg1">
                              <a:lumMod val="65000"/>
                            </a:schemeClr>
                          </a:solidFill>
                        </a:rPr>
                        <a:t>xir</a:t>
                      </a:r>
                      <a:r>
                        <a:rPr lang="en-US" sz="1400" dirty="0">
                          <a:solidFill>
                            <a:schemeClr val="bg1">
                              <a:lumMod val="65000"/>
                            </a:schemeClr>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93333854"/>
                  </a:ext>
                </a:extLst>
              </a:tr>
              <a:tr h="308613">
                <a:tc>
                  <a:txBody>
                    <a:bodyPr/>
                    <a:lstStyle/>
                    <a:p>
                      <a:pPr algn="ctr"/>
                      <a:r>
                        <a:rPr lang="en-US" sz="1400" dirty="0">
                          <a:solidFill>
                            <a:schemeClr val="tx1"/>
                          </a:solidFill>
                        </a:rPr>
                        <a:t>14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err="1">
                          <a:solidFill>
                            <a:schemeClr val="bg1">
                              <a:lumMod val="65000"/>
                            </a:schemeClr>
                          </a:solidFill>
                        </a:rPr>
                        <a:t>xoticelixir</a:t>
                      </a:r>
                      <a:r>
                        <a:rPr lang="en-US" sz="1400" dirty="0">
                          <a:solidFill>
                            <a:schemeClr val="bg1">
                              <a:lumMod val="65000"/>
                            </a:schemeClr>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33308405"/>
                  </a:ext>
                </a:extLst>
              </a:tr>
            </a:tbl>
          </a:graphicData>
        </a:graphic>
      </p:graphicFrame>
    </p:spTree>
    <p:extLst>
      <p:ext uri="{BB962C8B-B14F-4D97-AF65-F5344CB8AC3E}">
        <p14:creationId xmlns:p14="http://schemas.microsoft.com/office/powerpoint/2010/main" val="104874089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F71E19-2E7F-4B08-B4DB-002C51F34CA5}"/>
              </a:ext>
            </a:extLst>
          </p:cNvPr>
          <p:cNvSpPr>
            <a:spLocks noGrp="1"/>
          </p:cNvSpPr>
          <p:nvPr>
            <p:ph type="title"/>
          </p:nvPr>
        </p:nvSpPr>
        <p:spPr>
          <a:xfrm>
            <a:off x="838200" y="34049"/>
            <a:ext cx="10515600" cy="1325563"/>
          </a:xfrm>
        </p:spPr>
        <p:txBody>
          <a:bodyPr/>
          <a:lstStyle/>
          <a:p>
            <a:pPr algn="ctr"/>
            <a:r>
              <a:rPr lang="en-US" dirty="0"/>
              <a:t>Example: T=</a:t>
            </a:r>
            <a:r>
              <a:rPr lang="en-US" dirty="0" err="1"/>
              <a:t>quixoticelixir</a:t>
            </a:r>
            <a:r>
              <a:rPr lang="en-US" dirty="0"/>
              <a:t> </a:t>
            </a:r>
            <a:r>
              <a:rPr lang="en-US" sz="600" i="1" dirty="0">
                <a:solidFill>
                  <a:schemeClr val="bg1">
                    <a:lumMod val="75000"/>
                  </a:schemeClr>
                </a:solidFill>
              </a:rPr>
              <a:t>(band name</a:t>
            </a:r>
            <a:r>
              <a:rPr lang="en-US" sz="800" i="1" dirty="0">
                <a:solidFill>
                  <a:schemeClr val="bg1">
                    <a:lumMod val="75000"/>
                  </a:schemeClr>
                </a:solidFill>
              </a:rPr>
              <a:t>)</a:t>
            </a:r>
            <a:r>
              <a:rPr lang="en-US" i="1" dirty="0">
                <a:solidFill>
                  <a:schemeClr val="bg1">
                    <a:lumMod val="75000"/>
                  </a:schemeClr>
                </a:solidFill>
              </a:rPr>
              <a:t> </a:t>
            </a:r>
          </a:p>
        </p:txBody>
      </p:sp>
      <p:graphicFrame>
        <p:nvGraphicFramePr>
          <p:cNvPr id="4" name="Table 3">
            <a:extLst>
              <a:ext uri="{FF2B5EF4-FFF2-40B4-BE49-F238E27FC236}">
                <a16:creationId xmlns:a16="http://schemas.microsoft.com/office/drawing/2014/main" id="{B68AFDB2-4D02-4820-8DEC-B11D96D1E9D2}"/>
              </a:ext>
            </a:extLst>
          </p:cNvPr>
          <p:cNvGraphicFramePr>
            <a:graphicFrameLocks noGrp="1"/>
          </p:cNvGraphicFramePr>
          <p:nvPr>
            <p:extLst>
              <p:ext uri="{D42A27DB-BD31-4B8C-83A1-F6EECF244321}">
                <p14:modId xmlns:p14="http://schemas.microsoft.com/office/powerpoint/2010/main" val="129599455"/>
              </p:ext>
            </p:extLst>
          </p:nvPr>
        </p:nvGraphicFramePr>
        <p:xfrm>
          <a:off x="528146" y="1163993"/>
          <a:ext cx="11151474" cy="5147355"/>
        </p:xfrm>
        <a:graphic>
          <a:graphicData uri="http://schemas.openxmlformats.org/drawingml/2006/table">
            <a:tbl>
              <a:tblPr firstRow="1" bandRow="1">
                <a:tableStyleId>{5C22544A-7EE6-4342-B048-85BDC9FD1C3A}</a:tableStyleId>
              </a:tblPr>
              <a:tblGrid>
                <a:gridCol w="3717158">
                  <a:extLst>
                    <a:ext uri="{9D8B030D-6E8A-4147-A177-3AD203B41FA5}">
                      <a16:colId xmlns:a16="http://schemas.microsoft.com/office/drawing/2014/main" val="4021605518"/>
                    </a:ext>
                  </a:extLst>
                </a:gridCol>
                <a:gridCol w="3717158">
                  <a:extLst>
                    <a:ext uri="{9D8B030D-6E8A-4147-A177-3AD203B41FA5}">
                      <a16:colId xmlns:a16="http://schemas.microsoft.com/office/drawing/2014/main" val="450390271"/>
                    </a:ext>
                  </a:extLst>
                </a:gridCol>
                <a:gridCol w="3717158">
                  <a:extLst>
                    <a:ext uri="{9D8B030D-6E8A-4147-A177-3AD203B41FA5}">
                      <a16:colId xmlns:a16="http://schemas.microsoft.com/office/drawing/2014/main" val="3584905033"/>
                    </a:ext>
                  </a:extLst>
                </a:gridCol>
              </a:tblGrid>
              <a:tr h="431212">
                <a:tc>
                  <a:txBody>
                    <a:bodyPr/>
                    <a:lstStyle/>
                    <a:p>
                      <a:pPr algn="ctr"/>
                      <a:r>
                        <a:rPr lang="en-US" sz="1400" dirty="0">
                          <a:solidFill>
                            <a:srgbClr val="E5943B"/>
                          </a:solidFill>
                        </a:rPr>
                        <a:t>Current</a:t>
                      </a:r>
                      <a:r>
                        <a:rPr lang="en-US" sz="1400" dirty="0">
                          <a:solidFill>
                            <a:schemeClr val="tx1"/>
                          </a:solidFill>
                        </a:rPr>
                        <a:t> array indices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accent1"/>
                          </a:solidFill>
                        </a:rPr>
                        <a:t>Suffix</a:t>
                      </a:r>
                      <a:r>
                        <a:rPr lang="en-US" sz="1400" dirty="0">
                          <a:solidFill>
                            <a:schemeClr val="tx1"/>
                          </a:solidFill>
                        </a:rPr>
                        <a:t> array indices for</a:t>
                      </a:r>
                      <a:br>
                        <a:rPr lang="en-US" sz="1400" dirty="0">
                          <a:solidFill>
                            <a:schemeClr val="tx1"/>
                          </a:solidFill>
                        </a:rPr>
                      </a:br>
                      <a:r>
                        <a:rPr lang="en-US" sz="1400" dirty="0">
                          <a:solidFill>
                            <a:schemeClr val="accent4"/>
                          </a:solidFill>
                        </a:rPr>
                        <a:t>T$=</a:t>
                      </a:r>
                      <a:r>
                        <a:rPr lang="en-US" sz="1400" i="1" dirty="0" err="1">
                          <a:solidFill>
                            <a:schemeClr val="accent4"/>
                          </a:solidFill>
                        </a:rPr>
                        <a:t>quixoticelixir</a:t>
                      </a:r>
                      <a:r>
                        <a:rPr lang="en-US" sz="1400" i="1" dirty="0">
                          <a:solidFill>
                            <a:schemeClr val="accent4"/>
                          </a:solidFill>
                        </a:rPr>
                        <a:t>$</a:t>
                      </a:r>
                      <a:endParaRPr lang="en-US" sz="1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bg1">
                              <a:lumMod val="65000"/>
                            </a:schemeClr>
                          </a:solidFill>
                        </a:rPr>
                        <a:t>Actual suffixes of T$=</a:t>
                      </a:r>
                      <a:r>
                        <a:rPr lang="en-US" sz="1400" dirty="0" err="1">
                          <a:solidFill>
                            <a:schemeClr val="bg1">
                              <a:lumMod val="65000"/>
                            </a:schemeClr>
                          </a:solidFill>
                        </a:rPr>
                        <a:t>quixoticelixir</a:t>
                      </a:r>
                      <a:r>
                        <a:rPr lang="en-US" sz="1400" dirty="0">
                          <a:solidFill>
                            <a:schemeClr val="bg1">
                              <a:lumMod val="65000"/>
                            </a:schemeClr>
                          </a:solidFill>
                        </a:rPr>
                        <a:t>$ (would not be stored in practice, denoted just for clarity)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13301959"/>
                  </a:ext>
                </a:extLst>
              </a:tr>
              <a:tr h="308613">
                <a:tc>
                  <a:txBody>
                    <a:bodyPr/>
                    <a:lstStyle/>
                    <a:p>
                      <a:pPr algn="ctr"/>
                      <a:r>
                        <a:rPr lang="en-US" sz="140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rPr>
                        <a:t> 14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bg1">
                              <a:lumMod val="65000"/>
                            </a:schemeClr>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51517895"/>
                  </a:ext>
                </a:extLst>
              </a:tr>
              <a:tr h="308613">
                <a:tc>
                  <a:txBody>
                    <a:bodyPr/>
                    <a:lstStyle/>
                    <a:p>
                      <a:pPr algn="ctr"/>
                      <a:r>
                        <a:rPr lang="en-US" sz="140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err="1">
                          <a:solidFill>
                            <a:schemeClr val="bg1">
                              <a:lumMod val="65000"/>
                            </a:schemeClr>
                          </a:solidFill>
                        </a:rPr>
                        <a:t>celixir</a:t>
                      </a:r>
                      <a:r>
                        <a:rPr lang="en-US" sz="1400" dirty="0">
                          <a:solidFill>
                            <a:schemeClr val="bg1">
                              <a:lumMod val="65000"/>
                            </a:schemeClr>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66629590"/>
                  </a:ext>
                </a:extLst>
              </a:tr>
              <a:tr h="308613">
                <a:tc>
                  <a:txBody>
                    <a:bodyPr/>
                    <a:lstStyle/>
                    <a:p>
                      <a:pPr algn="ctr"/>
                      <a:r>
                        <a:rPr lang="en-US" sz="140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bg1">
                              <a:lumMod val="65000"/>
                            </a:schemeClr>
                          </a:solidFill>
                        </a:rPr>
                        <a:t>elixir$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41759119"/>
                  </a:ext>
                </a:extLst>
              </a:tr>
              <a:tr h="308613">
                <a:tc>
                  <a:txBody>
                    <a:bodyPr/>
                    <a:lstStyle/>
                    <a:p>
                      <a:pPr algn="ctr"/>
                      <a:r>
                        <a:rPr lang="en-US" sz="140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err="1">
                          <a:solidFill>
                            <a:schemeClr val="bg1">
                              <a:lumMod val="65000"/>
                            </a:schemeClr>
                          </a:solidFill>
                        </a:rPr>
                        <a:t>icelixir</a:t>
                      </a:r>
                      <a:r>
                        <a:rPr lang="en-US" sz="1400" dirty="0">
                          <a:solidFill>
                            <a:schemeClr val="bg1">
                              <a:lumMod val="65000"/>
                            </a:schemeClr>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47108359"/>
                  </a:ext>
                </a:extLst>
              </a:tr>
              <a:tr h="308613">
                <a:tc>
                  <a:txBody>
                    <a:bodyPr/>
                    <a:lstStyle/>
                    <a:p>
                      <a:pPr algn="ctr"/>
                      <a:r>
                        <a:rPr lang="en-US" sz="140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rPr>
                        <a:t>12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err="1">
                          <a:solidFill>
                            <a:schemeClr val="bg1">
                              <a:lumMod val="65000"/>
                            </a:schemeClr>
                          </a:solidFill>
                        </a:rPr>
                        <a:t>ir</a:t>
                      </a:r>
                      <a:r>
                        <a:rPr lang="en-US" sz="1400" dirty="0">
                          <a:solidFill>
                            <a:schemeClr val="bg1">
                              <a:lumMod val="65000"/>
                            </a:schemeClr>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65436137"/>
                  </a:ext>
                </a:extLst>
              </a:tr>
              <a:tr h="308613">
                <a:tc>
                  <a:txBody>
                    <a:bodyPr/>
                    <a:lstStyle/>
                    <a:p>
                      <a:pPr algn="ctr"/>
                      <a:r>
                        <a:rPr lang="en-US" sz="140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rPr>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err="1">
                          <a:solidFill>
                            <a:schemeClr val="bg1">
                              <a:lumMod val="65000"/>
                            </a:schemeClr>
                          </a:solidFill>
                        </a:rPr>
                        <a:t>ixir</a:t>
                      </a:r>
                      <a:r>
                        <a:rPr lang="en-US" sz="1400" dirty="0">
                          <a:solidFill>
                            <a:schemeClr val="bg1">
                              <a:lumMod val="65000"/>
                            </a:schemeClr>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69454589"/>
                  </a:ext>
                </a:extLst>
              </a:tr>
              <a:tr h="308613">
                <a:tc>
                  <a:txBody>
                    <a:bodyPr/>
                    <a:lstStyle/>
                    <a:p>
                      <a:pPr algn="ctr"/>
                      <a:r>
                        <a:rPr lang="en-US" sz="140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err="1">
                          <a:solidFill>
                            <a:schemeClr val="bg1">
                              <a:lumMod val="65000"/>
                            </a:schemeClr>
                          </a:solidFill>
                        </a:rPr>
                        <a:t>ixoticelixir</a:t>
                      </a:r>
                      <a:r>
                        <a:rPr lang="en-US" sz="1400" dirty="0">
                          <a:solidFill>
                            <a:schemeClr val="bg1">
                              <a:lumMod val="65000"/>
                            </a:schemeClr>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91411506"/>
                  </a:ext>
                </a:extLst>
              </a:tr>
              <a:tr h="308613">
                <a:tc>
                  <a:txBody>
                    <a:bodyPr/>
                    <a:lstStyle/>
                    <a:p>
                      <a:pPr algn="ctr"/>
                      <a:r>
                        <a:rPr lang="en-US" sz="140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err="1">
                          <a:solidFill>
                            <a:schemeClr val="bg1">
                              <a:lumMod val="65000"/>
                            </a:schemeClr>
                          </a:solidFill>
                        </a:rPr>
                        <a:t>lixir</a:t>
                      </a:r>
                      <a:r>
                        <a:rPr lang="en-US" sz="1400" dirty="0">
                          <a:solidFill>
                            <a:schemeClr val="bg1">
                              <a:lumMod val="65000"/>
                            </a:schemeClr>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05540796"/>
                  </a:ext>
                </a:extLst>
              </a:tr>
              <a:tr h="308613">
                <a:tc>
                  <a:txBody>
                    <a:bodyPr/>
                    <a:lstStyle/>
                    <a:p>
                      <a:pPr algn="ctr"/>
                      <a:r>
                        <a:rPr lang="en-US" sz="140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err="1">
                          <a:solidFill>
                            <a:schemeClr val="bg1">
                              <a:lumMod val="65000"/>
                            </a:schemeClr>
                          </a:solidFill>
                        </a:rPr>
                        <a:t>oticelixir</a:t>
                      </a:r>
                      <a:r>
                        <a:rPr lang="en-US" sz="1400" dirty="0">
                          <a:solidFill>
                            <a:schemeClr val="bg1">
                              <a:lumMod val="65000"/>
                            </a:schemeClr>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72367566"/>
                  </a:ext>
                </a:extLst>
              </a:tr>
              <a:tr h="308613">
                <a:tc>
                  <a:txBody>
                    <a:bodyPr/>
                    <a:lstStyle/>
                    <a:p>
                      <a:pPr algn="ctr"/>
                      <a:r>
                        <a:rPr lang="en-US" sz="1400" dirty="0">
                          <a:solidFill>
                            <a:schemeClr val="tx1"/>
                          </a:solidFill>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err="1">
                          <a:solidFill>
                            <a:schemeClr val="bg1">
                              <a:lumMod val="65000"/>
                            </a:schemeClr>
                          </a:solidFill>
                        </a:rPr>
                        <a:t>quixoticelixir</a:t>
                      </a:r>
                      <a:r>
                        <a:rPr lang="en-US" sz="1400" dirty="0">
                          <a:solidFill>
                            <a:schemeClr val="bg1">
                              <a:lumMod val="65000"/>
                            </a:schemeClr>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25294113"/>
                  </a:ext>
                </a:extLst>
              </a:tr>
              <a:tr h="308613">
                <a:tc>
                  <a:txBody>
                    <a:bodyPr/>
                    <a:lstStyle/>
                    <a:p>
                      <a:pPr algn="ctr"/>
                      <a:r>
                        <a:rPr lang="en-US" sz="1400" dirty="0">
                          <a:solidFill>
                            <a:schemeClr val="tx1"/>
                          </a:solidFill>
                        </a:rPr>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rPr>
                        <a:t>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bg1">
                              <a:lumMod val="65000"/>
                            </a:schemeClr>
                          </a:solidFill>
                        </a:rPr>
                        <a:t>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87077526"/>
                  </a:ext>
                </a:extLst>
              </a:tr>
              <a:tr h="308613">
                <a:tc>
                  <a:txBody>
                    <a:bodyPr/>
                    <a:lstStyle/>
                    <a:p>
                      <a:pPr algn="ctr"/>
                      <a:r>
                        <a:rPr lang="en-US" sz="1400" dirty="0">
                          <a:solidFill>
                            <a:schemeClr val="tx1"/>
                          </a:solidFill>
                        </a:rPr>
                        <a:t>11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err="1">
                          <a:solidFill>
                            <a:schemeClr val="bg1">
                              <a:lumMod val="65000"/>
                            </a:schemeClr>
                          </a:solidFill>
                        </a:rPr>
                        <a:t>ticelixir</a:t>
                      </a:r>
                      <a:r>
                        <a:rPr lang="en-US" sz="1400" dirty="0">
                          <a:solidFill>
                            <a:schemeClr val="bg1">
                              <a:lumMod val="65000"/>
                            </a:schemeClr>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15115121"/>
                  </a:ext>
                </a:extLst>
              </a:tr>
              <a:tr h="308613">
                <a:tc>
                  <a:txBody>
                    <a:bodyPr/>
                    <a:lstStyle/>
                    <a:p>
                      <a:pPr algn="ctr"/>
                      <a:r>
                        <a:rPr lang="en-US" sz="1400" dirty="0">
                          <a:solidFill>
                            <a:schemeClr val="tx1"/>
                          </a:solidFill>
                        </a:rPr>
                        <a:t>12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err="1">
                          <a:solidFill>
                            <a:schemeClr val="bg1">
                              <a:lumMod val="65000"/>
                            </a:schemeClr>
                          </a:solidFill>
                        </a:rPr>
                        <a:t>uixoticelixir</a:t>
                      </a:r>
                      <a:r>
                        <a:rPr lang="en-US" sz="1400" dirty="0">
                          <a:solidFill>
                            <a:schemeClr val="bg1">
                              <a:lumMod val="65000"/>
                            </a:schemeClr>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12493067"/>
                  </a:ext>
                </a:extLst>
              </a:tr>
              <a:tr h="308613">
                <a:tc>
                  <a:txBody>
                    <a:bodyPr/>
                    <a:lstStyle/>
                    <a:p>
                      <a:pPr algn="ctr"/>
                      <a:r>
                        <a:rPr lang="en-US" sz="1400" dirty="0">
                          <a:solidFill>
                            <a:schemeClr val="tx1"/>
                          </a:solidFill>
                        </a:rPr>
                        <a:t>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rPr>
                        <a:t>11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err="1">
                          <a:solidFill>
                            <a:schemeClr val="bg1">
                              <a:lumMod val="65000"/>
                            </a:schemeClr>
                          </a:solidFill>
                        </a:rPr>
                        <a:t>xir</a:t>
                      </a:r>
                      <a:r>
                        <a:rPr lang="en-US" sz="1400" dirty="0">
                          <a:solidFill>
                            <a:schemeClr val="bg1">
                              <a:lumMod val="65000"/>
                            </a:schemeClr>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93333854"/>
                  </a:ext>
                </a:extLst>
              </a:tr>
              <a:tr h="308613">
                <a:tc>
                  <a:txBody>
                    <a:bodyPr/>
                    <a:lstStyle/>
                    <a:p>
                      <a:pPr algn="ctr"/>
                      <a:r>
                        <a:rPr lang="en-US" sz="1400" dirty="0">
                          <a:solidFill>
                            <a:schemeClr val="tx1"/>
                          </a:solidFill>
                        </a:rPr>
                        <a:t>14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err="1">
                          <a:solidFill>
                            <a:schemeClr val="bg1">
                              <a:lumMod val="65000"/>
                            </a:schemeClr>
                          </a:solidFill>
                        </a:rPr>
                        <a:t>xoticelixir</a:t>
                      </a:r>
                      <a:r>
                        <a:rPr lang="en-US" sz="1400" dirty="0">
                          <a:solidFill>
                            <a:schemeClr val="bg1">
                              <a:lumMod val="65000"/>
                            </a:schemeClr>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33308405"/>
                  </a:ext>
                </a:extLst>
              </a:tr>
            </a:tbl>
          </a:graphicData>
        </a:graphic>
      </p:graphicFrame>
      <p:sp>
        <p:nvSpPr>
          <p:cNvPr id="5" name="TextBox 4">
            <a:extLst>
              <a:ext uri="{FF2B5EF4-FFF2-40B4-BE49-F238E27FC236}">
                <a16:creationId xmlns:a16="http://schemas.microsoft.com/office/drawing/2014/main" id="{FDCEC940-3575-4AD2-AEA0-D8D18B61C0BC}"/>
              </a:ext>
            </a:extLst>
          </p:cNvPr>
          <p:cNvSpPr txBox="1"/>
          <p:nvPr/>
        </p:nvSpPr>
        <p:spPr>
          <a:xfrm>
            <a:off x="9664262" y="181303"/>
            <a:ext cx="2175641" cy="369332"/>
          </a:xfrm>
          <a:prstGeom prst="rect">
            <a:avLst/>
          </a:prstGeom>
          <a:noFill/>
        </p:spPr>
        <p:txBody>
          <a:bodyPr wrap="square" rtlCol="0">
            <a:spAutoFit/>
          </a:bodyPr>
          <a:lstStyle/>
          <a:p>
            <a:r>
              <a:rPr lang="en-US" dirty="0"/>
              <a:t>Search for </a:t>
            </a:r>
            <a:r>
              <a:rPr lang="en-US" dirty="0">
                <a:solidFill>
                  <a:srgbClr val="FF0000"/>
                </a:solidFill>
              </a:rPr>
              <a:t>“ix”</a:t>
            </a:r>
          </a:p>
        </p:txBody>
      </p:sp>
    </p:spTree>
    <p:extLst>
      <p:ext uri="{BB962C8B-B14F-4D97-AF65-F5344CB8AC3E}">
        <p14:creationId xmlns:p14="http://schemas.microsoft.com/office/powerpoint/2010/main" val="39691386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F71E19-2E7F-4B08-B4DB-002C51F34CA5}"/>
              </a:ext>
            </a:extLst>
          </p:cNvPr>
          <p:cNvSpPr>
            <a:spLocks noGrp="1"/>
          </p:cNvSpPr>
          <p:nvPr>
            <p:ph type="title"/>
          </p:nvPr>
        </p:nvSpPr>
        <p:spPr>
          <a:xfrm>
            <a:off x="838200" y="34049"/>
            <a:ext cx="10515600" cy="1325563"/>
          </a:xfrm>
        </p:spPr>
        <p:txBody>
          <a:bodyPr/>
          <a:lstStyle/>
          <a:p>
            <a:pPr algn="ctr"/>
            <a:r>
              <a:rPr lang="en-US" dirty="0"/>
              <a:t>Example: T=</a:t>
            </a:r>
            <a:r>
              <a:rPr lang="en-US" dirty="0" err="1"/>
              <a:t>quixoticelixir</a:t>
            </a:r>
            <a:r>
              <a:rPr lang="en-US" dirty="0"/>
              <a:t> </a:t>
            </a:r>
            <a:r>
              <a:rPr lang="en-US" sz="600" i="1" dirty="0">
                <a:solidFill>
                  <a:schemeClr val="bg1">
                    <a:lumMod val="75000"/>
                  </a:schemeClr>
                </a:solidFill>
              </a:rPr>
              <a:t>(band name</a:t>
            </a:r>
            <a:r>
              <a:rPr lang="en-US" sz="800" i="1" dirty="0">
                <a:solidFill>
                  <a:schemeClr val="bg1">
                    <a:lumMod val="75000"/>
                  </a:schemeClr>
                </a:solidFill>
              </a:rPr>
              <a:t>)</a:t>
            </a:r>
            <a:r>
              <a:rPr lang="en-US" i="1" dirty="0">
                <a:solidFill>
                  <a:schemeClr val="bg1">
                    <a:lumMod val="75000"/>
                  </a:schemeClr>
                </a:solidFill>
              </a:rPr>
              <a:t> </a:t>
            </a:r>
          </a:p>
        </p:txBody>
      </p:sp>
      <p:graphicFrame>
        <p:nvGraphicFramePr>
          <p:cNvPr id="4" name="Table 3">
            <a:extLst>
              <a:ext uri="{FF2B5EF4-FFF2-40B4-BE49-F238E27FC236}">
                <a16:creationId xmlns:a16="http://schemas.microsoft.com/office/drawing/2014/main" id="{B68AFDB2-4D02-4820-8DEC-B11D96D1E9D2}"/>
              </a:ext>
            </a:extLst>
          </p:cNvPr>
          <p:cNvGraphicFramePr>
            <a:graphicFrameLocks noGrp="1"/>
          </p:cNvGraphicFramePr>
          <p:nvPr/>
        </p:nvGraphicFramePr>
        <p:xfrm>
          <a:off x="528146" y="1163993"/>
          <a:ext cx="11151474" cy="5147355"/>
        </p:xfrm>
        <a:graphic>
          <a:graphicData uri="http://schemas.openxmlformats.org/drawingml/2006/table">
            <a:tbl>
              <a:tblPr firstRow="1" bandRow="1">
                <a:tableStyleId>{5C22544A-7EE6-4342-B048-85BDC9FD1C3A}</a:tableStyleId>
              </a:tblPr>
              <a:tblGrid>
                <a:gridCol w="3717158">
                  <a:extLst>
                    <a:ext uri="{9D8B030D-6E8A-4147-A177-3AD203B41FA5}">
                      <a16:colId xmlns:a16="http://schemas.microsoft.com/office/drawing/2014/main" val="4021605518"/>
                    </a:ext>
                  </a:extLst>
                </a:gridCol>
                <a:gridCol w="3717158">
                  <a:extLst>
                    <a:ext uri="{9D8B030D-6E8A-4147-A177-3AD203B41FA5}">
                      <a16:colId xmlns:a16="http://schemas.microsoft.com/office/drawing/2014/main" val="450390271"/>
                    </a:ext>
                  </a:extLst>
                </a:gridCol>
                <a:gridCol w="3717158">
                  <a:extLst>
                    <a:ext uri="{9D8B030D-6E8A-4147-A177-3AD203B41FA5}">
                      <a16:colId xmlns:a16="http://schemas.microsoft.com/office/drawing/2014/main" val="3584905033"/>
                    </a:ext>
                  </a:extLst>
                </a:gridCol>
              </a:tblGrid>
              <a:tr h="431212">
                <a:tc>
                  <a:txBody>
                    <a:bodyPr/>
                    <a:lstStyle/>
                    <a:p>
                      <a:pPr algn="ctr"/>
                      <a:r>
                        <a:rPr lang="en-US" sz="1400" dirty="0">
                          <a:solidFill>
                            <a:srgbClr val="E5943B"/>
                          </a:solidFill>
                        </a:rPr>
                        <a:t>Current</a:t>
                      </a:r>
                      <a:r>
                        <a:rPr lang="en-US" sz="1400" dirty="0">
                          <a:solidFill>
                            <a:schemeClr val="tx1"/>
                          </a:solidFill>
                        </a:rPr>
                        <a:t> array indices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accent1"/>
                          </a:solidFill>
                        </a:rPr>
                        <a:t>Suffix</a:t>
                      </a:r>
                      <a:r>
                        <a:rPr lang="en-US" sz="1400" dirty="0">
                          <a:solidFill>
                            <a:schemeClr val="tx1"/>
                          </a:solidFill>
                        </a:rPr>
                        <a:t> array indices for</a:t>
                      </a:r>
                      <a:br>
                        <a:rPr lang="en-US" sz="1400" dirty="0">
                          <a:solidFill>
                            <a:schemeClr val="tx1"/>
                          </a:solidFill>
                        </a:rPr>
                      </a:br>
                      <a:r>
                        <a:rPr lang="en-US" sz="1400" dirty="0">
                          <a:solidFill>
                            <a:schemeClr val="accent4"/>
                          </a:solidFill>
                        </a:rPr>
                        <a:t>T$=</a:t>
                      </a:r>
                      <a:r>
                        <a:rPr lang="en-US" sz="1400" i="1" dirty="0" err="1">
                          <a:solidFill>
                            <a:schemeClr val="accent4"/>
                          </a:solidFill>
                        </a:rPr>
                        <a:t>quixoticelixir</a:t>
                      </a:r>
                      <a:r>
                        <a:rPr lang="en-US" sz="1400" i="1" dirty="0">
                          <a:solidFill>
                            <a:schemeClr val="accent4"/>
                          </a:solidFill>
                        </a:rPr>
                        <a:t>$</a:t>
                      </a:r>
                      <a:endParaRPr lang="en-US" sz="1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bg1">
                              <a:lumMod val="65000"/>
                            </a:schemeClr>
                          </a:solidFill>
                        </a:rPr>
                        <a:t>Actual suffixes of T$=</a:t>
                      </a:r>
                      <a:r>
                        <a:rPr lang="en-US" sz="1400" dirty="0" err="1">
                          <a:solidFill>
                            <a:schemeClr val="bg1">
                              <a:lumMod val="65000"/>
                            </a:schemeClr>
                          </a:solidFill>
                        </a:rPr>
                        <a:t>quixoticelixir</a:t>
                      </a:r>
                      <a:r>
                        <a:rPr lang="en-US" sz="1400" dirty="0">
                          <a:solidFill>
                            <a:schemeClr val="bg1">
                              <a:lumMod val="65000"/>
                            </a:schemeClr>
                          </a:solidFill>
                        </a:rPr>
                        <a:t>$ (would not be stored in practice, denoted just for clarity)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13301959"/>
                  </a:ext>
                </a:extLst>
              </a:tr>
              <a:tr h="308613">
                <a:tc>
                  <a:txBody>
                    <a:bodyPr/>
                    <a:lstStyle/>
                    <a:p>
                      <a:pPr algn="ctr"/>
                      <a:r>
                        <a:rPr lang="en-US" sz="140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rPr>
                        <a:t> 14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bg1">
                              <a:lumMod val="65000"/>
                            </a:schemeClr>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51517895"/>
                  </a:ext>
                </a:extLst>
              </a:tr>
              <a:tr h="308613">
                <a:tc>
                  <a:txBody>
                    <a:bodyPr/>
                    <a:lstStyle/>
                    <a:p>
                      <a:pPr algn="ctr"/>
                      <a:r>
                        <a:rPr lang="en-US" sz="140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err="1">
                          <a:solidFill>
                            <a:schemeClr val="bg1">
                              <a:lumMod val="65000"/>
                            </a:schemeClr>
                          </a:solidFill>
                        </a:rPr>
                        <a:t>celixir</a:t>
                      </a:r>
                      <a:r>
                        <a:rPr lang="en-US" sz="1400" dirty="0">
                          <a:solidFill>
                            <a:schemeClr val="bg1">
                              <a:lumMod val="65000"/>
                            </a:schemeClr>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66629590"/>
                  </a:ext>
                </a:extLst>
              </a:tr>
              <a:tr h="308613">
                <a:tc>
                  <a:txBody>
                    <a:bodyPr/>
                    <a:lstStyle/>
                    <a:p>
                      <a:pPr algn="ctr"/>
                      <a:r>
                        <a:rPr lang="en-US" sz="140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bg1">
                              <a:lumMod val="65000"/>
                            </a:schemeClr>
                          </a:solidFill>
                        </a:rPr>
                        <a:t>elixir$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41759119"/>
                  </a:ext>
                </a:extLst>
              </a:tr>
              <a:tr h="308613">
                <a:tc>
                  <a:txBody>
                    <a:bodyPr/>
                    <a:lstStyle/>
                    <a:p>
                      <a:pPr algn="ctr"/>
                      <a:r>
                        <a:rPr lang="en-US" sz="140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err="1">
                          <a:solidFill>
                            <a:schemeClr val="bg1">
                              <a:lumMod val="65000"/>
                            </a:schemeClr>
                          </a:solidFill>
                        </a:rPr>
                        <a:t>icelixir</a:t>
                      </a:r>
                      <a:r>
                        <a:rPr lang="en-US" sz="1400" dirty="0">
                          <a:solidFill>
                            <a:schemeClr val="bg1">
                              <a:lumMod val="65000"/>
                            </a:schemeClr>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47108359"/>
                  </a:ext>
                </a:extLst>
              </a:tr>
              <a:tr h="308613">
                <a:tc>
                  <a:txBody>
                    <a:bodyPr/>
                    <a:lstStyle/>
                    <a:p>
                      <a:pPr algn="ctr"/>
                      <a:r>
                        <a:rPr lang="en-US" sz="140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rPr>
                        <a:t>12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err="1">
                          <a:solidFill>
                            <a:schemeClr val="bg1">
                              <a:lumMod val="65000"/>
                            </a:schemeClr>
                          </a:solidFill>
                        </a:rPr>
                        <a:t>ir</a:t>
                      </a:r>
                      <a:r>
                        <a:rPr lang="en-US" sz="1400" dirty="0">
                          <a:solidFill>
                            <a:schemeClr val="bg1">
                              <a:lumMod val="65000"/>
                            </a:schemeClr>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65436137"/>
                  </a:ext>
                </a:extLst>
              </a:tr>
              <a:tr h="308613">
                <a:tc>
                  <a:txBody>
                    <a:bodyPr/>
                    <a:lstStyle/>
                    <a:p>
                      <a:pPr algn="ctr"/>
                      <a:r>
                        <a:rPr lang="en-US" sz="140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rPr>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alpha val="30196"/>
                      </a:srgbClr>
                    </a:solidFill>
                  </a:tcPr>
                </a:tc>
                <a:tc>
                  <a:txBody>
                    <a:bodyPr/>
                    <a:lstStyle/>
                    <a:p>
                      <a:pPr algn="ctr"/>
                      <a:r>
                        <a:rPr lang="en-US" sz="1400" dirty="0" err="1">
                          <a:solidFill>
                            <a:schemeClr val="bg1">
                              <a:lumMod val="65000"/>
                            </a:schemeClr>
                          </a:solidFill>
                        </a:rPr>
                        <a:t>ixir</a:t>
                      </a:r>
                      <a:r>
                        <a:rPr lang="en-US" sz="1400" dirty="0">
                          <a:solidFill>
                            <a:schemeClr val="bg1">
                              <a:lumMod val="65000"/>
                            </a:schemeClr>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alpha val="30196"/>
                      </a:srgbClr>
                    </a:solidFill>
                  </a:tcPr>
                </a:tc>
                <a:extLst>
                  <a:ext uri="{0D108BD9-81ED-4DB2-BD59-A6C34878D82A}">
                    <a16:rowId xmlns:a16="http://schemas.microsoft.com/office/drawing/2014/main" val="3969454589"/>
                  </a:ext>
                </a:extLst>
              </a:tr>
              <a:tr h="308613">
                <a:tc>
                  <a:txBody>
                    <a:bodyPr/>
                    <a:lstStyle/>
                    <a:p>
                      <a:pPr algn="ctr"/>
                      <a:r>
                        <a:rPr lang="en-US" sz="140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alpha val="30196"/>
                      </a:srgbClr>
                    </a:solidFill>
                  </a:tcPr>
                </a:tc>
                <a:tc>
                  <a:txBody>
                    <a:bodyPr/>
                    <a:lstStyle/>
                    <a:p>
                      <a:pPr algn="ctr"/>
                      <a:r>
                        <a:rPr lang="en-US" sz="1400" dirty="0" err="1">
                          <a:solidFill>
                            <a:schemeClr val="bg1">
                              <a:lumMod val="65000"/>
                            </a:schemeClr>
                          </a:solidFill>
                        </a:rPr>
                        <a:t>ixoticelixir</a:t>
                      </a:r>
                      <a:r>
                        <a:rPr lang="en-US" sz="1400" dirty="0">
                          <a:solidFill>
                            <a:schemeClr val="bg1">
                              <a:lumMod val="65000"/>
                            </a:schemeClr>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alpha val="30196"/>
                      </a:srgbClr>
                    </a:solidFill>
                  </a:tcPr>
                </a:tc>
                <a:extLst>
                  <a:ext uri="{0D108BD9-81ED-4DB2-BD59-A6C34878D82A}">
                    <a16:rowId xmlns:a16="http://schemas.microsoft.com/office/drawing/2014/main" val="591411506"/>
                  </a:ext>
                </a:extLst>
              </a:tr>
              <a:tr h="308613">
                <a:tc>
                  <a:txBody>
                    <a:bodyPr/>
                    <a:lstStyle/>
                    <a:p>
                      <a:pPr algn="ctr"/>
                      <a:r>
                        <a:rPr lang="en-US" sz="140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err="1">
                          <a:solidFill>
                            <a:schemeClr val="bg1">
                              <a:lumMod val="65000"/>
                            </a:schemeClr>
                          </a:solidFill>
                        </a:rPr>
                        <a:t>lixir</a:t>
                      </a:r>
                      <a:r>
                        <a:rPr lang="en-US" sz="1400" dirty="0">
                          <a:solidFill>
                            <a:schemeClr val="bg1">
                              <a:lumMod val="65000"/>
                            </a:schemeClr>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05540796"/>
                  </a:ext>
                </a:extLst>
              </a:tr>
              <a:tr h="308613">
                <a:tc>
                  <a:txBody>
                    <a:bodyPr/>
                    <a:lstStyle/>
                    <a:p>
                      <a:pPr algn="ctr"/>
                      <a:r>
                        <a:rPr lang="en-US" sz="140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err="1">
                          <a:solidFill>
                            <a:schemeClr val="bg1">
                              <a:lumMod val="65000"/>
                            </a:schemeClr>
                          </a:solidFill>
                        </a:rPr>
                        <a:t>oticelixir</a:t>
                      </a:r>
                      <a:r>
                        <a:rPr lang="en-US" sz="1400" dirty="0">
                          <a:solidFill>
                            <a:schemeClr val="bg1">
                              <a:lumMod val="65000"/>
                            </a:schemeClr>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72367566"/>
                  </a:ext>
                </a:extLst>
              </a:tr>
              <a:tr h="308613">
                <a:tc>
                  <a:txBody>
                    <a:bodyPr/>
                    <a:lstStyle/>
                    <a:p>
                      <a:pPr algn="ctr"/>
                      <a:r>
                        <a:rPr lang="en-US" sz="1400" dirty="0">
                          <a:solidFill>
                            <a:schemeClr val="tx1"/>
                          </a:solidFill>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err="1">
                          <a:solidFill>
                            <a:schemeClr val="bg1">
                              <a:lumMod val="65000"/>
                            </a:schemeClr>
                          </a:solidFill>
                        </a:rPr>
                        <a:t>quixoticelixir</a:t>
                      </a:r>
                      <a:r>
                        <a:rPr lang="en-US" sz="1400" dirty="0">
                          <a:solidFill>
                            <a:schemeClr val="bg1">
                              <a:lumMod val="65000"/>
                            </a:schemeClr>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25294113"/>
                  </a:ext>
                </a:extLst>
              </a:tr>
              <a:tr h="308613">
                <a:tc>
                  <a:txBody>
                    <a:bodyPr/>
                    <a:lstStyle/>
                    <a:p>
                      <a:pPr algn="ctr"/>
                      <a:r>
                        <a:rPr lang="en-US" sz="1400" dirty="0">
                          <a:solidFill>
                            <a:schemeClr val="tx1"/>
                          </a:solidFill>
                        </a:rPr>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rPr>
                        <a:t>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bg1">
                              <a:lumMod val="65000"/>
                            </a:schemeClr>
                          </a:solidFill>
                        </a:rPr>
                        <a:t>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87077526"/>
                  </a:ext>
                </a:extLst>
              </a:tr>
              <a:tr h="308613">
                <a:tc>
                  <a:txBody>
                    <a:bodyPr/>
                    <a:lstStyle/>
                    <a:p>
                      <a:pPr algn="ctr"/>
                      <a:r>
                        <a:rPr lang="en-US" sz="1400" dirty="0">
                          <a:solidFill>
                            <a:schemeClr val="tx1"/>
                          </a:solidFill>
                        </a:rPr>
                        <a:t>11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err="1">
                          <a:solidFill>
                            <a:schemeClr val="bg1">
                              <a:lumMod val="65000"/>
                            </a:schemeClr>
                          </a:solidFill>
                        </a:rPr>
                        <a:t>ticelixir</a:t>
                      </a:r>
                      <a:r>
                        <a:rPr lang="en-US" sz="1400" dirty="0">
                          <a:solidFill>
                            <a:schemeClr val="bg1">
                              <a:lumMod val="65000"/>
                            </a:schemeClr>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15115121"/>
                  </a:ext>
                </a:extLst>
              </a:tr>
              <a:tr h="308613">
                <a:tc>
                  <a:txBody>
                    <a:bodyPr/>
                    <a:lstStyle/>
                    <a:p>
                      <a:pPr algn="ctr"/>
                      <a:r>
                        <a:rPr lang="en-US" sz="1400" dirty="0">
                          <a:solidFill>
                            <a:schemeClr val="tx1"/>
                          </a:solidFill>
                        </a:rPr>
                        <a:t>12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err="1">
                          <a:solidFill>
                            <a:schemeClr val="bg1">
                              <a:lumMod val="65000"/>
                            </a:schemeClr>
                          </a:solidFill>
                        </a:rPr>
                        <a:t>uixoticelixir</a:t>
                      </a:r>
                      <a:r>
                        <a:rPr lang="en-US" sz="1400" dirty="0">
                          <a:solidFill>
                            <a:schemeClr val="bg1">
                              <a:lumMod val="65000"/>
                            </a:schemeClr>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12493067"/>
                  </a:ext>
                </a:extLst>
              </a:tr>
              <a:tr h="308613">
                <a:tc>
                  <a:txBody>
                    <a:bodyPr/>
                    <a:lstStyle/>
                    <a:p>
                      <a:pPr algn="ctr"/>
                      <a:r>
                        <a:rPr lang="en-US" sz="1400" dirty="0">
                          <a:solidFill>
                            <a:schemeClr val="tx1"/>
                          </a:solidFill>
                        </a:rPr>
                        <a:t>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rPr>
                        <a:t>11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err="1">
                          <a:solidFill>
                            <a:schemeClr val="bg1">
                              <a:lumMod val="65000"/>
                            </a:schemeClr>
                          </a:solidFill>
                        </a:rPr>
                        <a:t>xir</a:t>
                      </a:r>
                      <a:r>
                        <a:rPr lang="en-US" sz="1400" dirty="0">
                          <a:solidFill>
                            <a:schemeClr val="bg1">
                              <a:lumMod val="65000"/>
                            </a:schemeClr>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93333854"/>
                  </a:ext>
                </a:extLst>
              </a:tr>
              <a:tr h="308613">
                <a:tc>
                  <a:txBody>
                    <a:bodyPr/>
                    <a:lstStyle/>
                    <a:p>
                      <a:pPr algn="ctr"/>
                      <a:r>
                        <a:rPr lang="en-US" sz="1400" dirty="0">
                          <a:solidFill>
                            <a:schemeClr val="tx1"/>
                          </a:solidFill>
                        </a:rPr>
                        <a:t>14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err="1">
                          <a:solidFill>
                            <a:schemeClr val="bg1">
                              <a:lumMod val="65000"/>
                            </a:schemeClr>
                          </a:solidFill>
                        </a:rPr>
                        <a:t>xoticelixir</a:t>
                      </a:r>
                      <a:r>
                        <a:rPr lang="en-US" sz="1400" dirty="0">
                          <a:solidFill>
                            <a:schemeClr val="bg1">
                              <a:lumMod val="65000"/>
                            </a:schemeClr>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33308405"/>
                  </a:ext>
                </a:extLst>
              </a:tr>
            </a:tbl>
          </a:graphicData>
        </a:graphic>
      </p:graphicFrame>
      <p:sp>
        <p:nvSpPr>
          <p:cNvPr id="5" name="TextBox 4">
            <a:extLst>
              <a:ext uri="{FF2B5EF4-FFF2-40B4-BE49-F238E27FC236}">
                <a16:creationId xmlns:a16="http://schemas.microsoft.com/office/drawing/2014/main" id="{FDCEC940-3575-4AD2-AEA0-D8D18B61C0BC}"/>
              </a:ext>
            </a:extLst>
          </p:cNvPr>
          <p:cNvSpPr txBox="1"/>
          <p:nvPr/>
        </p:nvSpPr>
        <p:spPr>
          <a:xfrm>
            <a:off x="9467194" y="181303"/>
            <a:ext cx="2372710" cy="923330"/>
          </a:xfrm>
          <a:prstGeom prst="rect">
            <a:avLst/>
          </a:prstGeom>
          <a:noFill/>
        </p:spPr>
        <p:txBody>
          <a:bodyPr wrap="square" rtlCol="0">
            <a:spAutoFit/>
          </a:bodyPr>
          <a:lstStyle/>
          <a:p>
            <a:r>
              <a:rPr lang="en-US" dirty="0"/>
              <a:t>Search for </a:t>
            </a:r>
            <a:r>
              <a:rPr lang="en-US" dirty="0">
                <a:solidFill>
                  <a:srgbClr val="FF0000"/>
                </a:solidFill>
              </a:rPr>
              <a:t>“ix”</a:t>
            </a:r>
          </a:p>
          <a:p>
            <a:r>
              <a:rPr lang="en-US" dirty="0">
                <a:solidFill>
                  <a:srgbClr val="FF0000"/>
                </a:solidFill>
              </a:rPr>
              <a:t>Note that indices are consecutive in array…</a:t>
            </a:r>
          </a:p>
        </p:txBody>
      </p:sp>
      <p:sp>
        <p:nvSpPr>
          <p:cNvPr id="6" name="Freeform: Shape 5">
            <a:extLst>
              <a:ext uri="{FF2B5EF4-FFF2-40B4-BE49-F238E27FC236}">
                <a16:creationId xmlns:a16="http://schemas.microsoft.com/office/drawing/2014/main" id="{C6F81525-F3D5-4230-BE0F-B6DD29D73840}"/>
              </a:ext>
            </a:extLst>
          </p:cNvPr>
          <p:cNvSpPr/>
          <p:nvPr/>
        </p:nvSpPr>
        <p:spPr>
          <a:xfrm>
            <a:off x="11603421" y="788276"/>
            <a:ext cx="325104" cy="2427890"/>
          </a:xfrm>
          <a:custGeom>
            <a:avLst/>
            <a:gdLst>
              <a:gd name="connsiteX0" fmla="*/ 0 w 861132"/>
              <a:gd name="connsiteY0" fmla="*/ 0 h 2806263"/>
              <a:gd name="connsiteX1" fmla="*/ 811924 w 861132"/>
              <a:gd name="connsiteY1" fmla="*/ 606973 h 2806263"/>
              <a:gd name="connsiteX2" fmla="*/ 701566 w 861132"/>
              <a:gd name="connsiteY2" fmla="*/ 2806263 h 2806263"/>
            </a:gdLst>
            <a:ahLst/>
            <a:cxnLst>
              <a:cxn ang="0">
                <a:pos x="connsiteX0" y="connsiteY0"/>
              </a:cxn>
              <a:cxn ang="0">
                <a:pos x="connsiteX1" y="connsiteY1"/>
              </a:cxn>
              <a:cxn ang="0">
                <a:pos x="connsiteX2" y="connsiteY2"/>
              </a:cxn>
            </a:cxnLst>
            <a:rect l="l" t="t" r="r" b="b"/>
            <a:pathLst>
              <a:path w="861132" h="2806263">
                <a:moveTo>
                  <a:pt x="0" y="0"/>
                </a:moveTo>
                <a:cubicBezTo>
                  <a:pt x="347498" y="69631"/>
                  <a:pt x="694996" y="139263"/>
                  <a:pt x="811924" y="606973"/>
                </a:cubicBezTo>
                <a:cubicBezTo>
                  <a:pt x="928852" y="1074683"/>
                  <a:pt x="815209" y="1940473"/>
                  <a:pt x="701566" y="2806263"/>
                </a:cubicBezTo>
              </a:path>
            </a:pathLst>
          </a:custGeom>
          <a:noFill/>
          <a:ln>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1966444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413DA9-30B6-4F64-AA44-9A969B09AE2B}"/>
              </a:ext>
            </a:extLst>
          </p:cNvPr>
          <p:cNvSpPr>
            <a:spLocks noGrp="1"/>
          </p:cNvSpPr>
          <p:nvPr>
            <p:ph type="title"/>
          </p:nvPr>
        </p:nvSpPr>
        <p:spPr/>
        <p:txBody>
          <a:bodyPr/>
          <a:lstStyle/>
          <a:p>
            <a:pPr algn="ctr"/>
            <a:r>
              <a:rPr lang="en-US" dirty="0"/>
              <a:t>Your turn</a:t>
            </a:r>
          </a:p>
        </p:txBody>
      </p:sp>
      <p:sp>
        <p:nvSpPr>
          <p:cNvPr id="3" name="Content Placeholder 2">
            <a:extLst>
              <a:ext uri="{FF2B5EF4-FFF2-40B4-BE49-F238E27FC236}">
                <a16:creationId xmlns:a16="http://schemas.microsoft.com/office/drawing/2014/main" id="{6DCE01B4-D1D6-4BF9-83B9-87CDDE2E7163}"/>
              </a:ext>
            </a:extLst>
          </p:cNvPr>
          <p:cNvSpPr>
            <a:spLocks noGrp="1"/>
          </p:cNvSpPr>
          <p:nvPr>
            <p:ph idx="1"/>
          </p:nvPr>
        </p:nvSpPr>
        <p:spPr/>
        <p:txBody>
          <a:bodyPr/>
          <a:lstStyle/>
          <a:p>
            <a:r>
              <a:rPr lang="en-US" dirty="0"/>
              <a:t>Build the suffix array for “</a:t>
            </a:r>
            <a:r>
              <a:rPr lang="en-US" dirty="0" err="1">
                <a:solidFill>
                  <a:schemeClr val="accent5"/>
                </a:solidFill>
              </a:rPr>
              <a:t>mississippi</a:t>
            </a:r>
            <a:r>
              <a:rPr lang="en-US" dirty="0"/>
              <a:t>”.</a:t>
            </a:r>
          </a:p>
          <a:p>
            <a:r>
              <a:rPr lang="en-US" dirty="0"/>
              <a:t>Then, simulate the search for “</a:t>
            </a:r>
            <a:r>
              <a:rPr lang="en-US" dirty="0">
                <a:solidFill>
                  <a:schemeClr val="accent4"/>
                </a:solidFill>
              </a:rPr>
              <a:t>is</a:t>
            </a:r>
            <a:r>
              <a:rPr lang="en-US" dirty="0"/>
              <a:t>”.</a:t>
            </a:r>
          </a:p>
        </p:txBody>
      </p:sp>
    </p:spTree>
    <p:extLst>
      <p:ext uri="{BB962C8B-B14F-4D97-AF65-F5344CB8AC3E}">
        <p14:creationId xmlns:p14="http://schemas.microsoft.com/office/powerpoint/2010/main" val="1540865323"/>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232BE8-1DEB-4C39-9950-447DDCA37069}"/>
              </a:ext>
            </a:extLst>
          </p:cNvPr>
          <p:cNvSpPr>
            <a:spLocks noGrp="1"/>
          </p:cNvSpPr>
          <p:nvPr>
            <p:ph type="title"/>
          </p:nvPr>
        </p:nvSpPr>
        <p:spPr/>
        <p:txBody>
          <a:bodyPr/>
          <a:lstStyle/>
          <a:p>
            <a:pPr algn="ctr"/>
            <a:r>
              <a:rPr lang="en-US" dirty="0"/>
              <a:t>Analysis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2F21ECB-BBA4-4EDC-A2ED-E1334C11B87E}"/>
                  </a:ext>
                </a:extLst>
              </p:cNvPr>
              <p:cNvSpPr>
                <a:spLocks noGrp="1"/>
              </p:cNvSpPr>
              <p:nvPr>
                <p:ph idx="1"/>
              </p:nvPr>
            </p:nvSpPr>
            <p:spPr/>
            <p:txBody>
              <a:bodyPr/>
              <a:lstStyle/>
              <a:p>
                <a:r>
                  <a:rPr lang="en-US" dirty="0"/>
                  <a:t>Suppose </a:t>
                </a:r>
                <a14:m>
                  <m:oMath xmlns:m="http://schemas.openxmlformats.org/officeDocument/2006/math">
                    <m:d>
                      <m:dPr>
                        <m:begChr m:val="|"/>
                        <m:endChr m:val="|"/>
                        <m:ctrlPr>
                          <a:rPr lang="en-US" b="0" i="1" smtClean="0">
                            <a:solidFill>
                              <a:schemeClr val="accent2"/>
                            </a:solidFill>
                            <a:latin typeface="Cambria Math" panose="02040503050406030204" pitchFamily="18" charset="0"/>
                          </a:rPr>
                        </m:ctrlPr>
                      </m:dPr>
                      <m:e>
                        <m:r>
                          <a:rPr lang="en-US" b="0" i="1" smtClean="0">
                            <a:solidFill>
                              <a:schemeClr val="accent2"/>
                            </a:solidFill>
                            <a:latin typeface="Cambria Math" panose="02040503050406030204" pitchFamily="18" charset="0"/>
                          </a:rPr>
                          <m:t>𝑇</m:t>
                        </m:r>
                      </m:e>
                    </m:d>
                    <m:r>
                      <a:rPr lang="en-US" b="0" i="1" smtClean="0">
                        <a:solidFill>
                          <a:schemeClr val="accent2"/>
                        </a:solidFill>
                        <a:latin typeface="Cambria Math" panose="02040503050406030204" pitchFamily="18" charset="0"/>
                      </a:rPr>
                      <m:t>=</m:t>
                    </m:r>
                    <m:r>
                      <a:rPr lang="en-US" b="0" i="1" smtClean="0">
                        <a:solidFill>
                          <a:schemeClr val="accent2"/>
                        </a:solidFill>
                        <a:latin typeface="Cambria Math" panose="02040503050406030204" pitchFamily="18" charset="0"/>
                      </a:rPr>
                      <m:t>𝑛</m:t>
                    </m:r>
                  </m:oMath>
                </a14:m>
                <a:r>
                  <a:rPr lang="en-US" dirty="0">
                    <a:solidFill>
                      <a:schemeClr val="accent2"/>
                    </a:solidFill>
                  </a:rPr>
                  <a:t> </a:t>
                </a:r>
                <a:r>
                  <a:rPr lang="en-US" dirty="0"/>
                  <a:t>and </a:t>
                </a:r>
                <a14:m>
                  <m:oMath xmlns:m="http://schemas.openxmlformats.org/officeDocument/2006/math">
                    <m:d>
                      <m:dPr>
                        <m:begChr m:val="|"/>
                        <m:endChr m:val="|"/>
                        <m:ctrlPr>
                          <a:rPr lang="en-US" i="1" smtClean="0">
                            <a:solidFill>
                              <a:srgbClr val="FF4EFF"/>
                            </a:solidFill>
                            <a:latin typeface="Cambria Math" panose="02040503050406030204" pitchFamily="18" charset="0"/>
                          </a:rPr>
                        </m:ctrlPr>
                      </m:dPr>
                      <m:e>
                        <m:r>
                          <a:rPr lang="en-US" b="0" i="1" smtClean="0">
                            <a:solidFill>
                              <a:srgbClr val="FF4EFF"/>
                            </a:solidFill>
                            <a:latin typeface="Cambria Math" panose="02040503050406030204" pitchFamily="18" charset="0"/>
                          </a:rPr>
                          <m:t>𝑃</m:t>
                        </m:r>
                      </m:e>
                    </m:d>
                    <m:r>
                      <a:rPr lang="en-US" i="1">
                        <a:solidFill>
                          <a:srgbClr val="FF4EFF"/>
                        </a:solidFill>
                        <a:latin typeface="Cambria Math" panose="02040503050406030204" pitchFamily="18" charset="0"/>
                      </a:rPr>
                      <m:t>=</m:t>
                    </m:r>
                    <m:r>
                      <a:rPr lang="en-US" b="0" i="1" smtClean="0">
                        <a:solidFill>
                          <a:srgbClr val="FF4EFF"/>
                        </a:solidFill>
                        <a:latin typeface="Cambria Math" panose="02040503050406030204" pitchFamily="18" charset="0"/>
                      </a:rPr>
                      <m:t>𝑚</m:t>
                    </m:r>
                  </m:oMath>
                </a14:m>
                <a:r>
                  <a:rPr lang="en-US" dirty="0"/>
                  <a:t>.</a:t>
                </a:r>
              </a:p>
              <a:p>
                <a:r>
                  <a:rPr lang="en-US" dirty="0"/>
                  <a:t>Then, the computational complexity of finding </a:t>
                </a:r>
                <a:r>
                  <a:rPr lang="en-US" b="1" i="1" dirty="0"/>
                  <a:t>all </a:t>
                </a:r>
                <a:r>
                  <a:rPr lang="en-US" dirty="0"/>
                  <a:t>occurrences of </a:t>
                </a:r>
                <a14:m>
                  <m:oMath xmlns:m="http://schemas.openxmlformats.org/officeDocument/2006/math">
                    <m:r>
                      <a:rPr lang="en-US" i="1" dirty="0" smtClean="0">
                        <a:latin typeface="Cambria Math" panose="02040503050406030204" pitchFamily="18" charset="0"/>
                      </a:rPr>
                      <m:t>𝑃</m:t>
                    </m:r>
                  </m:oMath>
                </a14:m>
                <a:r>
                  <a:rPr lang="en-US" dirty="0"/>
                  <a:t> in </a:t>
                </a:r>
                <a14:m>
                  <m:oMath xmlns:m="http://schemas.openxmlformats.org/officeDocument/2006/math">
                    <m:r>
                      <a:rPr lang="en-US" i="1" dirty="0" smtClean="0">
                        <a:latin typeface="Cambria Math" panose="02040503050406030204" pitchFamily="18" charset="0"/>
                      </a:rPr>
                      <m:t>𝑀</m:t>
                    </m:r>
                  </m:oMath>
                </a14:m>
                <a:r>
                  <a:rPr lang="en-US" dirty="0"/>
                  <a:t> is…</a:t>
                </a:r>
              </a:p>
            </p:txBody>
          </p:sp>
        </mc:Choice>
        <mc:Fallback xmlns="">
          <p:sp>
            <p:nvSpPr>
              <p:cNvPr id="3" name="Content Placeholder 2">
                <a:extLst>
                  <a:ext uri="{FF2B5EF4-FFF2-40B4-BE49-F238E27FC236}">
                    <a16:creationId xmlns:a16="http://schemas.microsoft.com/office/drawing/2014/main" id="{52F21ECB-BBA4-4EDC-A2ED-E1334C11B87E}"/>
                  </a:ext>
                </a:extLst>
              </p:cNvPr>
              <p:cNvSpPr>
                <a:spLocks noGrp="1" noRot="1" noChangeAspect="1" noMove="1" noResize="1" noEditPoints="1" noAdjustHandles="1" noChangeArrowheads="1" noChangeShapeType="1" noTextEdit="1"/>
              </p:cNvSpPr>
              <p:nvPr>
                <p:ph idx="1"/>
              </p:nvPr>
            </p:nvSpPr>
            <p:spPr>
              <a:blipFill>
                <a:blip r:embed="rId2"/>
                <a:stretch>
                  <a:fillRect l="-1043" t="-2241" r="-754"/>
                </a:stretch>
              </a:blipFill>
            </p:spPr>
            <p:txBody>
              <a:bodyPr/>
              <a:lstStyle/>
              <a:p>
                <a:r>
                  <a:rPr lang="en-US">
                    <a:noFill/>
                  </a:rPr>
                  <a:t> </a:t>
                </a:r>
              </a:p>
            </p:txBody>
          </p:sp>
        </mc:Fallback>
      </mc:AlternateContent>
    </p:spTree>
    <p:extLst>
      <p:ext uri="{BB962C8B-B14F-4D97-AF65-F5344CB8AC3E}">
        <p14:creationId xmlns:p14="http://schemas.microsoft.com/office/powerpoint/2010/main" val="28779327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E4A28A-4349-4A4E-B1B1-90C123D1406E}"/>
              </a:ext>
            </a:extLst>
          </p:cNvPr>
          <p:cNvSpPr>
            <a:spLocks noGrp="1"/>
          </p:cNvSpPr>
          <p:nvPr>
            <p:ph type="title"/>
          </p:nvPr>
        </p:nvSpPr>
        <p:spPr>
          <a:xfrm>
            <a:off x="4626428" y="198596"/>
            <a:ext cx="2571206" cy="624365"/>
          </a:xfrm>
        </p:spPr>
        <p:txBody>
          <a:bodyPr>
            <a:normAutofit fontScale="90000"/>
          </a:bodyPr>
          <a:lstStyle/>
          <a:p>
            <a:pPr algn="ctr"/>
            <a:r>
              <a:rPr lang="en-US"/>
              <a:t>Exercise!</a:t>
            </a:r>
          </a:p>
        </p:txBody>
      </p:sp>
      <p:sp>
        <p:nvSpPr>
          <p:cNvPr id="3" name="Content Placeholder 2">
            <a:extLst>
              <a:ext uri="{FF2B5EF4-FFF2-40B4-BE49-F238E27FC236}">
                <a16:creationId xmlns:a16="http://schemas.microsoft.com/office/drawing/2014/main" id="{2D496020-FB1C-7340-A6A8-14264AE2D7A4}"/>
              </a:ext>
            </a:extLst>
          </p:cNvPr>
          <p:cNvSpPr>
            <a:spLocks noGrp="1"/>
          </p:cNvSpPr>
          <p:nvPr>
            <p:ph idx="1"/>
          </p:nvPr>
        </p:nvSpPr>
        <p:spPr>
          <a:xfrm>
            <a:off x="825137" y="1201783"/>
            <a:ext cx="10515600" cy="4351338"/>
          </a:xfrm>
        </p:spPr>
        <p:txBody>
          <a:bodyPr/>
          <a:lstStyle/>
          <a:p>
            <a:r>
              <a:rPr lang="en-US"/>
              <a:t>Compute the prefix function for the following pattern:</a:t>
            </a:r>
          </a:p>
          <a:p>
            <a:pPr marL="0" indent="0">
              <a:buNone/>
            </a:pPr>
            <a:endParaRPr lang="en-US"/>
          </a:p>
          <a:p>
            <a:pPr marL="0" indent="0">
              <a:buNone/>
            </a:pPr>
            <a:endParaRPr lang="en-US"/>
          </a:p>
          <a:p>
            <a:pPr marL="0" indent="0">
              <a:buNone/>
            </a:pPr>
            <a:endParaRPr lang="en-US"/>
          </a:p>
          <a:p>
            <a:pPr marL="0" indent="0" algn="ctr">
              <a:buNone/>
            </a:pPr>
            <a:endParaRPr lang="en-US" sz="1200"/>
          </a:p>
        </p:txBody>
      </p:sp>
      <p:graphicFrame>
        <p:nvGraphicFramePr>
          <p:cNvPr id="4" name="Table 3">
            <a:extLst>
              <a:ext uri="{FF2B5EF4-FFF2-40B4-BE49-F238E27FC236}">
                <a16:creationId xmlns:a16="http://schemas.microsoft.com/office/drawing/2014/main" id="{40144F19-6C3B-744A-8CDC-F94D460F3F60}"/>
              </a:ext>
            </a:extLst>
          </p:cNvPr>
          <p:cNvGraphicFramePr>
            <a:graphicFrameLocks noGrp="1"/>
          </p:cNvGraphicFramePr>
          <p:nvPr>
            <p:extLst>
              <p:ext uri="{D42A27DB-BD31-4B8C-83A1-F6EECF244321}">
                <p14:modId xmlns:p14="http://schemas.microsoft.com/office/powerpoint/2010/main" val="2789428165"/>
              </p:ext>
            </p:extLst>
          </p:nvPr>
        </p:nvGraphicFramePr>
        <p:xfrm>
          <a:off x="1282740" y="1909060"/>
          <a:ext cx="8128005" cy="1112520"/>
        </p:xfrm>
        <a:graphic>
          <a:graphicData uri="http://schemas.openxmlformats.org/drawingml/2006/table">
            <a:tbl>
              <a:tblPr firstRow="1" bandRow="1">
                <a:tableStyleId>{5C22544A-7EE6-4342-B048-85BDC9FD1C3A}</a:tableStyleId>
              </a:tblPr>
              <a:tblGrid>
                <a:gridCol w="541867">
                  <a:extLst>
                    <a:ext uri="{9D8B030D-6E8A-4147-A177-3AD203B41FA5}">
                      <a16:colId xmlns:a16="http://schemas.microsoft.com/office/drawing/2014/main" val="554146845"/>
                    </a:ext>
                  </a:extLst>
                </a:gridCol>
                <a:gridCol w="541867">
                  <a:extLst>
                    <a:ext uri="{9D8B030D-6E8A-4147-A177-3AD203B41FA5}">
                      <a16:colId xmlns:a16="http://schemas.microsoft.com/office/drawing/2014/main" val="3691093530"/>
                    </a:ext>
                  </a:extLst>
                </a:gridCol>
                <a:gridCol w="541867">
                  <a:extLst>
                    <a:ext uri="{9D8B030D-6E8A-4147-A177-3AD203B41FA5}">
                      <a16:colId xmlns:a16="http://schemas.microsoft.com/office/drawing/2014/main" val="250267583"/>
                    </a:ext>
                  </a:extLst>
                </a:gridCol>
                <a:gridCol w="541867">
                  <a:extLst>
                    <a:ext uri="{9D8B030D-6E8A-4147-A177-3AD203B41FA5}">
                      <a16:colId xmlns:a16="http://schemas.microsoft.com/office/drawing/2014/main" val="872948204"/>
                    </a:ext>
                  </a:extLst>
                </a:gridCol>
                <a:gridCol w="541867">
                  <a:extLst>
                    <a:ext uri="{9D8B030D-6E8A-4147-A177-3AD203B41FA5}">
                      <a16:colId xmlns:a16="http://schemas.microsoft.com/office/drawing/2014/main" val="854588261"/>
                    </a:ext>
                  </a:extLst>
                </a:gridCol>
                <a:gridCol w="541867">
                  <a:extLst>
                    <a:ext uri="{9D8B030D-6E8A-4147-A177-3AD203B41FA5}">
                      <a16:colId xmlns:a16="http://schemas.microsoft.com/office/drawing/2014/main" val="1779267931"/>
                    </a:ext>
                  </a:extLst>
                </a:gridCol>
                <a:gridCol w="541867">
                  <a:extLst>
                    <a:ext uri="{9D8B030D-6E8A-4147-A177-3AD203B41FA5}">
                      <a16:colId xmlns:a16="http://schemas.microsoft.com/office/drawing/2014/main" val="2671522652"/>
                    </a:ext>
                  </a:extLst>
                </a:gridCol>
                <a:gridCol w="541867">
                  <a:extLst>
                    <a:ext uri="{9D8B030D-6E8A-4147-A177-3AD203B41FA5}">
                      <a16:colId xmlns:a16="http://schemas.microsoft.com/office/drawing/2014/main" val="338656557"/>
                    </a:ext>
                  </a:extLst>
                </a:gridCol>
                <a:gridCol w="541867">
                  <a:extLst>
                    <a:ext uri="{9D8B030D-6E8A-4147-A177-3AD203B41FA5}">
                      <a16:colId xmlns:a16="http://schemas.microsoft.com/office/drawing/2014/main" val="1489631695"/>
                    </a:ext>
                  </a:extLst>
                </a:gridCol>
                <a:gridCol w="541867">
                  <a:extLst>
                    <a:ext uri="{9D8B030D-6E8A-4147-A177-3AD203B41FA5}">
                      <a16:colId xmlns:a16="http://schemas.microsoft.com/office/drawing/2014/main" val="3563463873"/>
                    </a:ext>
                  </a:extLst>
                </a:gridCol>
                <a:gridCol w="541867">
                  <a:extLst>
                    <a:ext uri="{9D8B030D-6E8A-4147-A177-3AD203B41FA5}">
                      <a16:colId xmlns:a16="http://schemas.microsoft.com/office/drawing/2014/main" val="2988785104"/>
                    </a:ext>
                  </a:extLst>
                </a:gridCol>
                <a:gridCol w="541867">
                  <a:extLst>
                    <a:ext uri="{9D8B030D-6E8A-4147-A177-3AD203B41FA5}">
                      <a16:colId xmlns:a16="http://schemas.microsoft.com/office/drawing/2014/main" val="2570701911"/>
                    </a:ext>
                  </a:extLst>
                </a:gridCol>
                <a:gridCol w="541867">
                  <a:extLst>
                    <a:ext uri="{9D8B030D-6E8A-4147-A177-3AD203B41FA5}">
                      <a16:colId xmlns:a16="http://schemas.microsoft.com/office/drawing/2014/main" val="4173915929"/>
                    </a:ext>
                  </a:extLst>
                </a:gridCol>
                <a:gridCol w="541867">
                  <a:extLst>
                    <a:ext uri="{9D8B030D-6E8A-4147-A177-3AD203B41FA5}">
                      <a16:colId xmlns:a16="http://schemas.microsoft.com/office/drawing/2014/main" val="96297639"/>
                    </a:ext>
                  </a:extLst>
                </a:gridCol>
                <a:gridCol w="541867">
                  <a:extLst>
                    <a:ext uri="{9D8B030D-6E8A-4147-A177-3AD203B41FA5}">
                      <a16:colId xmlns:a16="http://schemas.microsoft.com/office/drawing/2014/main" val="4187946546"/>
                    </a:ext>
                  </a:extLst>
                </a:gridCol>
              </a:tblGrid>
              <a:tr h="370840">
                <a:tc>
                  <a:txBody>
                    <a:bodyPr/>
                    <a:lstStyle/>
                    <a:p>
                      <a:pPr algn="ctr"/>
                      <a:endParaRPr lang="en-US" b="1">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1">
                          <a:solidFill>
                            <a:schemeClr val="tx1"/>
                          </a:solidFill>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1">
                          <a:solidFill>
                            <a:schemeClr val="tx1"/>
                          </a:solidFill>
                        </a:rPr>
                        <a:t>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1">
                          <a:solidFill>
                            <a:schemeClr val="tx1"/>
                          </a:solidFill>
                        </a:rPr>
                        <a:t>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1">
                          <a:solidFill>
                            <a:schemeClr val="tx1"/>
                          </a:solidFill>
                        </a:rPr>
                        <a:t>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1">
                          <a:solidFill>
                            <a:schemeClr val="tx1"/>
                          </a:solidFill>
                        </a:rPr>
                        <a:t>4</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1">
                          <a:solidFill>
                            <a:schemeClr val="tx1"/>
                          </a:solidFill>
                        </a:rPr>
                        <a:t>5</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1">
                          <a:solidFill>
                            <a:schemeClr val="tx1"/>
                          </a:solidFill>
                        </a:rPr>
                        <a:t>6</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1">
                          <a:solidFill>
                            <a:schemeClr val="tx1"/>
                          </a:solidFill>
                        </a:rPr>
                        <a:t>7</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1">
                          <a:solidFill>
                            <a:schemeClr val="tx1"/>
                          </a:solidFill>
                        </a:rPr>
                        <a:t>8</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1">
                          <a:solidFill>
                            <a:schemeClr val="tx1"/>
                          </a:solidFill>
                        </a:rPr>
                        <a:t>9</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1">
                          <a:solidFill>
                            <a:schemeClr val="tx1"/>
                          </a:solidFill>
                        </a:rPr>
                        <a:t>10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1">
                          <a:solidFill>
                            <a:schemeClr val="tx1"/>
                          </a:solidFill>
                        </a:rPr>
                        <a:t>11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1">
                          <a:solidFill>
                            <a:schemeClr val="tx1"/>
                          </a:solidFill>
                        </a:rPr>
                        <a:t>12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1">
                          <a:solidFill>
                            <a:schemeClr val="tx1"/>
                          </a:solidFill>
                        </a:rPr>
                        <a:t>13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67696680"/>
                  </a:ext>
                </a:extLst>
              </a:tr>
              <a:tr h="370840">
                <a:tc>
                  <a:txBody>
                    <a:bodyPr/>
                    <a:lstStyle/>
                    <a:p>
                      <a:pPr algn="ctr"/>
                      <a:r>
                        <a:rPr lang="en-US" b="1">
                          <a:solidFill>
                            <a:schemeClr val="tx1"/>
                          </a:solidFill>
                        </a:rPr>
                        <a:t>P</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1">
                          <a:solidFill>
                            <a:schemeClr val="tx1"/>
                          </a:solidFill>
                        </a:rPr>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1">
                          <a:solidFill>
                            <a:schemeClr val="tx1"/>
                          </a:solidFill>
                        </a:rPr>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1">
                          <a:solidFill>
                            <a:schemeClr val="tx1"/>
                          </a:solidFill>
                        </a:rPr>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1">
                          <a:solidFill>
                            <a:schemeClr val="tx1"/>
                          </a:solidFill>
                        </a:rPr>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1">
                          <a:solidFill>
                            <a:schemeClr val="tx1"/>
                          </a:solidFill>
                        </a:rPr>
                        <a:t>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1">
                          <a:solidFill>
                            <a:schemeClr val="tx1"/>
                          </a:solidFill>
                        </a:rPr>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1">
                          <a:solidFill>
                            <a:schemeClr val="tx1"/>
                          </a:solidFill>
                        </a:rPr>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1">
                          <a:solidFill>
                            <a:schemeClr val="tx1"/>
                          </a:solidFill>
                        </a:rPr>
                        <a:t>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1">
                          <a:solidFill>
                            <a:schemeClr val="tx1"/>
                          </a:solidFill>
                        </a:rPr>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1">
                          <a:solidFill>
                            <a:schemeClr val="tx1"/>
                          </a:solidFill>
                        </a:rPr>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1">
                          <a:solidFill>
                            <a:schemeClr val="tx1"/>
                          </a:solidFill>
                        </a:rPr>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1">
                          <a:solidFill>
                            <a:schemeClr val="tx1"/>
                          </a:solidFill>
                        </a:rPr>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1">
                          <a:solidFill>
                            <a:schemeClr val="tx1"/>
                          </a:solidFill>
                        </a:rPr>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1">
                          <a:solidFill>
                            <a:schemeClr val="tx1"/>
                          </a:solidFill>
                        </a:rPr>
                        <a:t>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0465593"/>
                  </a:ext>
                </a:extLst>
              </a:tr>
              <a:tr h="370840">
                <a:tc>
                  <a:txBody>
                    <a:bodyPr/>
                    <a:lstStyle/>
                    <a:p>
                      <a:pPr algn="ctr"/>
                      <a:r>
                        <a:rPr lang="en-US" b="1">
                          <a:solidFill>
                            <a:schemeClr val="tx1"/>
                          </a:solidFill>
                        </a:rPr>
                        <a:t>F</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b="1">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b="1">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b="1">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b="1">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b="1">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b="1">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b="1">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b="1">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b="1">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b="1">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b="1">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b="1">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b="1">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b="1">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19023773"/>
                  </a:ext>
                </a:extLst>
              </a:tr>
            </a:tbl>
          </a:graphicData>
        </a:graphic>
      </p:graphicFrame>
    </p:spTree>
    <p:extLst>
      <p:ext uri="{BB962C8B-B14F-4D97-AF65-F5344CB8AC3E}">
        <p14:creationId xmlns:p14="http://schemas.microsoft.com/office/powerpoint/2010/main" val="427578642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232BE8-1DEB-4C39-9950-447DDCA37069}"/>
              </a:ext>
            </a:extLst>
          </p:cNvPr>
          <p:cNvSpPr>
            <a:spLocks noGrp="1"/>
          </p:cNvSpPr>
          <p:nvPr>
            <p:ph type="title"/>
          </p:nvPr>
        </p:nvSpPr>
        <p:spPr/>
        <p:txBody>
          <a:bodyPr/>
          <a:lstStyle/>
          <a:p>
            <a:pPr algn="ctr"/>
            <a:r>
              <a:rPr lang="en-US" dirty="0"/>
              <a:t>Analysis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2F21ECB-BBA4-4EDC-A2ED-E1334C11B87E}"/>
                  </a:ext>
                </a:extLst>
              </p:cNvPr>
              <p:cNvSpPr>
                <a:spLocks noGrp="1"/>
              </p:cNvSpPr>
              <p:nvPr>
                <p:ph idx="1"/>
              </p:nvPr>
            </p:nvSpPr>
            <p:spPr/>
            <p:txBody>
              <a:bodyPr/>
              <a:lstStyle/>
              <a:p>
                <a:r>
                  <a:rPr lang="en-US" dirty="0"/>
                  <a:t>Suppose </a:t>
                </a:r>
                <a14:m>
                  <m:oMath xmlns:m="http://schemas.openxmlformats.org/officeDocument/2006/math">
                    <m:d>
                      <m:dPr>
                        <m:begChr m:val="|"/>
                        <m:endChr m:val="|"/>
                        <m:ctrlPr>
                          <a:rPr lang="en-US" b="0" i="1" smtClean="0">
                            <a:solidFill>
                              <a:schemeClr val="accent2"/>
                            </a:solidFill>
                            <a:latin typeface="Cambria Math" panose="02040503050406030204" pitchFamily="18" charset="0"/>
                          </a:rPr>
                        </m:ctrlPr>
                      </m:dPr>
                      <m:e>
                        <m:r>
                          <a:rPr lang="en-US" b="0" i="1" smtClean="0">
                            <a:solidFill>
                              <a:schemeClr val="accent2"/>
                            </a:solidFill>
                            <a:latin typeface="Cambria Math" panose="02040503050406030204" pitchFamily="18" charset="0"/>
                          </a:rPr>
                          <m:t>𝑇</m:t>
                        </m:r>
                      </m:e>
                    </m:d>
                    <m:r>
                      <a:rPr lang="en-US" b="0" i="1" smtClean="0">
                        <a:solidFill>
                          <a:schemeClr val="accent2"/>
                        </a:solidFill>
                        <a:latin typeface="Cambria Math" panose="02040503050406030204" pitchFamily="18" charset="0"/>
                      </a:rPr>
                      <m:t>=</m:t>
                    </m:r>
                    <m:r>
                      <a:rPr lang="en-US" b="0" i="1" smtClean="0">
                        <a:solidFill>
                          <a:schemeClr val="accent2"/>
                        </a:solidFill>
                        <a:latin typeface="Cambria Math" panose="02040503050406030204" pitchFamily="18" charset="0"/>
                      </a:rPr>
                      <m:t>𝑛</m:t>
                    </m:r>
                  </m:oMath>
                </a14:m>
                <a:r>
                  <a:rPr lang="en-US" dirty="0">
                    <a:solidFill>
                      <a:schemeClr val="accent2"/>
                    </a:solidFill>
                  </a:rPr>
                  <a:t> </a:t>
                </a:r>
                <a:r>
                  <a:rPr lang="en-US" dirty="0"/>
                  <a:t>and </a:t>
                </a:r>
                <a14:m>
                  <m:oMath xmlns:m="http://schemas.openxmlformats.org/officeDocument/2006/math">
                    <m:d>
                      <m:dPr>
                        <m:begChr m:val="|"/>
                        <m:endChr m:val="|"/>
                        <m:ctrlPr>
                          <a:rPr lang="en-US" i="1" smtClean="0">
                            <a:solidFill>
                              <a:srgbClr val="FF4EFF"/>
                            </a:solidFill>
                            <a:latin typeface="Cambria Math" panose="02040503050406030204" pitchFamily="18" charset="0"/>
                          </a:rPr>
                        </m:ctrlPr>
                      </m:dPr>
                      <m:e>
                        <m:r>
                          <a:rPr lang="en-US" b="0" i="1" smtClean="0">
                            <a:solidFill>
                              <a:srgbClr val="FF4EFF"/>
                            </a:solidFill>
                            <a:latin typeface="Cambria Math" panose="02040503050406030204" pitchFamily="18" charset="0"/>
                          </a:rPr>
                          <m:t>𝑃</m:t>
                        </m:r>
                      </m:e>
                    </m:d>
                    <m:r>
                      <a:rPr lang="en-US" i="1">
                        <a:solidFill>
                          <a:srgbClr val="FF4EFF"/>
                        </a:solidFill>
                        <a:latin typeface="Cambria Math" panose="02040503050406030204" pitchFamily="18" charset="0"/>
                      </a:rPr>
                      <m:t>=</m:t>
                    </m:r>
                    <m:r>
                      <a:rPr lang="en-US" b="0" i="1" smtClean="0">
                        <a:solidFill>
                          <a:srgbClr val="FF4EFF"/>
                        </a:solidFill>
                        <a:latin typeface="Cambria Math" panose="02040503050406030204" pitchFamily="18" charset="0"/>
                      </a:rPr>
                      <m:t>𝑚</m:t>
                    </m:r>
                  </m:oMath>
                </a14:m>
                <a:r>
                  <a:rPr lang="en-US" dirty="0"/>
                  <a:t>.</a:t>
                </a:r>
              </a:p>
              <a:p>
                <a:r>
                  <a:rPr lang="en-US" dirty="0"/>
                  <a:t>Then, the computational complexity of finding </a:t>
                </a:r>
                <a:r>
                  <a:rPr lang="en-US" b="1" i="1" dirty="0"/>
                  <a:t>all </a:t>
                </a:r>
                <a:r>
                  <a:rPr lang="en-US" dirty="0"/>
                  <a:t>occurrences of </a:t>
                </a:r>
                <a14:m>
                  <m:oMath xmlns:m="http://schemas.openxmlformats.org/officeDocument/2006/math">
                    <m:r>
                      <a:rPr lang="en-US" i="1" dirty="0" smtClean="0">
                        <a:latin typeface="Cambria Math" panose="02040503050406030204" pitchFamily="18" charset="0"/>
                      </a:rPr>
                      <m:t>𝑃</m:t>
                    </m:r>
                  </m:oMath>
                </a14:m>
                <a:r>
                  <a:rPr lang="en-US" dirty="0"/>
                  <a:t> in </a:t>
                </a:r>
                <a14:m>
                  <m:oMath xmlns:m="http://schemas.openxmlformats.org/officeDocument/2006/math">
                    <m:r>
                      <a:rPr lang="en-US" i="1" dirty="0" smtClean="0">
                        <a:latin typeface="Cambria Math" panose="02040503050406030204" pitchFamily="18" charset="0"/>
                      </a:rPr>
                      <m:t>𝑀</m:t>
                    </m:r>
                  </m:oMath>
                </a14:m>
                <a:r>
                  <a:rPr lang="en-US" dirty="0"/>
                  <a:t> is…</a:t>
                </a:r>
              </a:p>
            </p:txBody>
          </p:sp>
        </mc:Choice>
        <mc:Fallback xmlns="">
          <p:sp>
            <p:nvSpPr>
              <p:cNvPr id="3" name="Content Placeholder 2">
                <a:extLst>
                  <a:ext uri="{FF2B5EF4-FFF2-40B4-BE49-F238E27FC236}">
                    <a16:creationId xmlns:a16="http://schemas.microsoft.com/office/drawing/2014/main" id="{52F21ECB-BBA4-4EDC-A2ED-E1334C11B87E}"/>
                  </a:ext>
                </a:extLst>
              </p:cNvPr>
              <p:cNvSpPr>
                <a:spLocks noGrp="1" noRot="1" noChangeAspect="1" noMove="1" noResize="1" noEditPoints="1" noAdjustHandles="1" noChangeArrowheads="1" noChangeShapeType="1" noTextEdit="1"/>
              </p:cNvSpPr>
              <p:nvPr>
                <p:ph idx="1"/>
              </p:nvPr>
            </p:nvSpPr>
            <p:spPr>
              <a:blipFill>
                <a:blip r:embed="rId2"/>
                <a:stretch>
                  <a:fillRect l="-1043" t="-2241" r="-7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angle: Rounded Corners 3">
                <a:extLst>
                  <a:ext uri="{FF2B5EF4-FFF2-40B4-BE49-F238E27FC236}">
                    <a16:creationId xmlns:a16="http://schemas.microsoft.com/office/drawing/2014/main" id="{4738F2DC-15B2-4DC5-995E-01F42EC4F71B}"/>
                  </a:ext>
                </a:extLst>
              </p:cNvPr>
              <p:cNvSpPr/>
              <p:nvPr/>
            </p:nvSpPr>
            <p:spPr>
              <a:xfrm>
                <a:off x="2162330" y="3428491"/>
                <a:ext cx="1356777" cy="58627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ea typeface="Cambria Math" panose="02040503050406030204" pitchFamily="18" charset="0"/>
                        </a:rPr>
                        <m:t>𝒪</m:t>
                      </m:r>
                      <m:r>
                        <a:rPr lang="en-US" b="0" i="1" dirty="0" smtClean="0">
                          <a:latin typeface="Cambria Math" panose="02040503050406030204" pitchFamily="18" charset="0"/>
                          <a:ea typeface="Cambria Math" panose="02040503050406030204" pitchFamily="18" charset="0"/>
                        </a:rPr>
                        <m:t>(</m:t>
                      </m:r>
                      <m:func>
                        <m:funcPr>
                          <m:ctrlPr>
                            <a:rPr lang="en-US" b="0" i="1" dirty="0" smtClean="0">
                              <a:latin typeface="Cambria Math" panose="02040503050406030204" pitchFamily="18" charset="0"/>
                              <a:ea typeface="Cambria Math" panose="02040503050406030204" pitchFamily="18" charset="0"/>
                            </a:rPr>
                          </m:ctrlPr>
                        </m:funcPr>
                        <m:fName>
                          <m:sSub>
                            <m:sSubPr>
                              <m:ctrlPr>
                                <a:rPr lang="en-US" b="0" i="1" dirty="0" smtClean="0">
                                  <a:latin typeface="Cambria Math" panose="02040503050406030204" pitchFamily="18" charset="0"/>
                                  <a:ea typeface="Cambria Math" panose="02040503050406030204" pitchFamily="18" charset="0"/>
                                </a:rPr>
                              </m:ctrlPr>
                            </m:sSubPr>
                            <m:e>
                              <m:r>
                                <m:rPr>
                                  <m:sty m:val="p"/>
                                </m:rPr>
                                <a:rPr lang="en-US" b="0" i="0" dirty="0" smtClean="0">
                                  <a:latin typeface="Cambria Math" panose="02040503050406030204" pitchFamily="18" charset="0"/>
                                  <a:ea typeface="Cambria Math" panose="02040503050406030204" pitchFamily="18" charset="0"/>
                                </a:rPr>
                                <m:t>log</m:t>
                              </m:r>
                            </m:e>
                            <m:sub>
                              <m:r>
                                <a:rPr lang="en-US" b="0" i="1" dirty="0" smtClean="0">
                                  <a:latin typeface="Cambria Math" panose="02040503050406030204" pitchFamily="18" charset="0"/>
                                  <a:ea typeface="Cambria Math" panose="02040503050406030204" pitchFamily="18" charset="0"/>
                                </a:rPr>
                                <m:t>2</m:t>
                              </m:r>
                            </m:sub>
                          </m:sSub>
                        </m:fName>
                        <m:e>
                          <m:r>
                            <a:rPr lang="en-US" b="0" i="1" dirty="0" smtClean="0">
                              <a:latin typeface="Cambria Math" panose="02040503050406030204" pitchFamily="18" charset="0"/>
                              <a:ea typeface="Cambria Math" panose="02040503050406030204" pitchFamily="18" charset="0"/>
                            </a:rPr>
                            <m:t>𝑛</m:t>
                          </m:r>
                        </m:e>
                      </m:func>
                      <m:r>
                        <a:rPr lang="en-US" b="0" i="1" dirty="0"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4" name="Rectangle: Rounded Corners 3">
                <a:extLst>
                  <a:ext uri="{FF2B5EF4-FFF2-40B4-BE49-F238E27FC236}">
                    <a16:creationId xmlns:a16="http://schemas.microsoft.com/office/drawing/2014/main" id="{4738F2DC-15B2-4DC5-995E-01F42EC4F71B}"/>
                  </a:ext>
                </a:extLst>
              </p:cNvPr>
              <p:cNvSpPr>
                <a:spLocks noRot="1" noChangeAspect="1" noMove="1" noResize="1" noEditPoints="1" noAdjustHandles="1" noChangeArrowheads="1" noChangeShapeType="1" noTextEdit="1"/>
              </p:cNvSpPr>
              <p:nvPr/>
            </p:nvSpPr>
            <p:spPr>
              <a:xfrm>
                <a:off x="2162330" y="3428491"/>
                <a:ext cx="1356777" cy="586270"/>
              </a:xfrm>
              <a:prstGeom prst="roundRect">
                <a:avLst/>
              </a:prstGeom>
              <a:blipFill>
                <a:blip r:embed="rId3"/>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Rounded Corners 4">
                <a:extLst>
                  <a:ext uri="{FF2B5EF4-FFF2-40B4-BE49-F238E27FC236}">
                    <a16:creationId xmlns:a16="http://schemas.microsoft.com/office/drawing/2014/main" id="{DEFCC548-5674-4480-9C23-C760ABDEA388}"/>
                  </a:ext>
                </a:extLst>
              </p:cNvPr>
              <p:cNvSpPr/>
              <p:nvPr/>
            </p:nvSpPr>
            <p:spPr>
              <a:xfrm>
                <a:off x="4067504" y="3389729"/>
                <a:ext cx="1522162" cy="625031"/>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ea typeface="Cambria Math" panose="02040503050406030204" pitchFamily="18" charset="0"/>
                        </a:rPr>
                        <m:t>𝒪</m:t>
                      </m:r>
                      <m:r>
                        <a:rPr lang="en-US" i="1" dirty="0" smtClean="0">
                          <a:latin typeface="Cambria Math" panose="02040503050406030204" pitchFamily="18" charset="0"/>
                          <a:ea typeface="Cambria Math" panose="02040503050406030204" pitchFamily="18" charset="0"/>
                        </a:rPr>
                        <m:t>(</m:t>
                      </m:r>
                      <m:func>
                        <m:funcPr>
                          <m:ctrlPr>
                            <a:rPr lang="en-US" i="1" dirty="0">
                              <a:latin typeface="Cambria Math" panose="02040503050406030204" pitchFamily="18" charset="0"/>
                              <a:ea typeface="Cambria Math" panose="02040503050406030204" pitchFamily="18" charset="0"/>
                            </a:rPr>
                          </m:ctrlPr>
                        </m:funcPr>
                        <m:fName>
                          <m:sSub>
                            <m:sSubPr>
                              <m:ctrlPr>
                                <a:rPr lang="en-US" i="1" dirty="0">
                                  <a:latin typeface="Cambria Math" panose="02040503050406030204" pitchFamily="18" charset="0"/>
                                  <a:ea typeface="Cambria Math" panose="02040503050406030204" pitchFamily="18" charset="0"/>
                                </a:rPr>
                              </m:ctrlPr>
                            </m:sSubPr>
                            <m:e>
                              <m:r>
                                <a:rPr lang="en-US" b="0" i="1" dirty="0" smtClean="0">
                                  <a:latin typeface="Cambria Math" panose="02040503050406030204" pitchFamily="18" charset="0"/>
                                  <a:ea typeface="Cambria Math" panose="02040503050406030204" pitchFamily="18" charset="0"/>
                                </a:rPr>
                                <m:t>𝑚</m:t>
                              </m:r>
                              <m:r>
                                <a:rPr lang="en-US" b="0" i="1" dirty="0" smtClean="0">
                                  <a:latin typeface="Cambria Math" panose="02040503050406030204" pitchFamily="18" charset="0"/>
                                  <a:ea typeface="Cambria Math" panose="02040503050406030204" pitchFamily="18" charset="0"/>
                                </a:rPr>
                                <m:t>⋅</m:t>
                              </m:r>
                              <m:r>
                                <m:rPr>
                                  <m:sty m:val="p"/>
                                </m:rPr>
                                <a:rPr lang="en-US" dirty="0">
                                  <a:latin typeface="Cambria Math" panose="02040503050406030204" pitchFamily="18" charset="0"/>
                                  <a:ea typeface="Cambria Math" panose="02040503050406030204" pitchFamily="18" charset="0"/>
                                </a:rPr>
                                <m:t>log</m:t>
                              </m:r>
                            </m:e>
                            <m:sub>
                              <m:r>
                                <a:rPr lang="en-US" i="1" dirty="0">
                                  <a:latin typeface="Cambria Math" panose="02040503050406030204" pitchFamily="18" charset="0"/>
                                  <a:ea typeface="Cambria Math" panose="02040503050406030204" pitchFamily="18" charset="0"/>
                                </a:rPr>
                                <m:t>2</m:t>
                              </m:r>
                            </m:sub>
                          </m:sSub>
                        </m:fName>
                        <m:e>
                          <m:r>
                            <a:rPr lang="en-US" i="1" dirty="0">
                              <a:latin typeface="Cambria Math" panose="02040503050406030204" pitchFamily="18" charset="0"/>
                              <a:ea typeface="Cambria Math" panose="02040503050406030204" pitchFamily="18" charset="0"/>
                            </a:rPr>
                            <m:t>𝑛</m:t>
                          </m:r>
                        </m:e>
                      </m:func>
                      <m:r>
                        <a:rPr lang="en-US" i="1" dirty="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5" name="Rectangle: Rounded Corners 4">
                <a:extLst>
                  <a:ext uri="{FF2B5EF4-FFF2-40B4-BE49-F238E27FC236}">
                    <a16:creationId xmlns:a16="http://schemas.microsoft.com/office/drawing/2014/main" id="{DEFCC548-5674-4480-9C23-C760ABDEA388}"/>
                  </a:ext>
                </a:extLst>
              </p:cNvPr>
              <p:cNvSpPr>
                <a:spLocks noRot="1" noChangeAspect="1" noMove="1" noResize="1" noEditPoints="1" noAdjustHandles="1" noChangeArrowheads="1" noChangeShapeType="1" noTextEdit="1"/>
              </p:cNvSpPr>
              <p:nvPr/>
            </p:nvSpPr>
            <p:spPr>
              <a:xfrm>
                <a:off x="4067504" y="3389729"/>
                <a:ext cx="1522162" cy="625031"/>
              </a:xfrm>
              <a:prstGeom prst="roundRect">
                <a:avLst/>
              </a:prstGeom>
              <a:blipFill>
                <a:blip r:embed="rId4"/>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Rounded Corners 5">
                <a:extLst>
                  <a:ext uri="{FF2B5EF4-FFF2-40B4-BE49-F238E27FC236}">
                    <a16:creationId xmlns:a16="http://schemas.microsoft.com/office/drawing/2014/main" id="{1A63D9CD-41E0-4ADF-89E2-1DB28A15D5B5}"/>
                  </a:ext>
                </a:extLst>
              </p:cNvPr>
              <p:cNvSpPr/>
              <p:nvPr/>
            </p:nvSpPr>
            <p:spPr>
              <a:xfrm>
                <a:off x="6188490" y="3409110"/>
                <a:ext cx="1522162" cy="625031"/>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ea typeface="Cambria Math" panose="02040503050406030204" pitchFamily="18" charset="0"/>
                        </a:rPr>
                        <m:t>𝒪</m:t>
                      </m:r>
                      <m:r>
                        <a:rPr lang="en-US" i="1" dirty="0" smtClean="0">
                          <a:latin typeface="Cambria Math" panose="02040503050406030204" pitchFamily="18" charset="0"/>
                          <a:ea typeface="Cambria Math" panose="02040503050406030204" pitchFamily="18" charset="0"/>
                        </a:rPr>
                        <m:t>(</m:t>
                      </m:r>
                      <m:func>
                        <m:funcPr>
                          <m:ctrlPr>
                            <a:rPr lang="en-US" i="1" dirty="0">
                              <a:latin typeface="Cambria Math" panose="02040503050406030204" pitchFamily="18" charset="0"/>
                              <a:ea typeface="Cambria Math" panose="02040503050406030204" pitchFamily="18" charset="0"/>
                            </a:rPr>
                          </m:ctrlPr>
                        </m:funcPr>
                        <m:fName>
                          <m:sSub>
                            <m:sSubPr>
                              <m:ctrlPr>
                                <a:rPr lang="en-US" i="1" dirty="0">
                                  <a:latin typeface="Cambria Math" panose="02040503050406030204" pitchFamily="18" charset="0"/>
                                  <a:ea typeface="Cambria Math" panose="02040503050406030204" pitchFamily="18" charset="0"/>
                                </a:rPr>
                              </m:ctrlPr>
                            </m:sSubPr>
                            <m:e>
                              <m:r>
                                <a:rPr lang="en-US" b="0" i="1" dirty="0" smtClean="0">
                                  <a:latin typeface="Cambria Math" panose="02040503050406030204" pitchFamily="18" charset="0"/>
                                  <a:ea typeface="Cambria Math" panose="02040503050406030204" pitchFamily="18" charset="0"/>
                                </a:rPr>
                                <m:t>𝑛</m:t>
                              </m:r>
                              <m:r>
                                <a:rPr lang="en-US" b="0" i="1" dirty="0" smtClean="0">
                                  <a:latin typeface="Cambria Math" panose="02040503050406030204" pitchFamily="18" charset="0"/>
                                  <a:ea typeface="Cambria Math" panose="02040503050406030204" pitchFamily="18" charset="0"/>
                                </a:rPr>
                                <m:t>⋅</m:t>
                              </m:r>
                              <m:r>
                                <m:rPr>
                                  <m:sty m:val="p"/>
                                </m:rPr>
                                <a:rPr lang="en-US" dirty="0">
                                  <a:latin typeface="Cambria Math" panose="02040503050406030204" pitchFamily="18" charset="0"/>
                                  <a:ea typeface="Cambria Math" panose="02040503050406030204" pitchFamily="18" charset="0"/>
                                </a:rPr>
                                <m:t>log</m:t>
                              </m:r>
                            </m:e>
                            <m:sub>
                              <m:r>
                                <a:rPr lang="en-US" i="1" dirty="0">
                                  <a:latin typeface="Cambria Math" panose="02040503050406030204" pitchFamily="18" charset="0"/>
                                  <a:ea typeface="Cambria Math" panose="02040503050406030204" pitchFamily="18" charset="0"/>
                                </a:rPr>
                                <m:t>2</m:t>
                              </m:r>
                            </m:sub>
                          </m:sSub>
                        </m:fName>
                        <m:e>
                          <m:r>
                            <a:rPr lang="en-US" b="0" i="1" dirty="0" smtClean="0">
                              <a:latin typeface="Cambria Math" panose="02040503050406030204" pitchFamily="18" charset="0"/>
                              <a:ea typeface="Cambria Math" panose="02040503050406030204" pitchFamily="18" charset="0"/>
                            </a:rPr>
                            <m:t>𝑚</m:t>
                          </m:r>
                        </m:e>
                      </m:func>
                      <m:r>
                        <a:rPr lang="en-US" i="1" dirty="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6" name="Rectangle: Rounded Corners 5">
                <a:extLst>
                  <a:ext uri="{FF2B5EF4-FFF2-40B4-BE49-F238E27FC236}">
                    <a16:creationId xmlns:a16="http://schemas.microsoft.com/office/drawing/2014/main" id="{1A63D9CD-41E0-4ADF-89E2-1DB28A15D5B5}"/>
                  </a:ext>
                </a:extLst>
              </p:cNvPr>
              <p:cNvSpPr>
                <a:spLocks noRot="1" noChangeAspect="1" noMove="1" noResize="1" noEditPoints="1" noAdjustHandles="1" noChangeArrowheads="1" noChangeShapeType="1" noTextEdit="1"/>
              </p:cNvSpPr>
              <p:nvPr/>
            </p:nvSpPr>
            <p:spPr>
              <a:xfrm>
                <a:off x="6188490" y="3409110"/>
                <a:ext cx="1522162" cy="625031"/>
              </a:xfrm>
              <a:prstGeom prst="roundRect">
                <a:avLst/>
              </a:prstGeom>
              <a:blipFill>
                <a:blip r:embed="rId5"/>
                <a:stretch>
                  <a:fillRect/>
                </a:stretch>
              </a:blipFill>
              <a:ln>
                <a:noFill/>
              </a:ln>
            </p:spPr>
            <p:txBody>
              <a:bodyPr/>
              <a:lstStyle/>
              <a:p>
                <a:r>
                  <a:rPr lang="en-US">
                    <a:noFill/>
                  </a:rPr>
                  <a:t> </a:t>
                </a:r>
              </a:p>
            </p:txBody>
          </p:sp>
        </mc:Fallback>
      </mc:AlternateContent>
      <p:sp>
        <p:nvSpPr>
          <p:cNvPr id="7" name="Rectangle: Rounded Corners 6">
            <a:extLst>
              <a:ext uri="{FF2B5EF4-FFF2-40B4-BE49-F238E27FC236}">
                <a16:creationId xmlns:a16="http://schemas.microsoft.com/office/drawing/2014/main" id="{8D84BDE5-833C-4037-84E0-A33029AACA8F}"/>
              </a:ext>
            </a:extLst>
          </p:cNvPr>
          <p:cNvSpPr/>
          <p:nvPr/>
        </p:nvSpPr>
        <p:spPr>
          <a:xfrm>
            <a:off x="8309476" y="3376263"/>
            <a:ext cx="1522162" cy="625031"/>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Something else (what?)</a:t>
            </a:r>
          </a:p>
        </p:txBody>
      </p:sp>
    </p:spTree>
    <p:extLst>
      <p:ext uri="{BB962C8B-B14F-4D97-AF65-F5344CB8AC3E}">
        <p14:creationId xmlns:p14="http://schemas.microsoft.com/office/powerpoint/2010/main" val="703107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232BE8-1DEB-4C39-9950-447DDCA37069}"/>
              </a:ext>
            </a:extLst>
          </p:cNvPr>
          <p:cNvSpPr>
            <a:spLocks noGrp="1"/>
          </p:cNvSpPr>
          <p:nvPr>
            <p:ph type="title"/>
          </p:nvPr>
        </p:nvSpPr>
        <p:spPr/>
        <p:txBody>
          <a:bodyPr/>
          <a:lstStyle/>
          <a:p>
            <a:pPr algn="ctr"/>
            <a:r>
              <a:rPr lang="en-US" dirty="0"/>
              <a:t>Analysis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2F21ECB-BBA4-4EDC-A2ED-E1334C11B87E}"/>
                  </a:ext>
                </a:extLst>
              </p:cNvPr>
              <p:cNvSpPr>
                <a:spLocks noGrp="1"/>
              </p:cNvSpPr>
              <p:nvPr>
                <p:ph idx="1"/>
              </p:nvPr>
            </p:nvSpPr>
            <p:spPr/>
            <p:txBody>
              <a:bodyPr>
                <a:normAutofit fontScale="92500" lnSpcReduction="10000"/>
              </a:bodyPr>
              <a:lstStyle/>
              <a:p>
                <a:r>
                  <a:rPr lang="en-US" dirty="0"/>
                  <a:t>Suppose </a:t>
                </a:r>
                <a14:m>
                  <m:oMath xmlns:m="http://schemas.openxmlformats.org/officeDocument/2006/math">
                    <m:d>
                      <m:dPr>
                        <m:begChr m:val="|"/>
                        <m:endChr m:val="|"/>
                        <m:ctrlPr>
                          <a:rPr lang="en-US" b="0" i="1" smtClean="0">
                            <a:solidFill>
                              <a:schemeClr val="accent2"/>
                            </a:solidFill>
                            <a:latin typeface="Cambria Math" panose="02040503050406030204" pitchFamily="18" charset="0"/>
                          </a:rPr>
                        </m:ctrlPr>
                      </m:dPr>
                      <m:e>
                        <m:r>
                          <a:rPr lang="en-US" b="0" i="1" smtClean="0">
                            <a:solidFill>
                              <a:schemeClr val="accent2"/>
                            </a:solidFill>
                            <a:latin typeface="Cambria Math" panose="02040503050406030204" pitchFamily="18" charset="0"/>
                          </a:rPr>
                          <m:t>𝑇</m:t>
                        </m:r>
                      </m:e>
                    </m:d>
                    <m:r>
                      <a:rPr lang="en-US" b="0" i="1" smtClean="0">
                        <a:solidFill>
                          <a:schemeClr val="accent2"/>
                        </a:solidFill>
                        <a:latin typeface="Cambria Math" panose="02040503050406030204" pitchFamily="18" charset="0"/>
                      </a:rPr>
                      <m:t>=</m:t>
                    </m:r>
                    <m:r>
                      <a:rPr lang="en-US" b="0" i="1" smtClean="0">
                        <a:solidFill>
                          <a:schemeClr val="accent2"/>
                        </a:solidFill>
                        <a:latin typeface="Cambria Math" panose="02040503050406030204" pitchFamily="18" charset="0"/>
                      </a:rPr>
                      <m:t>𝑛</m:t>
                    </m:r>
                  </m:oMath>
                </a14:m>
                <a:r>
                  <a:rPr lang="en-US" dirty="0">
                    <a:solidFill>
                      <a:schemeClr val="accent2"/>
                    </a:solidFill>
                  </a:rPr>
                  <a:t> </a:t>
                </a:r>
                <a:r>
                  <a:rPr lang="en-US" dirty="0"/>
                  <a:t>and </a:t>
                </a:r>
                <a14:m>
                  <m:oMath xmlns:m="http://schemas.openxmlformats.org/officeDocument/2006/math">
                    <m:d>
                      <m:dPr>
                        <m:begChr m:val="|"/>
                        <m:endChr m:val="|"/>
                        <m:ctrlPr>
                          <a:rPr lang="en-US" i="1" smtClean="0">
                            <a:solidFill>
                              <a:srgbClr val="FF4EFF"/>
                            </a:solidFill>
                            <a:latin typeface="Cambria Math" panose="02040503050406030204" pitchFamily="18" charset="0"/>
                          </a:rPr>
                        </m:ctrlPr>
                      </m:dPr>
                      <m:e>
                        <m:r>
                          <a:rPr lang="en-US" b="0" i="1" smtClean="0">
                            <a:solidFill>
                              <a:srgbClr val="FF4EFF"/>
                            </a:solidFill>
                            <a:latin typeface="Cambria Math" panose="02040503050406030204" pitchFamily="18" charset="0"/>
                          </a:rPr>
                          <m:t>𝑃</m:t>
                        </m:r>
                      </m:e>
                    </m:d>
                    <m:r>
                      <a:rPr lang="en-US" i="1">
                        <a:solidFill>
                          <a:srgbClr val="FF4EFF"/>
                        </a:solidFill>
                        <a:latin typeface="Cambria Math" panose="02040503050406030204" pitchFamily="18" charset="0"/>
                      </a:rPr>
                      <m:t>=</m:t>
                    </m:r>
                    <m:r>
                      <a:rPr lang="en-US" b="0" i="1" smtClean="0">
                        <a:solidFill>
                          <a:srgbClr val="FF4EFF"/>
                        </a:solidFill>
                        <a:latin typeface="Cambria Math" panose="02040503050406030204" pitchFamily="18" charset="0"/>
                      </a:rPr>
                      <m:t>𝑚</m:t>
                    </m:r>
                  </m:oMath>
                </a14:m>
                <a:r>
                  <a:rPr lang="en-US" dirty="0"/>
                  <a:t>.</a:t>
                </a:r>
              </a:p>
              <a:p>
                <a:r>
                  <a:rPr lang="en-US" dirty="0"/>
                  <a:t>Then, the computational complexity of finding </a:t>
                </a:r>
                <a:r>
                  <a:rPr lang="en-US" b="1" i="1" dirty="0"/>
                  <a:t>all </a:t>
                </a:r>
                <a:r>
                  <a:rPr lang="en-US" dirty="0"/>
                  <a:t>occurrences of </a:t>
                </a:r>
                <a14:m>
                  <m:oMath xmlns:m="http://schemas.openxmlformats.org/officeDocument/2006/math">
                    <m:r>
                      <a:rPr lang="en-US" i="1" dirty="0" smtClean="0">
                        <a:latin typeface="Cambria Math" panose="02040503050406030204" pitchFamily="18" charset="0"/>
                      </a:rPr>
                      <m:t>𝑃</m:t>
                    </m:r>
                  </m:oMath>
                </a14:m>
                <a:r>
                  <a:rPr lang="en-US" dirty="0"/>
                  <a:t> in </a:t>
                </a:r>
                <a14:m>
                  <m:oMath xmlns:m="http://schemas.openxmlformats.org/officeDocument/2006/math">
                    <m:r>
                      <a:rPr lang="en-US" i="1" dirty="0" smtClean="0">
                        <a:latin typeface="Cambria Math" panose="02040503050406030204" pitchFamily="18" charset="0"/>
                      </a:rPr>
                      <m:t>𝑀</m:t>
                    </m:r>
                  </m:oMath>
                </a14:m>
                <a:r>
                  <a:rPr lang="en-US" dirty="0"/>
                  <a:t> is…</a:t>
                </a:r>
              </a:p>
              <a:p>
                <a:endParaRPr lang="en-US" dirty="0"/>
              </a:p>
              <a:p>
                <a:endParaRPr lang="en-US" dirty="0"/>
              </a:p>
              <a:p>
                <a:endParaRPr lang="en-US" dirty="0"/>
              </a:p>
              <a:p>
                <a:r>
                  <a:rPr lang="en-US" dirty="0"/>
                  <a:t>Constant up front: </a:t>
                </a:r>
                <a:r>
                  <a:rPr lang="en-US" dirty="0">
                    <a:solidFill>
                      <a:srgbClr val="FF0000"/>
                    </a:solidFill>
                  </a:rPr>
                  <a:t>2</a:t>
                </a:r>
                <a:r>
                  <a:rPr lang="en-US" dirty="0"/>
                  <a:t>, since we execute 2 binary searches.</a:t>
                </a:r>
              </a:p>
              <a:p>
                <a:pPr lvl="1"/>
                <a:r>
                  <a:rPr lang="en-US" dirty="0"/>
                  <a:t>The </a:t>
                </a:r>
                <a14:m>
                  <m:oMath xmlns:m="http://schemas.openxmlformats.org/officeDocument/2006/math">
                    <m:r>
                      <a:rPr lang="en-US" b="0" i="1" smtClean="0">
                        <a:latin typeface="Cambria Math" panose="02040503050406030204" pitchFamily="18" charset="0"/>
                      </a:rPr>
                      <m:t>𝑚</m:t>
                    </m:r>
                  </m:oMath>
                </a14:m>
                <a:r>
                  <a:rPr lang="en-US" dirty="0"/>
                  <a:t> comes to be because of the fact that we do an </a:t>
                </a:r>
                <a14:m>
                  <m:oMath xmlns:m="http://schemas.openxmlformats.org/officeDocument/2006/math">
                    <m:r>
                      <a:rPr lang="en-US" b="0" i="1" smtClean="0">
                        <a:solidFill>
                          <a:schemeClr val="accent5"/>
                        </a:solidFill>
                        <a:latin typeface="Cambria Math" panose="02040503050406030204" pitchFamily="18" charset="0"/>
                      </a:rPr>
                      <m:t>𝑚</m:t>
                    </m:r>
                  </m:oMath>
                </a14:m>
                <a:r>
                  <a:rPr lang="en-US" dirty="0">
                    <a:solidFill>
                      <a:schemeClr val="accent5"/>
                    </a:solidFill>
                  </a:rPr>
                  <a:t>- length comparison  (</a:t>
                </a:r>
                <a:r>
                  <a:rPr lang="en-US" dirty="0" err="1">
                    <a:solidFill>
                      <a:schemeClr val="accent5"/>
                    </a:solidFill>
                    <a:latin typeface="Consolas" panose="020B0609020204030204" pitchFamily="49" charset="0"/>
                  </a:rPr>
                  <a:t>strncmp</a:t>
                </a:r>
                <a:r>
                  <a:rPr lang="en-US" dirty="0">
                    <a:solidFill>
                      <a:schemeClr val="accent5"/>
                    </a:solidFill>
                  </a:rPr>
                  <a:t>) </a:t>
                </a:r>
                <a:r>
                  <a:rPr lang="en-US" dirty="0"/>
                  <a:t>every time we compute a mid-point index in the binary searches.</a:t>
                </a:r>
              </a:p>
              <a:p>
                <a:r>
                  <a:rPr lang="en-US" dirty="0"/>
                  <a:t>The 2</a:t>
                </a:r>
                <a:r>
                  <a:rPr lang="en-US" baseline="30000" dirty="0"/>
                  <a:t>nd</a:t>
                </a:r>
                <a:r>
                  <a:rPr lang="en-US" dirty="0"/>
                  <a:t> binary search will </a:t>
                </a:r>
                <a:r>
                  <a:rPr lang="en-US" dirty="0">
                    <a:solidFill>
                      <a:srgbClr val="7030A0"/>
                    </a:solidFill>
                  </a:rPr>
                  <a:t>almost always </a:t>
                </a:r>
                <a:r>
                  <a:rPr lang="en-US" dirty="0"/>
                  <a:t>be </a:t>
                </a:r>
                <a:r>
                  <a:rPr lang="en-US" dirty="0">
                    <a:solidFill>
                      <a:schemeClr val="accent4"/>
                    </a:solidFill>
                  </a:rPr>
                  <a:t>cheaper than </a:t>
                </a:r>
                <a14:m>
                  <m:oMath xmlns:m="http://schemas.openxmlformats.org/officeDocument/2006/math">
                    <m:func>
                      <m:funcPr>
                        <m:ctrlPr>
                          <a:rPr lang="en-US" b="0" i="1" smtClean="0">
                            <a:solidFill>
                              <a:schemeClr val="accent4"/>
                            </a:solidFill>
                            <a:latin typeface="Cambria Math" panose="02040503050406030204" pitchFamily="18" charset="0"/>
                          </a:rPr>
                        </m:ctrlPr>
                      </m:funcPr>
                      <m:fName>
                        <m:sSub>
                          <m:sSubPr>
                            <m:ctrlPr>
                              <a:rPr lang="en-US" b="0" i="1" smtClean="0">
                                <a:solidFill>
                                  <a:schemeClr val="accent4"/>
                                </a:solidFill>
                                <a:latin typeface="Cambria Math" panose="02040503050406030204" pitchFamily="18" charset="0"/>
                              </a:rPr>
                            </m:ctrlPr>
                          </m:sSubPr>
                          <m:e>
                            <m:r>
                              <m:rPr>
                                <m:sty m:val="p"/>
                              </m:rPr>
                              <a:rPr lang="en-US" b="0" i="0" smtClean="0">
                                <a:solidFill>
                                  <a:schemeClr val="accent4"/>
                                </a:solidFill>
                                <a:latin typeface="Cambria Math" panose="02040503050406030204" pitchFamily="18" charset="0"/>
                              </a:rPr>
                              <m:t>log</m:t>
                            </m:r>
                          </m:e>
                          <m:sub>
                            <m:r>
                              <a:rPr lang="en-US" b="0" i="1" smtClean="0">
                                <a:solidFill>
                                  <a:schemeClr val="accent4"/>
                                </a:solidFill>
                                <a:latin typeface="Cambria Math" panose="02040503050406030204" pitchFamily="18" charset="0"/>
                              </a:rPr>
                              <m:t>2</m:t>
                            </m:r>
                          </m:sub>
                        </m:sSub>
                      </m:fName>
                      <m:e>
                        <m:r>
                          <a:rPr lang="en-US" b="0" i="1" smtClean="0">
                            <a:solidFill>
                              <a:schemeClr val="accent4"/>
                            </a:solidFill>
                            <a:latin typeface="Cambria Math" panose="02040503050406030204" pitchFamily="18" charset="0"/>
                          </a:rPr>
                          <m:t>𝑛</m:t>
                        </m:r>
                      </m:e>
                    </m:func>
                  </m:oMath>
                </a14:m>
                <a:r>
                  <a:rPr lang="en-US" dirty="0"/>
                  <a:t>, since we start it from the left end-point of the matched interval.</a:t>
                </a:r>
              </a:p>
            </p:txBody>
          </p:sp>
        </mc:Choice>
        <mc:Fallback xmlns="">
          <p:sp>
            <p:nvSpPr>
              <p:cNvPr id="3" name="Content Placeholder 2">
                <a:extLst>
                  <a:ext uri="{FF2B5EF4-FFF2-40B4-BE49-F238E27FC236}">
                    <a16:creationId xmlns:a16="http://schemas.microsoft.com/office/drawing/2014/main" id="{52F21ECB-BBA4-4EDC-A2ED-E1334C11B87E}"/>
                  </a:ext>
                </a:extLst>
              </p:cNvPr>
              <p:cNvSpPr>
                <a:spLocks noGrp="1" noRot="1" noChangeAspect="1" noMove="1" noResize="1" noEditPoints="1" noAdjustHandles="1" noChangeArrowheads="1" noChangeShapeType="1" noTextEdit="1"/>
              </p:cNvSpPr>
              <p:nvPr>
                <p:ph idx="1"/>
              </p:nvPr>
            </p:nvSpPr>
            <p:spPr>
              <a:blipFill>
                <a:blip r:embed="rId2"/>
                <a:stretch>
                  <a:fillRect l="-928" t="-2801" b="-280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angle: Rounded Corners 3">
                <a:extLst>
                  <a:ext uri="{FF2B5EF4-FFF2-40B4-BE49-F238E27FC236}">
                    <a16:creationId xmlns:a16="http://schemas.microsoft.com/office/drawing/2014/main" id="{4738F2DC-15B2-4DC5-995E-01F42EC4F71B}"/>
                  </a:ext>
                </a:extLst>
              </p:cNvPr>
              <p:cNvSpPr/>
              <p:nvPr/>
            </p:nvSpPr>
            <p:spPr>
              <a:xfrm>
                <a:off x="2162330" y="3428491"/>
                <a:ext cx="1356777" cy="58627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ea typeface="Cambria Math" panose="02040503050406030204" pitchFamily="18" charset="0"/>
                        </a:rPr>
                        <m:t>𝒪</m:t>
                      </m:r>
                      <m:r>
                        <a:rPr lang="en-US" b="0" i="1" dirty="0" smtClean="0">
                          <a:latin typeface="Cambria Math" panose="02040503050406030204" pitchFamily="18" charset="0"/>
                          <a:ea typeface="Cambria Math" panose="02040503050406030204" pitchFamily="18" charset="0"/>
                        </a:rPr>
                        <m:t>(</m:t>
                      </m:r>
                      <m:func>
                        <m:funcPr>
                          <m:ctrlPr>
                            <a:rPr lang="en-US" b="0" i="1" dirty="0" smtClean="0">
                              <a:latin typeface="Cambria Math" panose="02040503050406030204" pitchFamily="18" charset="0"/>
                              <a:ea typeface="Cambria Math" panose="02040503050406030204" pitchFamily="18" charset="0"/>
                            </a:rPr>
                          </m:ctrlPr>
                        </m:funcPr>
                        <m:fName>
                          <m:sSub>
                            <m:sSubPr>
                              <m:ctrlPr>
                                <a:rPr lang="en-US" b="0" i="1" dirty="0" smtClean="0">
                                  <a:latin typeface="Cambria Math" panose="02040503050406030204" pitchFamily="18" charset="0"/>
                                  <a:ea typeface="Cambria Math" panose="02040503050406030204" pitchFamily="18" charset="0"/>
                                </a:rPr>
                              </m:ctrlPr>
                            </m:sSubPr>
                            <m:e>
                              <m:r>
                                <m:rPr>
                                  <m:sty m:val="p"/>
                                </m:rPr>
                                <a:rPr lang="en-US" b="0" i="0" dirty="0" smtClean="0">
                                  <a:latin typeface="Cambria Math" panose="02040503050406030204" pitchFamily="18" charset="0"/>
                                  <a:ea typeface="Cambria Math" panose="02040503050406030204" pitchFamily="18" charset="0"/>
                                </a:rPr>
                                <m:t>log</m:t>
                              </m:r>
                            </m:e>
                            <m:sub>
                              <m:r>
                                <a:rPr lang="en-US" b="0" i="1" dirty="0" smtClean="0">
                                  <a:latin typeface="Cambria Math" panose="02040503050406030204" pitchFamily="18" charset="0"/>
                                  <a:ea typeface="Cambria Math" panose="02040503050406030204" pitchFamily="18" charset="0"/>
                                </a:rPr>
                                <m:t>2</m:t>
                              </m:r>
                            </m:sub>
                          </m:sSub>
                        </m:fName>
                        <m:e>
                          <m:r>
                            <a:rPr lang="en-US" b="0" i="1" dirty="0" smtClean="0">
                              <a:latin typeface="Cambria Math" panose="02040503050406030204" pitchFamily="18" charset="0"/>
                              <a:ea typeface="Cambria Math" panose="02040503050406030204" pitchFamily="18" charset="0"/>
                            </a:rPr>
                            <m:t>𝑛</m:t>
                          </m:r>
                        </m:e>
                      </m:func>
                      <m:r>
                        <a:rPr lang="en-US" b="0" i="1" dirty="0"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4" name="Rectangle: Rounded Corners 3">
                <a:extLst>
                  <a:ext uri="{FF2B5EF4-FFF2-40B4-BE49-F238E27FC236}">
                    <a16:creationId xmlns:a16="http://schemas.microsoft.com/office/drawing/2014/main" id="{4738F2DC-15B2-4DC5-995E-01F42EC4F71B}"/>
                  </a:ext>
                </a:extLst>
              </p:cNvPr>
              <p:cNvSpPr>
                <a:spLocks noRot="1" noChangeAspect="1" noMove="1" noResize="1" noEditPoints="1" noAdjustHandles="1" noChangeArrowheads="1" noChangeShapeType="1" noTextEdit="1"/>
              </p:cNvSpPr>
              <p:nvPr/>
            </p:nvSpPr>
            <p:spPr>
              <a:xfrm>
                <a:off x="2162330" y="3428491"/>
                <a:ext cx="1356777" cy="586270"/>
              </a:xfrm>
              <a:prstGeom prst="roundRect">
                <a:avLst/>
              </a:prstGeom>
              <a:blipFill>
                <a:blip r:embed="rId3"/>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Rounded Corners 4">
                <a:extLst>
                  <a:ext uri="{FF2B5EF4-FFF2-40B4-BE49-F238E27FC236}">
                    <a16:creationId xmlns:a16="http://schemas.microsoft.com/office/drawing/2014/main" id="{DEFCC548-5674-4480-9C23-C760ABDEA388}"/>
                  </a:ext>
                </a:extLst>
              </p:cNvPr>
              <p:cNvSpPr/>
              <p:nvPr/>
            </p:nvSpPr>
            <p:spPr>
              <a:xfrm>
                <a:off x="4067504" y="3389729"/>
                <a:ext cx="1522162" cy="625031"/>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ea typeface="Cambria Math" panose="02040503050406030204" pitchFamily="18" charset="0"/>
                        </a:rPr>
                        <m:t>𝒪</m:t>
                      </m:r>
                      <m:r>
                        <a:rPr lang="en-US" i="1" dirty="0" smtClean="0">
                          <a:latin typeface="Cambria Math" panose="02040503050406030204" pitchFamily="18" charset="0"/>
                          <a:ea typeface="Cambria Math" panose="02040503050406030204" pitchFamily="18" charset="0"/>
                        </a:rPr>
                        <m:t>(</m:t>
                      </m:r>
                      <m:func>
                        <m:funcPr>
                          <m:ctrlPr>
                            <a:rPr lang="en-US" i="1" dirty="0">
                              <a:latin typeface="Cambria Math" panose="02040503050406030204" pitchFamily="18" charset="0"/>
                              <a:ea typeface="Cambria Math" panose="02040503050406030204" pitchFamily="18" charset="0"/>
                            </a:rPr>
                          </m:ctrlPr>
                        </m:funcPr>
                        <m:fName>
                          <m:sSub>
                            <m:sSubPr>
                              <m:ctrlPr>
                                <a:rPr lang="en-US" i="1" dirty="0">
                                  <a:latin typeface="Cambria Math" panose="02040503050406030204" pitchFamily="18" charset="0"/>
                                  <a:ea typeface="Cambria Math" panose="02040503050406030204" pitchFamily="18" charset="0"/>
                                </a:rPr>
                              </m:ctrlPr>
                            </m:sSubPr>
                            <m:e>
                              <m:r>
                                <a:rPr lang="en-US" b="0" i="1" dirty="0" smtClean="0">
                                  <a:latin typeface="Cambria Math" panose="02040503050406030204" pitchFamily="18" charset="0"/>
                                  <a:ea typeface="Cambria Math" panose="02040503050406030204" pitchFamily="18" charset="0"/>
                                </a:rPr>
                                <m:t>𝑚</m:t>
                              </m:r>
                              <m:r>
                                <a:rPr lang="en-US" b="0" i="1" dirty="0" smtClean="0">
                                  <a:latin typeface="Cambria Math" panose="02040503050406030204" pitchFamily="18" charset="0"/>
                                  <a:ea typeface="Cambria Math" panose="02040503050406030204" pitchFamily="18" charset="0"/>
                                </a:rPr>
                                <m:t>⋅</m:t>
                              </m:r>
                              <m:r>
                                <m:rPr>
                                  <m:sty m:val="p"/>
                                </m:rPr>
                                <a:rPr lang="en-US" dirty="0">
                                  <a:latin typeface="Cambria Math" panose="02040503050406030204" pitchFamily="18" charset="0"/>
                                  <a:ea typeface="Cambria Math" panose="02040503050406030204" pitchFamily="18" charset="0"/>
                                </a:rPr>
                                <m:t>log</m:t>
                              </m:r>
                            </m:e>
                            <m:sub>
                              <m:r>
                                <a:rPr lang="en-US" i="1" dirty="0">
                                  <a:latin typeface="Cambria Math" panose="02040503050406030204" pitchFamily="18" charset="0"/>
                                  <a:ea typeface="Cambria Math" panose="02040503050406030204" pitchFamily="18" charset="0"/>
                                </a:rPr>
                                <m:t>2</m:t>
                              </m:r>
                            </m:sub>
                          </m:sSub>
                        </m:fName>
                        <m:e>
                          <m:r>
                            <a:rPr lang="en-US" i="1" dirty="0">
                              <a:latin typeface="Cambria Math" panose="02040503050406030204" pitchFamily="18" charset="0"/>
                              <a:ea typeface="Cambria Math" panose="02040503050406030204" pitchFamily="18" charset="0"/>
                            </a:rPr>
                            <m:t>𝑛</m:t>
                          </m:r>
                        </m:e>
                      </m:func>
                      <m:r>
                        <a:rPr lang="en-US" i="1" dirty="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5" name="Rectangle: Rounded Corners 4">
                <a:extLst>
                  <a:ext uri="{FF2B5EF4-FFF2-40B4-BE49-F238E27FC236}">
                    <a16:creationId xmlns:a16="http://schemas.microsoft.com/office/drawing/2014/main" id="{DEFCC548-5674-4480-9C23-C760ABDEA388}"/>
                  </a:ext>
                </a:extLst>
              </p:cNvPr>
              <p:cNvSpPr>
                <a:spLocks noRot="1" noChangeAspect="1" noMove="1" noResize="1" noEditPoints="1" noAdjustHandles="1" noChangeArrowheads="1" noChangeShapeType="1" noTextEdit="1"/>
              </p:cNvSpPr>
              <p:nvPr/>
            </p:nvSpPr>
            <p:spPr>
              <a:xfrm>
                <a:off x="4067504" y="3389729"/>
                <a:ext cx="1522162" cy="625031"/>
              </a:xfrm>
              <a:prstGeom prst="roundRect">
                <a:avLst/>
              </a:prstGeom>
              <a:blipFill>
                <a:blip r:embed="rId4"/>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Rounded Corners 5">
                <a:extLst>
                  <a:ext uri="{FF2B5EF4-FFF2-40B4-BE49-F238E27FC236}">
                    <a16:creationId xmlns:a16="http://schemas.microsoft.com/office/drawing/2014/main" id="{1A63D9CD-41E0-4ADF-89E2-1DB28A15D5B5}"/>
                  </a:ext>
                </a:extLst>
              </p:cNvPr>
              <p:cNvSpPr/>
              <p:nvPr/>
            </p:nvSpPr>
            <p:spPr>
              <a:xfrm>
                <a:off x="6188490" y="3409110"/>
                <a:ext cx="1522162" cy="625031"/>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ea typeface="Cambria Math" panose="02040503050406030204" pitchFamily="18" charset="0"/>
                        </a:rPr>
                        <m:t>𝒪</m:t>
                      </m:r>
                      <m:r>
                        <a:rPr lang="en-US" i="1" dirty="0" smtClean="0">
                          <a:latin typeface="Cambria Math" panose="02040503050406030204" pitchFamily="18" charset="0"/>
                          <a:ea typeface="Cambria Math" panose="02040503050406030204" pitchFamily="18" charset="0"/>
                        </a:rPr>
                        <m:t>(</m:t>
                      </m:r>
                      <m:func>
                        <m:funcPr>
                          <m:ctrlPr>
                            <a:rPr lang="en-US" i="1" dirty="0">
                              <a:latin typeface="Cambria Math" panose="02040503050406030204" pitchFamily="18" charset="0"/>
                              <a:ea typeface="Cambria Math" panose="02040503050406030204" pitchFamily="18" charset="0"/>
                            </a:rPr>
                          </m:ctrlPr>
                        </m:funcPr>
                        <m:fName>
                          <m:sSub>
                            <m:sSubPr>
                              <m:ctrlPr>
                                <a:rPr lang="en-US" i="1" dirty="0">
                                  <a:latin typeface="Cambria Math" panose="02040503050406030204" pitchFamily="18" charset="0"/>
                                  <a:ea typeface="Cambria Math" panose="02040503050406030204" pitchFamily="18" charset="0"/>
                                </a:rPr>
                              </m:ctrlPr>
                            </m:sSubPr>
                            <m:e>
                              <m:r>
                                <a:rPr lang="en-US" b="0" i="1" dirty="0" smtClean="0">
                                  <a:latin typeface="Cambria Math" panose="02040503050406030204" pitchFamily="18" charset="0"/>
                                  <a:ea typeface="Cambria Math" panose="02040503050406030204" pitchFamily="18" charset="0"/>
                                </a:rPr>
                                <m:t>𝑛</m:t>
                              </m:r>
                              <m:r>
                                <a:rPr lang="en-US" b="0" i="1" dirty="0" smtClean="0">
                                  <a:latin typeface="Cambria Math" panose="02040503050406030204" pitchFamily="18" charset="0"/>
                                  <a:ea typeface="Cambria Math" panose="02040503050406030204" pitchFamily="18" charset="0"/>
                                </a:rPr>
                                <m:t>⋅</m:t>
                              </m:r>
                              <m:r>
                                <m:rPr>
                                  <m:sty m:val="p"/>
                                </m:rPr>
                                <a:rPr lang="en-US" dirty="0">
                                  <a:latin typeface="Cambria Math" panose="02040503050406030204" pitchFamily="18" charset="0"/>
                                  <a:ea typeface="Cambria Math" panose="02040503050406030204" pitchFamily="18" charset="0"/>
                                </a:rPr>
                                <m:t>log</m:t>
                              </m:r>
                            </m:e>
                            <m:sub>
                              <m:r>
                                <a:rPr lang="en-US" i="1" dirty="0">
                                  <a:latin typeface="Cambria Math" panose="02040503050406030204" pitchFamily="18" charset="0"/>
                                  <a:ea typeface="Cambria Math" panose="02040503050406030204" pitchFamily="18" charset="0"/>
                                </a:rPr>
                                <m:t>2</m:t>
                              </m:r>
                            </m:sub>
                          </m:sSub>
                        </m:fName>
                        <m:e>
                          <m:r>
                            <a:rPr lang="en-US" b="0" i="1" dirty="0" smtClean="0">
                              <a:latin typeface="Cambria Math" panose="02040503050406030204" pitchFamily="18" charset="0"/>
                              <a:ea typeface="Cambria Math" panose="02040503050406030204" pitchFamily="18" charset="0"/>
                            </a:rPr>
                            <m:t>𝑚</m:t>
                          </m:r>
                        </m:e>
                      </m:func>
                      <m:r>
                        <a:rPr lang="en-US" i="1" dirty="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6" name="Rectangle: Rounded Corners 5">
                <a:extLst>
                  <a:ext uri="{FF2B5EF4-FFF2-40B4-BE49-F238E27FC236}">
                    <a16:creationId xmlns:a16="http://schemas.microsoft.com/office/drawing/2014/main" id="{1A63D9CD-41E0-4ADF-89E2-1DB28A15D5B5}"/>
                  </a:ext>
                </a:extLst>
              </p:cNvPr>
              <p:cNvSpPr>
                <a:spLocks noRot="1" noChangeAspect="1" noMove="1" noResize="1" noEditPoints="1" noAdjustHandles="1" noChangeArrowheads="1" noChangeShapeType="1" noTextEdit="1"/>
              </p:cNvSpPr>
              <p:nvPr/>
            </p:nvSpPr>
            <p:spPr>
              <a:xfrm>
                <a:off x="6188490" y="3409110"/>
                <a:ext cx="1522162" cy="625031"/>
              </a:xfrm>
              <a:prstGeom prst="roundRect">
                <a:avLst/>
              </a:prstGeom>
              <a:blipFill>
                <a:blip r:embed="rId5"/>
                <a:stretch>
                  <a:fillRect/>
                </a:stretch>
              </a:blipFill>
              <a:ln>
                <a:noFill/>
              </a:ln>
            </p:spPr>
            <p:txBody>
              <a:bodyPr/>
              <a:lstStyle/>
              <a:p>
                <a:r>
                  <a:rPr lang="en-US">
                    <a:noFill/>
                  </a:rPr>
                  <a:t> </a:t>
                </a:r>
              </a:p>
            </p:txBody>
          </p:sp>
        </mc:Fallback>
      </mc:AlternateContent>
      <p:sp>
        <p:nvSpPr>
          <p:cNvPr id="7" name="Rectangle: Rounded Corners 6">
            <a:extLst>
              <a:ext uri="{FF2B5EF4-FFF2-40B4-BE49-F238E27FC236}">
                <a16:creationId xmlns:a16="http://schemas.microsoft.com/office/drawing/2014/main" id="{8D84BDE5-833C-4037-84E0-A33029AACA8F}"/>
              </a:ext>
            </a:extLst>
          </p:cNvPr>
          <p:cNvSpPr/>
          <p:nvPr/>
        </p:nvSpPr>
        <p:spPr>
          <a:xfrm>
            <a:off x="8309476" y="3376263"/>
            <a:ext cx="1522162" cy="625031"/>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Something else (what?)</a:t>
            </a:r>
          </a:p>
        </p:txBody>
      </p:sp>
      <p:sp>
        <p:nvSpPr>
          <p:cNvPr id="8" name="Oval 7">
            <a:extLst>
              <a:ext uri="{FF2B5EF4-FFF2-40B4-BE49-F238E27FC236}">
                <a16:creationId xmlns:a16="http://schemas.microsoft.com/office/drawing/2014/main" id="{329E3F17-B151-47B8-B15A-14614A9BE58D}"/>
              </a:ext>
            </a:extLst>
          </p:cNvPr>
          <p:cNvSpPr/>
          <p:nvPr/>
        </p:nvSpPr>
        <p:spPr>
          <a:xfrm>
            <a:off x="3799490" y="3058510"/>
            <a:ext cx="2128344" cy="127700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848951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8EB7B-7064-45F1-9EC8-3A8C3E215C78}"/>
              </a:ext>
            </a:extLst>
          </p:cNvPr>
          <p:cNvSpPr>
            <a:spLocks noGrp="1"/>
          </p:cNvSpPr>
          <p:nvPr>
            <p:ph type="title"/>
          </p:nvPr>
        </p:nvSpPr>
        <p:spPr/>
        <p:txBody>
          <a:bodyPr/>
          <a:lstStyle/>
          <a:p>
            <a:pPr algn="ctr"/>
            <a:r>
              <a:rPr lang="en-US" dirty="0"/>
              <a:t>Recap</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1CC9CE8-68D2-41E0-A440-3BC0D4506988}"/>
                  </a:ext>
                </a:extLst>
              </p:cNvPr>
              <p:cNvSpPr>
                <a:spLocks noGrp="1"/>
              </p:cNvSpPr>
              <p:nvPr>
                <p:ph idx="1"/>
              </p:nvPr>
            </p:nvSpPr>
            <p:spPr/>
            <p:txBody>
              <a:bodyPr>
                <a:normAutofit fontScale="85000" lnSpcReduction="20000"/>
              </a:bodyPr>
              <a:lstStyle/>
              <a:p>
                <a:r>
                  <a:rPr lang="en-US" dirty="0"/>
                  <a:t>For string matching, we can either pre-process the pattern or the text.</a:t>
                </a:r>
              </a:p>
              <a:p>
                <a:pPr lvl="1"/>
                <a:r>
                  <a:rPr lang="en-US" dirty="0"/>
                  <a:t>For the first approach, we discussed KMP.</a:t>
                </a:r>
              </a:p>
              <a:p>
                <a:pPr lvl="1"/>
                <a:r>
                  <a:rPr lang="en-US" dirty="0"/>
                  <a:t>For the second, we discussed several approaches.</a:t>
                </a:r>
              </a:p>
              <a:p>
                <a:pPr marL="514350" indent="-514350">
                  <a:buFont typeface="+mj-lt"/>
                  <a:buAutoNum type="arabicPeriod"/>
                </a:pPr>
                <a:r>
                  <a:rPr lang="en-US" dirty="0">
                    <a:solidFill>
                      <a:schemeClr val="accent3">
                        <a:lumMod val="75000"/>
                      </a:schemeClr>
                    </a:solidFill>
                  </a:rPr>
                  <a:t>Suffix tries: </a:t>
                </a:r>
                <a:r>
                  <a:rPr lang="en-US" dirty="0"/>
                  <a:t>Impractical in practice because of </a:t>
                </a:r>
                <a14:m>
                  <m:oMath xmlns:m="http://schemas.openxmlformats.org/officeDocument/2006/math">
                    <m:r>
                      <a:rPr lang="en-US" i="1" smtClean="0">
                        <a:solidFill>
                          <a:srgbClr val="FF4EFF"/>
                        </a:solidFill>
                        <a:latin typeface="Cambria Math" panose="02040503050406030204" pitchFamily="18" charset="0"/>
                        <a:ea typeface="Cambria Math" panose="02040503050406030204" pitchFamily="18" charset="0"/>
                      </a:rPr>
                      <m:t>𝒪</m:t>
                    </m:r>
                    <m:r>
                      <a:rPr lang="en-US" b="0" i="1" smtClean="0">
                        <a:solidFill>
                          <a:srgbClr val="FF4EFF"/>
                        </a:solidFill>
                        <a:latin typeface="Cambria Math" panose="02040503050406030204" pitchFamily="18" charset="0"/>
                        <a:ea typeface="Cambria Math" panose="02040503050406030204" pitchFamily="18" charset="0"/>
                      </a:rPr>
                      <m:t>(</m:t>
                    </m:r>
                    <m:sSup>
                      <m:sSupPr>
                        <m:ctrlPr>
                          <a:rPr lang="en-US" b="0" i="1" smtClean="0">
                            <a:solidFill>
                              <a:srgbClr val="FF4EFF"/>
                            </a:solidFill>
                            <a:latin typeface="Cambria Math" panose="02040503050406030204" pitchFamily="18" charset="0"/>
                            <a:ea typeface="Cambria Math" panose="02040503050406030204" pitchFamily="18" charset="0"/>
                          </a:rPr>
                        </m:ctrlPr>
                      </m:sSupPr>
                      <m:e>
                        <m:r>
                          <a:rPr lang="en-US" b="0" i="1" smtClean="0">
                            <a:solidFill>
                              <a:srgbClr val="FF4EFF"/>
                            </a:solidFill>
                            <a:latin typeface="Cambria Math" panose="02040503050406030204" pitchFamily="18" charset="0"/>
                            <a:ea typeface="Cambria Math" panose="02040503050406030204" pitchFamily="18" charset="0"/>
                          </a:rPr>
                          <m:t>𝑛</m:t>
                        </m:r>
                      </m:e>
                      <m:sup>
                        <m:r>
                          <a:rPr lang="en-US" b="0" i="1" smtClean="0">
                            <a:solidFill>
                              <a:srgbClr val="FF4EFF"/>
                            </a:solidFill>
                            <a:latin typeface="Cambria Math" panose="02040503050406030204" pitchFamily="18" charset="0"/>
                            <a:ea typeface="Cambria Math" panose="02040503050406030204" pitchFamily="18" charset="0"/>
                          </a:rPr>
                          <m:t>2</m:t>
                        </m:r>
                      </m:sup>
                    </m:sSup>
                    <m:r>
                      <a:rPr lang="en-US" b="0" i="1" smtClean="0">
                        <a:solidFill>
                          <a:srgbClr val="FF4EFF"/>
                        </a:solidFill>
                        <a:latin typeface="Cambria Math" panose="02040503050406030204" pitchFamily="18" charset="0"/>
                        <a:ea typeface="Cambria Math" panose="02040503050406030204" pitchFamily="18" charset="0"/>
                      </a:rPr>
                      <m:t>)</m:t>
                    </m:r>
                  </m:oMath>
                </a14:m>
                <a:r>
                  <a:rPr lang="en-US" dirty="0">
                    <a:solidFill>
                      <a:srgbClr val="FF4EFF"/>
                    </a:solidFill>
                  </a:rPr>
                  <a:t> space and construction time</a:t>
                </a:r>
                <a:r>
                  <a:rPr lang="en-US" dirty="0"/>
                  <a:t>, yet give us a good starting point.</a:t>
                </a:r>
              </a:p>
              <a:p>
                <a:pPr lvl="1"/>
                <a:r>
                  <a:rPr lang="en-US" dirty="0"/>
                  <a:t>Allow for some </a:t>
                </a:r>
                <a:r>
                  <a:rPr lang="en-US" dirty="0">
                    <a:solidFill>
                      <a:schemeClr val="accent1"/>
                    </a:solidFill>
                  </a:rPr>
                  <a:t>interesting queries</a:t>
                </a:r>
                <a:r>
                  <a:rPr lang="en-US" dirty="0"/>
                  <a:t> beyond string matching.</a:t>
                </a:r>
              </a:p>
              <a:p>
                <a:pPr marL="514350" indent="-514350">
                  <a:buFont typeface="+mj-lt"/>
                  <a:buAutoNum type="arabicPeriod"/>
                </a:pPr>
                <a:r>
                  <a:rPr lang="en-US" dirty="0">
                    <a:solidFill>
                      <a:schemeClr val="accent2">
                        <a:lumMod val="50000"/>
                      </a:schemeClr>
                    </a:solidFill>
                  </a:rPr>
                  <a:t>Suffix trees: </a:t>
                </a:r>
                <a:r>
                  <a:rPr lang="en-US" dirty="0"/>
                  <a:t>An improvement over suffix tries that allows </a:t>
                </a:r>
                <a:r>
                  <a:rPr lang="en-US" dirty="0">
                    <a:solidFill>
                      <a:schemeClr val="accent3">
                        <a:lumMod val="60000"/>
                        <a:lumOff val="40000"/>
                      </a:schemeClr>
                    </a:solidFill>
                  </a:rPr>
                  <a:t>for </a:t>
                </a:r>
                <a14:m>
                  <m:oMath xmlns:m="http://schemas.openxmlformats.org/officeDocument/2006/math">
                    <m:r>
                      <a:rPr lang="en-US" i="1">
                        <a:solidFill>
                          <a:schemeClr val="accent3">
                            <a:lumMod val="60000"/>
                            <a:lumOff val="40000"/>
                          </a:schemeClr>
                        </a:solidFill>
                        <a:latin typeface="Cambria Math" panose="02040503050406030204" pitchFamily="18" charset="0"/>
                        <a:ea typeface="Cambria Math" panose="02040503050406030204" pitchFamily="18" charset="0"/>
                      </a:rPr>
                      <m:t>𝒪</m:t>
                    </m:r>
                    <m:r>
                      <a:rPr lang="en-US" i="1">
                        <a:solidFill>
                          <a:schemeClr val="accent3">
                            <a:lumMod val="60000"/>
                            <a:lumOff val="40000"/>
                          </a:schemeClr>
                        </a:solidFill>
                        <a:latin typeface="Cambria Math" panose="02040503050406030204" pitchFamily="18" charset="0"/>
                        <a:ea typeface="Cambria Math" panose="02040503050406030204" pitchFamily="18" charset="0"/>
                      </a:rPr>
                      <m:t>(</m:t>
                    </m:r>
                    <m:sSup>
                      <m:sSupPr>
                        <m:ctrlPr>
                          <a:rPr lang="en-US" i="1">
                            <a:solidFill>
                              <a:schemeClr val="accent3">
                                <a:lumMod val="60000"/>
                                <a:lumOff val="40000"/>
                              </a:schemeClr>
                            </a:solidFill>
                            <a:latin typeface="Cambria Math" panose="02040503050406030204" pitchFamily="18" charset="0"/>
                            <a:ea typeface="Cambria Math" panose="02040503050406030204" pitchFamily="18" charset="0"/>
                          </a:rPr>
                        </m:ctrlPr>
                      </m:sSupPr>
                      <m:e>
                        <m:r>
                          <a:rPr lang="en-US" i="1">
                            <a:solidFill>
                              <a:schemeClr val="accent3">
                                <a:lumMod val="60000"/>
                                <a:lumOff val="40000"/>
                              </a:schemeClr>
                            </a:solidFill>
                            <a:latin typeface="Cambria Math" panose="02040503050406030204" pitchFamily="18" charset="0"/>
                            <a:ea typeface="Cambria Math" panose="02040503050406030204" pitchFamily="18" charset="0"/>
                          </a:rPr>
                          <m:t>𝑛</m:t>
                        </m:r>
                      </m:e>
                      <m:sup>
                        <m:r>
                          <a:rPr lang="en-US" b="0" i="1" smtClean="0">
                            <a:solidFill>
                              <a:schemeClr val="accent3">
                                <a:lumMod val="60000"/>
                                <a:lumOff val="40000"/>
                              </a:schemeClr>
                            </a:solidFill>
                            <a:latin typeface="Cambria Math" panose="02040503050406030204" pitchFamily="18" charset="0"/>
                            <a:ea typeface="Cambria Math" panose="02040503050406030204" pitchFamily="18" charset="0"/>
                          </a:rPr>
                          <m:t> </m:t>
                        </m:r>
                      </m:sup>
                    </m:sSup>
                    <m:r>
                      <a:rPr lang="en-US" i="1">
                        <a:solidFill>
                          <a:schemeClr val="accent3">
                            <a:lumMod val="60000"/>
                            <a:lumOff val="40000"/>
                          </a:schemeClr>
                        </a:solidFill>
                        <a:latin typeface="Cambria Math" panose="02040503050406030204" pitchFamily="18" charset="0"/>
                        <a:ea typeface="Cambria Math" panose="02040503050406030204" pitchFamily="18" charset="0"/>
                      </a:rPr>
                      <m:t>)</m:t>
                    </m:r>
                  </m:oMath>
                </a14:m>
                <a:r>
                  <a:rPr lang="en-US" dirty="0">
                    <a:solidFill>
                      <a:schemeClr val="accent3">
                        <a:lumMod val="60000"/>
                        <a:lumOff val="40000"/>
                      </a:schemeClr>
                    </a:solidFill>
                  </a:rPr>
                  <a:t> space and construction time </a:t>
                </a:r>
                <a:r>
                  <a:rPr lang="en-US" dirty="0"/>
                  <a:t>(</a:t>
                </a:r>
                <a:r>
                  <a:rPr lang="en-US" dirty="0" err="1"/>
                  <a:t>Ukkonen’s</a:t>
                </a:r>
                <a:r>
                  <a:rPr lang="en-US" dirty="0"/>
                  <a:t> algorithm)!</a:t>
                </a:r>
              </a:p>
              <a:p>
                <a:pPr lvl="1"/>
                <a:r>
                  <a:rPr lang="en-US" dirty="0"/>
                  <a:t>Allow for the </a:t>
                </a:r>
                <a:r>
                  <a:rPr lang="en-US" dirty="0">
                    <a:solidFill>
                      <a:srgbClr val="7030A0"/>
                    </a:solidFill>
                  </a:rPr>
                  <a:t>same queries as a suffix </a:t>
                </a:r>
                <a:r>
                  <a:rPr lang="en-US" dirty="0" err="1">
                    <a:solidFill>
                      <a:srgbClr val="7030A0"/>
                    </a:solidFill>
                  </a:rPr>
                  <a:t>trie</a:t>
                </a:r>
                <a:r>
                  <a:rPr lang="en-US" dirty="0"/>
                  <a:t>.</a:t>
                </a:r>
              </a:p>
              <a:p>
                <a:pPr lvl="1"/>
                <a:r>
                  <a:rPr lang="en-US" dirty="0"/>
                  <a:t>One issue: </a:t>
                </a:r>
                <a:r>
                  <a:rPr lang="en-US" dirty="0">
                    <a:solidFill>
                      <a:srgbClr val="92D050"/>
                    </a:solidFill>
                  </a:rPr>
                  <a:t>constant in front of the </a:t>
                </a:r>
                <a14:m>
                  <m:oMath xmlns:m="http://schemas.openxmlformats.org/officeDocument/2006/math">
                    <m:r>
                      <a:rPr lang="en-US" i="1">
                        <a:solidFill>
                          <a:srgbClr val="92D050"/>
                        </a:solidFill>
                        <a:latin typeface="Cambria Math" panose="02040503050406030204" pitchFamily="18" charset="0"/>
                        <a:ea typeface="Cambria Math" panose="02040503050406030204" pitchFamily="18" charset="0"/>
                      </a:rPr>
                      <m:t>𝒪</m:t>
                    </m:r>
                    <m:r>
                      <a:rPr lang="en-US" i="1">
                        <a:solidFill>
                          <a:srgbClr val="92D050"/>
                        </a:solidFill>
                        <a:latin typeface="Cambria Math" panose="02040503050406030204" pitchFamily="18" charset="0"/>
                        <a:ea typeface="Cambria Math" panose="02040503050406030204" pitchFamily="18" charset="0"/>
                      </a:rPr>
                      <m:t>(</m:t>
                    </m:r>
                    <m:sSup>
                      <m:sSupPr>
                        <m:ctrlPr>
                          <a:rPr lang="en-US" i="1">
                            <a:solidFill>
                              <a:srgbClr val="92D050"/>
                            </a:solidFill>
                            <a:latin typeface="Cambria Math" panose="02040503050406030204" pitchFamily="18" charset="0"/>
                            <a:ea typeface="Cambria Math" panose="02040503050406030204" pitchFamily="18" charset="0"/>
                          </a:rPr>
                        </m:ctrlPr>
                      </m:sSupPr>
                      <m:e>
                        <m:r>
                          <a:rPr lang="en-US" i="1">
                            <a:solidFill>
                              <a:srgbClr val="92D050"/>
                            </a:solidFill>
                            <a:latin typeface="Cambria Math" panose="02040503050406030204" pitchFamily="18" charset="0"/>
                            <a:ea typeface="Cambria Math" panose="02040503050406030204" pitchFamily="18" charset="0"/>
                          </a:rPr>
                          <m:t>𝑛</m:t>
                        </m:r>
                      </m:e>
                      <m:sup>
                        <m:r>
                          <a:rPr lang="en-US" b="0" i="1" smtClean="0">
                            <a:solidFill>
                              <a:srgbClr val="92D050"/>
                            </a:solidFill>
                            <a:latin typeface="Cambria Math" panose="02040503050406030204" pitchFamily="18" charset="0"/>
                            <a:ea typeface="Cambria Math" panose="02040503050406030204" pitchFamily="18" charset="0"/>
                          </a:rPr>
                          <m:t> </m:t>
                        </m:r>
                      </m:sup>
                    </m:sSup>
                    <m:r>
                      <a:rPr lang="en-US" i="1">
                        <a:solidFill>
                          <a:srgbClr val="92D050"/>
                        </a:solidFill>
                        <a:latin typeface="Cambria Math" panose="02040503050406030204" pitchFamily="18" charset="0"/>
                        <a:ea typeface="Cambria Math" panose="02040503050406030204" pitchFamily="18" charset="0"/>
                      </a:rPr>
                      <m:t>)</m:t>
                    </m:r>
                  </m:oMath>
                </a14:m>
                <a:r>
                  <a:rPr lang="en-US" dirty="0">
                    <a:solidFill>
                      <a:srgbClr val="92D050"/>
                    </a:solidFill>
                  </a:rPr>
                  <a:t> space is pretty big</a:t>
                </a:r>
                <a:r>
                  <a:rPr lang="en-US" dirty="0"/>
                  <a:t>.</a:t>
                </a:r>
              </a:p>
              <a:p>
                <a:pPr marL="514350" indent="-514350">
                  <a:buFont typeface="+mj-lt"/>
                  <a:buAutoNum type="arabicPeriod"/>
                </a:pPr>
                <a:r>
                  <a:rPr lang="en-US" dirty="0">
                    <a:solidFill>
                      <a:schemeClr val="accent5"/>
                    </a:solidFill>
                  </a:rPr>
                  <a:t>Suffix arrays: </a:t>
                </a:r>
                <a:r>
                  <a:rPr lang="en-US" dirty="0">
                    <a:solidFill>
                      <a:schemeClr val="tx1"/>
                    </a:solidFill>
                  </a:rPr>
                  <a:t>Improvement over suffix tries in terms of </a:t>
                </a:r>
                <a:r>
                  <a:rPr lang="en-US" dirty="0">
                    <a:solidFill>
                      <a:srgbClr val="2705B7"/>
                    </a:solidFill>
                  </a:rPr>
                  <a:t>space</a:t>
                </a:r>
                <a:r>
                  <a:rPr lang="en-US" dirty="0">
                    <a:solidFill>
                      <a:schemeClr val="tx1"/>
                    </a:solidFill>
                  </a:rPr>
                  <a:t> (</a:t>
                </a:r>
                <a:r>
                  <a:rPr lang="en-US" dirty="0">
                    <a:solidFill>
                      <a:srgbClr val="E5943B"/>
                    </a:solidFill>
                  </a:rPr>
                  <a:t>smaller constant involved in </a:t>
                </a:r>
                <a14:m>
                  <m:oMath xmlns:m="http://schemas.openxmlformats.org/officeDocument/2006/math">
                    <m:r>
                      <a:rPr lang="en-US" i="1">
                        <a:solidFill>
                          <a:srgbClr val="E5943B"/>
                        </a:solidFill>
                        <a:latin typeface="Cambria Math" panose="02040503050406030204" pitchFamily="18" charset="0"/>
                        <a:ea typeface="Cambria Math" panose="02040503050406030204" pitchFamily="18" charset="0"/>
                      </a:rPr>
                      <m:t>𝒪</m:t>
                    </m:r>
                    <m:r>
                      <a:rPr lang="en-US" i="1">
                        <a:solidFill>
                          <a:srgbClr val="E5943B"/>
                        </a:solidFill>
                        <a:latin typeface="Cambria Math" panose="02040503050406030204" pitchFamily="18" charset="0"/>
                        <a:ea typeface="Cambria Math" panose="02040503050406030204" pitchFamily="18" charset="0"/>
                      </a:rPr>
                      <m:t>(</m:t>
                    </m:r>
                    <m:sSup>
                      <m:sSupPr>
                        <m:ctrlPr>
                          <a:rPr lang="en-US" i="1">
                            <a:solidFill>
                              <a:srgbClr val="E5943B"/>
                            </a:solidFill>
                            <a:latin typeface="Cambria Math" panose="02040503050406030204" pitchFamily="18" charset="0"/>
                            <a:ea typeface="Cambria Math" panose="02040503050406030204" pitchFamily="18" charset="0"/>
                          </a:rPr>
                        </m:ctrlPr>
                      </m:sSupPr>
                      <m:e>
                        <m:r>
                          <a:rPr lang="en-US" i="1">
                            <a:solidFill>
                              <a:srgbClr val="E5943B"/>
                            </a:solidFill>
                            <a:latin typeface="Cambria Math" panose="02040503050406030204" pitchFamily="18" charset="0"/>
                            <a:ea typeface="Cambria Math" panose="02040503050406030204" pitchFamily="18" charset="0"/>
                          </a:rPr>
                          <m:t>𝑛</m:t>
                        </m:r>
                      </m:e>
                      <m:sup>
                        <m:r>
                          <a:rPr lang="en-US" i="1">
                            <a:solidFill>
                              <a:srgbClr val="E5943B"/>
                            </a:solidFill>
                            <a:latin typeface="Cambria Math" panose="02040503050406030204" pitchFamily="18" charset="0"/>
                            <a:ea typeface="Cambria Math" panose="02040503050406030204" pitchFamily="18" charset="0"/>
                          </a:rPr>
                          <m:t> </m:t>
                        </m:r>
                      </m:sup>
                    </m:sSup>
                    <m:r>
                      <a:rPr lang="en-US" i="1">
                        <a:solidFill>
                          <a:srgbClr val="E5943B"/>
                        </a:solidFill>
                        <a:latin typeface="Cambria Math" panose="02040503050406030204" pitchFamily="18" charset="0"/>
                        <a:ea typeface="Cambria Math" panose="02040503050406030204" pitchFamily="18" charset="0"/>
                      </a:rPr>
                      <m:t>)</m:t>
                    </m:r>
                    <m:r>
                      <a:rPr lang="en-US" b="0" i="1" smtClean="0">
                        <a:solidFill>
                          <a:srgbClr val="E5943B"/>
                        </a:solidFill>
                        <a:latin typeface="Cambria Math" panose="02040503050406030204" pitchFamily="18" charset="0"/>
                        <a:ea typeface="Cambria Math" panose="02040503050406030204" pitchFamily="18" charset="0"/>
                      </a:rPr>
                      <m:t>)</m:t>
                    </m:r>
                  </m:oMath>
                </a14:m>
                <a:endParaRPr lang="en-US" dirty="0">
                  <a:solidFill>
                    <a:schemeClr val="accent5"/>
                  </a:solidFill>
                </a:endParaRPr>
              </a:p>
              <a:p>
                <a:pPr lvl="1"/>
                <a:r>
                  <a:rPr lang="en-US" dirty="0"/>
                  <a:t>Vanilla suffix array cannot answer all queries answerable by a suffix tree.</a:t>
                </a:r>
              </a:p>
              <a:p>
                <a:pPr lvl="1"/>
                <a:r>
                  <a:rPr lang="en-US" dirty="0"/>
                  <a:t>Extensions that do: </a:t>
                </a:r>
                <a:r>
                  <a:rPr lang="en-US" dirty="0">
                    <a:solidFill>
                      <a:schemeClr val="accent4"/>
                    </a:solidFill>
                  </a:rPr>
                  <a:t>Extended Suffix Arrays</a:t>
                </a:r>
                <a:r>
                  <a:rPr lang="en-US" dirty="0"/>
                  <a:t>, </a:t>
                </a:r>
                <a:r>
                  <a:rPr lang="en-US" dirty="0">
                    <a:solidFill>
                      <a:srgbClr val="FF0000"/>
                    </a:solidFill>
                  </a:rPr>
                  <a:t>LCP arrays</a:t>
                </a:r>
                <a:r>
                  <a:rPr lang="en-US" dirty="0"/>
                  <a:t>, etc.</a:t>
                </a:r>
              </a:p>
              <a:p>
                <a:pPr marL="514350" indent="-514350">
                  <a:buFont typeface="+mj-lt"/>
                  <a:buAutoNum type="arabicPeriod"/>
                </a:pPr>
                <a:endParaRPr lang="en-US" dirty="0">
                  <a:solidFill>
                    <a:schemeClr val="accent5"/>
                  </a:solidFill>
                </a:endParaRPr>
              </a:p>
              <a:p>
                <a:endParaRPr lang="en-US" dirty="0"/>
              </a:p>
            </p:txBody>
          </p:sp>
        </mc:Choice>
        <mc:Fallback xmlns="">
          <p:sp>
            <p:nvSpPr>
              <p:cNvPr id="3" name="Content Placeholder 2">
                <a:extLst>
                  <a:ext uri="{FF2B5EF4-FFF2-40B4-BE49-F238E27FC236}">
                    <a16:creationId xmlns:a16="http://schemas.microsoft.com/office/drawing/2014/main" id="{01CC9CE8-68D2-41E0-A440-3BC0D4506988}"/>
                  </a:ext>
                </a:extLst>
              </p:cNvPr>
              <p:cNvSpPr>
                <a:spLocks noGrp="1" noRot="1" noChangeAspect="1" noMove="1" noResize="1" noEditPoints="1" noAdjustHandles="1" noChangeArrowheads="1" noChangeShapeType="1" noTextEdit="1"/>
              </p:cNvSpPr>
              <p:nvPr>
                <p:ph idx="1"/>
              </p:nvPr>
            </p:nvSpPr>
            <p:spPr>
              <a:blipFill>
                <a:blip r:embed="rId2"/>
                <a:stretch>
                  <a:fillRect l="-928" t="-3221" r="-232"/>
                </a:stretch>
              </a:blipFill>
            </p:spPr>
            <p:txBody>
              <a:bodyPr/>
              <a:lstStyle/>
              <a:p>
                <a:r>
                  <a:rPr lang="en-US">
                    <a:noFill/>
                  </a:rPr>
                  <a:t> </a:t>
                </a:r>
              </a:p>
            </p:txBody>
          </p:sp>
        </mc:Fallback>
      </mc:AlternateContent>
    </p:spTree>
    <p:extLst>
      <p:ext uri="{BB962C8B-B14F-4D97-AF65-F5344CB8AC3E}">
        <p14:creationId xmlns:p14="http://schemas.microsoft.com/office/powerpoint/2010/main" val="38465507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E4A28A-4349-4A4E-B1B1-90C123D1406E}"/>
              </a:ext>
            </a:extLst>
          </p:cNvPr>
          <p:cNvSpPr>
            <a:spLocks noGrp="1"/>
          </p:cNvSpPr>
          <p:nvPr>
            <p:ph type="title"/>
          </p:nvPr>
        </p:nvSpPr>
        <p:spPr>
          <a:xfrm>
            <a:off x="4626428" y="198596"/>
            <a:ext cx="2571206" cy="624365"/>
          </a:xfrm>
        </p:spPr>
        <p:txBody>
          <a:bodyPr>
            <a:normAutofit fontScale="90000"/>
          </a:bodyPr>
          <a:lstStyle/>
          <a:p>
            <a:pPr algn="ctr"/>
            <a:r>
              <a:rPr lang="en-US"/>
              <a:t>Exercise!</a:t>
            </a:r>
          </a:p>
        </p:txBody>
      </p:sp>
      <p:sp>
        <p:nvSpPr>
          <p:cNvPr id="3" name="Content Placeholder 2">
            <a:extLst>
              <a:ext uri="{FF2B5EF4-FFF2-40B4-BE49-F238E27FC236}">
                <a16:creationId xmlns:a16="http://schemas.microsoft.com/office/drawing/2014/main" id="{2D496020-FB1C-7340-A6A8-14264AE2D7A4}"/>
              </a:ext>
            </a:extLst>
          </p:cNvPr>
          <p:cNvSpPr>
            <a:spLocks noGrp="1"/>
          </p:cNvSpPr>
          <p:nvPr>
            <p:ph idx="1"/>
          </p:nvPr>
        </p:nvSpPr>
        <p:spPr>
          <a:xfrm>
            <a:off x="825137" y="1201783"/>
            <a:ext cx="10515600" cy="4351338"/>
          </a:xfrm>
        </p:spPr>
        <p:txBody>
          <a:bodyPr/>
          <a:lstStyle/>
          <a:p>
            <a:r>
              <a:rPr lang="en-US"/>
              <a:t>Compute the prefix function for the following pattern:</a:t>
            </a:r>
          </a:p>
          <a:p>
            <a:pPr marL="0" indent="0">
              <a:buNone/>
            </a:pPr>
            <a:endParaRPr lang="en-US"/>
          </a:p>
          <a:p>
            <a:pPr marL="0" indent="0">
              <a:buNone/>
            </a:pPr>
            <a:endParaRPr lang="en-US"/>
          </a:p>
          <a:p>
            <a:pPr marL="0" indent="0">
              <a:buNone/>
            </a:pPr>
            <a:endParaRPr lang="en-US"/>
          </a:p>
          <a:p>
            <a:pPr marL="0" indent="0" algn="ctr">
              <a:buNone/>
            </a:pPr>
            <a:endParaRPr lang="en-US" sz="1200"/>
          </a:p>
        </p:txBody>
      </p:sp>
      <p:graphicFrame>
        <p:nvGraphicFramePr>
          <p:cNvPr id="5" name="Table 4">
            <a:extLst>
              <a:ext uri="{FF2B5EF4-FFF2-40B4-BE49-F238E27FC236}">
                <a16:creationId xmlns:a16="http://schemas.microsoft.com/office/drawing/2014/main" id="{F570FE5D-6853-A443-A590-15458ED62AAC}"/>
              </a:ext>
            </a:extLst>
          </p:cNvPr>
          <p:cNvGraphicFramePr>
            <a:graphicFrameLocks noGrp="1"/>
          </p:cNvGraphicFramePr>
          <p:nvPr>
            <p:extLst>
              <p:ext uri="{D42A27DB-BD31-4B8C-83A1-F6EECF244321}">
                <p14:modId xmlns:p14="http://schemas.microsoft.com/office/powerpoint/2010/main" val="860687867"/>
              </p:ext>
            </p:extLst>
          </p:nvPr>
        </p:nvGraphicFramePr>
        <p:xfrm>
          <a:off x="1178237" y="2131129"/>
          <a:ext cx="8128005" cy="1112520"/>
        </p:xfrm>
        <a:graphic>
          <a:graphicData uri="http://schemas.openxmlformats.org/drawingml/2006/table">
            <a:tbl>
              <a:tblPr firstRow="1" bandRow="1">
                <a:tableStyleId>{5C22544A-7EE6-4342-B048-85BDC9FD1C3A}</a:tableStyleId>
              </a:tblPr>
              <a:tblGrid>
                <a:gridCol w="541867">
                  <a:extLst>
                    <a:ext uri="{9D8B030D-6E8A-4147-A177-3AD203B41FA5}">
                      <a16:colId xmlns:a16="http://schemas.microsoft.com/office/drawing/2014/main" val="554146845"/>
                    </a:ext>
                  </a:extLst>
                </a:gridCol>
                <a:gridCol w="541867">
                  <a:extLst>
                    <a:ext uri="{9D8B030D-6E8A-4147-A177-3AD203B41FA5}">
                      <a16:colId xmlns:a16="http://schemas.microsoft.com/office/drawing/2014/main" val="3691093530"/>
                    </a:ext>
                  </a:extLst>
                </a:gridCol>
                <a:gridCol w="541867">
                  <a:extLst>
                    <a:ext uri="{9D8B030D-6E8A-4147-A177-3AD203B41FA5}">
                      <a16:colId xmlns:a16="http://schemas.microsoft.com/office/drawing/2014/main" val="250267583"/>
                    </a:ext>
                  </a:extLst>
                </a:gridCol>
                <a:gridCol w="541867">
                  <a:extLst>
                    <a:ext uri="{9D8B030D-6E8A-4147-A177-3AD203B41FA5}">
                      <a16:colId xmlns:a16="http://schemas.microsoft.com/office/drawing/2014/main" val="872948204"/>
                    </a:ext>
                  </a:extLst>
                </a:gridCol>
                <a:gridCol w="541867">
                  <a:extLst>
                    <a:ext uri="{9D8B030D-6E8A-4147-A177-3AD203B41FA5}">
                      <a16:colId xmlns:a16="http://schemas.microsoft.com/office/drawing/2014/main" val="854588261"/>
                    </a:ext>
                  </a:extLst>
                </a:gridCol>
                <a:gridCol w="541867">
                  <a:extLst>
                    <a:ext uri="{9D8B030D-6E8A-4147-A177-3AD203B41FA5}">
                      <a16:colId xmlns:a16="http://schemas.microsoft.com/office/drawing/2014/main" val="1779267931"/>
                    </a:ext>
                  </a:extLst>
                </a:gridCol>
                <a:gridCol w="541867">
                  <a:extLst>
                    <a:ext uri="{9D8B030D-6E8A-4147-A177-3AD203B41FA5}">
                      <a16:colId xmlns:a16="http://schemas.microsoft.com/office/drawing/2014/main" val="2671522652"/>
                    </a:ext>
                  </a:extLst>
                </a:gridCol>
                <a:gridCol w="541867">
                  <a:extLst>
                    <a:ext uri="{9D8B030D-6E8A-4147-A177-3AD203B41FA5}">
                      <a16:colId xmlns:a16="http://schemas.microsoft.com/office/drawing/2014/main" val="338656557"/>
                    </a:ext>
                  </a:extLst>
                </a:gridCol>
                <a:gridCol w="541867">
                  <a:extLst>
                    <a:ext uri="{9D8B030D-6E8A-4147-A177-3AD203B41FA5}">
                      <a16:colId xmlns:a16="http://schemas.microsoft.com/office/drawing/2014/main" val="1489631695"/>
                    </a:ext>
                  </a:extLst>
                </a:gridCol>
                <a:gridCol w="541867">
                  <a:extLst>
                    <a:ext uri="{9D8B030D-6E8A-4147-A177-3AD203B41FA5}">
                      <a16:colId xmlns:a16="http://schemas.microsoft.com/office/drawing/2014/main" val="3563463873"/>
                    </a:ext>
                  </a:extLst>
                </a:gridCol>
                <a:gridCol w="541867">
                  <a:extLst>
                    <a:ext uri="{9D8B030D-6E8A-4147-A177-3AD203B41FA5}">
                      <a16:colId xmlns:a16="http://schemas.microsoft.com/office/drawing/2014/main" val="2988785104"/>
                    </a:ext>
                  </a:extLst>
                </a:gridCol>
                <a:gridCol w="541867">
                  <a:extLst>
                    <a:ext uri="{9D8B030D-6E8A-4147-A177-3AD203B41FA5}">
                      <a16:colId xmlns:a16="http://schemas.microsoft.com/office/drawing/2014/main" val="2570701911"/>
                    </a:ext>
                  </a:extLst>
                </a:gridCol>
                <a:gridCol w="541867">
                  <a:extLst>
                    <a:ext uri="{9D8B030D-6E8A-4147-A177-3AD203B41FA5}">
                      <a16:colId xmlns:a16="http://schemas.microsoft.com/office/drawing/2014/main" val="4173915929"/>
                    </a:ext>
                  </a:extLst>
                </a:gridCol>
                <a:gridCol w="541867">
                  <a:extLst>
                    <a:ext uri="{9D8B030D-6E8A-4147-A177-3AD203B41FA5}">
                      <a16:colId xmlns:a16="http://schemas.microsoft.com/office/drawing/2014/main" val="96297639"/>
                    </a:ext>
                  </a:extLst>
                </a:gridCol>
                <a:gridCol w="541867">
                  <a:extLst>
                    <a:ext uri="{9D8B030D-6E8A-4147-A177-3AD203B41FA5}">
                      <a16:colId xmlns:a16="http://schemas.microsoft.com/office/drawing/2014/main" val="4187946546"/>
                    </a:ext>
                  </a:extLst>
                </a:gridCol>
              </a:tblGrid>
              <a:tr h="370840">
                <a:tc>
                  <a:txBody>
                    <a:bodyPr/>
                    <a:lstStyle/>
                    <a:p>
                      <a:pPr algn="ctr"/>
                      <a:endParaRPr lang="en-US" b="1">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1">
                          <a:solidFill>
                            <a:schemeClr val="tx1"/>
                          </a:solidFill>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1">
                          <a:solidFill>
                            <a:schemeClr val="tx1"/>
                          </a:solidFill>
                        </a:rPr>
                        <a:t>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1">
                          <a:solidFill>
                            <a:schemeClr val="tx1"/>
                          </a:solidFill>
                        </a:rPr>
                        <a:t>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1">
                          <a:solidFill>
                            <a:schemeClr val="tx1"/>
                          </a:solidFill>
                        </a:rPr>
                        <a:t>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1">
                          <a:solidFill>
                            <a:schemeClr val="tx1"/>
                          </a:solidFill>
                        </a:rPr>
                        <a:t>4</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1">
                          <a:solidFill>
                            <a:schemeClr val="tx1"/>
                          </a:solidFill>
                        </a:rPr>
                        <a:t>5</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1">
                          <a:solidFill>
                            <a:schemeClr val="tx1"/>
                          </a:solidFill>
                        </a:rPr>
                        <a:t>6</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1">
                          <a:solidFill>
                            <a:schemeClr val="tx1"/>
                          </a:solidFill>
                        </a:rPr>
                        <a:t>7</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1">
                          <a:solidFill>
                            <a:schemeClr val="tx1"/>
                          </a:solidFill>
                        </a:rPr>
                        <a:t>8</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1">
                          <a:solidFill>
                            <a:schemeClr val="tx1"/>
                          </a:solidFill>
                        </a:rPr>
                        <a:t>9</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1">
                          <a:solidFill>
                            <a:schemeClr val="tx1"/>
                          </a:solidFill>
                        </a:rPr>
                        <a:t>10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1">
                          <a:solidFill>
                            <a:schemeClr val="tx1"/>
                          </a:solidFill>
                        </a:rPr>
                        <a:t>11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1">
                          <a:solidFill>
                            <a:schemeClr val="tx1"/>
                          </a:solidFill>
                        </a:rPr>
                        <a:t>12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1">
                          <a:solidFill>
                            <a:schemeClr val="tx1"/>
                          </a:solidFill>
                        </a:rPr>
                        <a:t>13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67696680"/>
                  </a:ext>
                </a:extLst>
              </a:tr>
              <a:tr h="370840">
                <a:tc>
                  <a:txBody>
                    <a:bodyPr/>
                    <a:lstStyle/>
                    <a:p>
                      <a:pPr algn="ctr"/>
                      <a:r>
                        <a:rPr lang="en-US" b="1">
                          <a:solidFill>
                            <a:schemeClr val="tx1"/>
                          </a:solidFill>
                        </a:rPr>
                        <a:t>P</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1">
                          <a:solidFill>
                            <a:schemeClr val="tx1"/>
                          </a:solidFill>
                        </a:rPr>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1">
                          <a:solidFill>
                            <a:schemeClr val="tx1"/>
                          </a:solidFill>
                        </a:rPr>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1">
                          <a:solidFill>
                            <a:schemeClr val="tx1"/>
                          </a:solidFill>
                        </a:rPr>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1">
                          <a:solidFill>
                            <a:schemeClr val="tx1"/>
                          </a:solidFill>
                        </a:rPr>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1">
                          <a:solidFill>
                            <a:schemeClr val="tx1"/>
                          </a:solidFill>
                        </a:rPr>
                        <a:t>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1">
                          <a:solidFill>
                            <a:schemeClr val="tx1"/>
                          </a:solidFill>
                        </a:rPr>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1">
                          <a:solidFill>
                            <a:schemeClr val="tx1"/>
                          </a:solidFill>
                        </a:rPr>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1">
                          <a:solidFill>
                            <a:schemeClr val="tx1"/>
                          </a:solidFill>
                        </a:rPr>
                        <a:t>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1">
                          <a:solidFill>
                            <a:schemeClr val="tx1"/>
                          </a:solidFill>
                        </a:rPr>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1">
                          <a:solidFill>
                            <a:schemeClr val="tx1"/>
                          </a:solidFill>
                        </a:rPr>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1">
                          <a:solidFill>
                            <a:schemeClr val="tx1"/>
                          </a:solidFill>
                        </a:rPr>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1">
                          <a:solidFill>
                            <a:schemeClr val="tx1"/>
                          </a:solidFill>
                        </a:rPr>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1">
                          <a:solidFill>
                            <a:schemeClr val="tx1"/>
                          </a:solidFill>
                        </a:rPr>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1">
                          <a:solidFill>
                            <a:schemeClr val="tx1"/>
                          </a:solidFill>
                        </a:rPr>
                        <a:t>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0465593"/>
                  </a:ext>
                </a:extLst>
              </a:tr>
              <a:tr h="370840">
                <a:tc>
                  <a:txBody>
                    <a:bodyPr/>
                    <a:lstStyle/>
                    <a:p>
                      <a:pPr algn="ctr"/>
                      <a:r>
                        <a:rPr lang="en-US" b="1">
                          <a:solidFill>
                            <a:schemeClr val="tx1"/>
                          </a:solidFill>
                        </a:rPr>
                        <a:t>F</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1">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1">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1">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1">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1">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1">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1">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1">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1">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1">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1">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1">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1">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1">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19023773"/>
                  </a:ext>
                </a:extLst>
              </a:tr>
            </a:tbl>
          </a:graphicData>
        </a:graphic>
      </p:graphicFrame>
    </p:spTree>
    <p:extLst>
      <p:ext uri="{BB962C8B-B14F-4D97-AF65-F5344CB8AC3E}">
        <p14:creationId xmlns:p14="http://schemas.microsoft.com/office/powerpoint/2010/main" val="20999225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E4A28A-4349-4A4E-B1B1-90C123D1406E}"/>
              </a:ext>
            </a:extLst>
          </p:cNvPr>
          <p:cNvSpPr>
            <a:spLocks noGrp="1"/>
          </p:cNvSpPr>
          <p:nvPr>
            <p:ph type="title"/>
          </p:nvPr>
        </p:nvSpPr>
        <p:spPr>
          <a:xfrm>
            <a:off x="4626428" y="198596"/>
            <a:ext cx="2571206" cy="624365"/>
          </a:xfrm>
        </p:spPr>
        <p:txBody>
          <a:bodyPr>
            <a:normAutofit fontScale="90000"/>
          </a:bodyPr>
          <a:lstStyle/>
          <a:p>
            <a:pPr algn="ctr"/>
            <a:r>
              <a:rPr lang="en-US"/>
              <a:t>Exercise!</a:t>
            </a:r>
          </a:p>
        </p:txBody>
      </p:sp>
      <p:sp>
        <p:nvSpPr>
          <p:cNvPr id="3" name="Content Placeholder 2">
            <a:extLst>
              <a:ext uri="{FF2B5EF4-FFF2-40B4-BE49-F238E27FC236}">
                <a16:creationId xmlns:a16="http://schemas.microsoft.com/office/drawing/2014/main" id="{2D496020-FB1C-7340-A6A8-14264AE2D7A4}"/>
              </a:ext>
            </a:extLst>
          </p:cNvPr>
          <p:cNvSpPr>
            <a:spLocks noGrp="1"/>
          </p:cNvSpPr>
          <p:nvPr>
            <p:ph idx="1"/>
          </p:nvPr>
        </p:nvSpPr>
        <p:spPr>
          <a:xfrm>
            <a:off x="825137" y="1201783"/>
            <a:ext cx="10515600" cy="4351338"/>
          </a:xfrm>
        </p:spPr>
        <p:txBody>
          <a:bodyPr/>
          <a:lstStyle/>
          <a:p>
            <a:r>
              <a:rPr lang="en-US"/>
              <a:t>Compute the prefix function for the following pattern:</a:t>
            </a:r>
          </a:p>
          <a:p>
            <a:pPr marL="0" indent="0">
              <a:buNone/>
            </a:pPr>
            <a:endParaRPr lang="en-US"/>
          </a:p>
          <a:p>
            <a:pPr marL="0" indent="0">
              <a:buNone/>
            </a:pPr>
            <a:endParaRPr lang="en-US"/>
          </a:p>
          <a:p>
            <a:pPr marL="0" indent="0">
              <a:buNone/>
            </a:pPr>
            <a:endParaRPr lang="en-US"/>
          </a:p>
          <a:p>
            <a:pPr marL="0" indent="0" algn="ctr">
              <a:buNone/>
            </a:pPr>
            <a:endParaRPr lang="en-US" sz="1200"/>
          </a:p>
          <a:p>
            <a:r>
              <a:rPr lang="en-US"/>
              <a:t>And this one!</a:t>
            </a:r>
          </a:p>
        </p:txBody>
      </p:sp>
      <p:graphicFrame>
        <p:nvGraphicFramePr>
          <p:cNvPr id="5" name="Table 4">
            <a:extLst>
              <a:ext uri="{FF2B5EF4-FFF2-40B4-BE49-F238E27FC236}">
                <a16:creationId xmlns:a16="http://schemas.microsoft.com/office/drawing/2014/main" id="{F570FE5D-6853-A443-A590-15458ED62AAC}"/>
              </a:ext>
            </a:extLst>
          </p:cNvPr>
          <p:cNvGraphicFramePr>
            <a:graphicFrameLocks noGrp="1"/>
          </p:cNvGraphicFramePr>
          <p:nvPr/>
        </p:nvGraphicFramePr>
        <p:xfrm>
          <a:off x="1178237" y="2131129"/>
          <a:ext cx="8128005" cy="1112520"/>
        </p:xfrm>
        <a:graphic>
          <a:graphicData uri="http://schemas.openxmlformats.org/drawingml/2006/table">
            <a:tbl>
              <a:tblPr firstRow="1" bandRow="1">
                <a:tableStyleId>{5C22544A-7EE6-4342-B048-85BDC9FD1C3A}</a:tableStyleId>
              </a:tblPr>
              <a:tblGrid>
                <a:gridCol w="541867">
                  <a:extLst>
                    <a:ext uri="{9D8B030D-6E8A-4147-A177-3AD203B41FA5}">
                      <a16:colId xmlns:a16="http://schemas.microsoft.com/office/drawing/2014/main" val="554146845"/>
                    </a:ext>
                  </a:extLst>
                </a:gridCol>
                <a:gridCol w="541867">
                  <a:extLst>
                    <a:ext uri="{9D8B030D-6E8A-4147-A177-3AD203B41FA5}">
                      <a16:colId xmlns:a16="http://schemas.microsoft.com/office/drawing/2014/main" val="3691093530"/>
                    </a:ext>
                  </a:extLst>
                </a:gridCol>
                <a:gridCol w="541867">
                  <a:extLst>
                    <a:ext uri="{9D8B030D-6E8A-4147-A177-3AD203B41FA5}">
                      <a16:colId xmlns:a16="http://schemas.microsoft.com/office/drawing/2014/main" val="250267583"/>
                    </a:ext>
                  </a:extLst>
                </a:gridCol>
                <a:gridCol w="541867">
                  <a:extLst>
                    <a:ext uri="{9D8B030D-6E8A-4147-A177-3AD203B41FA5}">
                      <a16:colId xmlns:a16="http://schemas.microsoft.com/office/drawing/2014/main" val="872948204"/>
                    </a:ext>
                  </a:extLst>
                </a:gridCol>
                <a:gridCol w="541867">
                  <a:extLst>
                    <a:ext uri="{9D8B030D-6E8A-4147-A177-3AD203B41FA5}">
                      <a16:colId xmlns:a16="http://schemas.microsoft.com/office/drawing/2014/main" val="854588261"/>
                    </a:ext>
                  </a:extLst>
                </a:gridCol>
                <a:gridCol w="541867">
                  <a:extLst>
                    <a:ext uri="{9D8B030D-6E8A-4147-A177-3AD203B41FA5}">
                      <a16:colId xmlns:a16="http://schemas.microsoft.com/office/drawing/2014/main" val="1779267931"/>
                    </a:ext>
                  </a:extLst>
                </a:gridCol>
                <a:gridCol w="541867">
                  <a:extLst>
                    <a:ext uri="{9D8B030D-6E8A-4147-A177-3AD203B41FA5}">
                      <a16:colId xmlns:a16="http://schemas.microsoft.com/office/drawing/2014/main" val="2671522652"/>
                    </a:ext>
                  </a:extLst>
                </a:gridCol>
                <a:gridCol w="541867">
                  <a:extLst>
                    <a:ext uri="{9D8B030D-6E8A-4147-A177-3AD203B41FA5}">
                      <a16:colId xmlns:a16="http://schemas.microsoft.com/office/drawing/2014/main" val="338656557"/>
                    </a:ext>
                  </a:extLst>
                </a:gridCol>
                <a:gridCol w="541867">
                  <a:extLst>
                    <a:ext uri="{9D8B030D-6E8A-4147-A177-3AD203B41FA5}">
                      <a16:colId xmlns:a16="http://schemas.microsoft.com/office/drawing/2014/main" val="1489631695"/>
                    </a:ext>
                  </a:extLst>
                </a:gridCol>
                <a:gridCol w="541867">
                  <a:extLst>
                    <a:ext uri="{9D8B030D-6E8A-4147-A177-3AD203B41FA5}">
                      <a16:colId xmlns:a16="http://schemas.microsoft.com/office/drawing/2014/main" val="3563463873"/>
                    </a:ext>
                  </a:extLst>
                </a:gridCol>
                <a:gridCol w="541867">
                  <a:extLst>
                    <a:ext uri="{9D8B030D-6E8A-4147-A177-3AD203B41FA5}">
                      <a16:colId xmlns:a16="http://schemas.microsoft.com/office/drawing/2014/main" val="2988785104"/>
                    </a:ext>
                  </a:extLst>
                </a:gridCol>
                <a:gridCol w="541867">
                  <a:extLst>
                    <a:ext uri="{9D8B030D-6E8A-4147-A177-3AD203B41FA5}">
                      <a16:colId xmlns:a16="http://schemas.microsoft.com/office/drawing/2014/main" val="2570701911"/>
                    </a:ext>
                  </a:extLst>
                </a:gridCol>
                <a:gridCol w="541867">
                  <a:extLst>
                    <a:ext uri="{9D8B030D-6E8A-4147-A177-3AD203B41FA5}">
                      <a16:colId xmlns:a16="http://schemas.microsoft.com/office/drawing/2014/main" val="4173915929"/>
                    </a:ext>
                  </a:extLst>
                </a:gridCol>
                <a:gridCol w="541867">
                  <a:extLst>
                    <a:ext uri="{9D8B030D-6E8A-4147-A177-3AD203B41FA5}">
                      <a16:colId xmlns:a16="http://schemas.microsoft.com/office/drawing/2014/main" val="96297639"/>
                    </a:ext>
                  </a:extLst>
                </a:gridCol>
                <a:gridCol w="541867">
                  <a:extLst>
                    <a:ext uri="{9D8B030D-6E8A-4147-A177-3AD203B41FA5}">
                      <a16:colId xmlns:a16="http://schemas.microsoft.com/office/drawing/2014/main" val="4187946546"/>
                    </a:ext>
                  </a:extLst>
                </a:gridCol>
              </a:tblGrid>
              <a:tr h="370840">
                <a:tc>
                  <a:txBody>
                    <a:bodyPr/>
                    <a:lstStyle/>
                    <a:p>
                      <a:pPr algn="ctr"/>
                      <a:endParaRPr lang="en-US" b="1">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1">
                          <a:solidFill>
                            <a:schemeClr val="tx1"/>
                          </a:solidFill>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1">
                          <a:solidFill>
                            <a:schemeClr val="tx1"/>
                          </a:solidFill>
                        </a:rPr>
                        <a:t>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1">
                          <a:solidFill>
                            <a:schemeClr val="tx1"/>
                          </a:solidFill>
                        </a:rPr>
                        <a:t>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1">
                          <a:solidFill>
                            <a:schemeClr val="tx1"/>
                          </a:solidFill>
                        </a:rPr>
                        <a:t>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1">
                          <a:solidFill>
                            <a:schemeClr val="tx1"/>
                          </a:solidFill>
                        </a:rPr>
                        <a:t>4</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1">
                          <a:solidFill>
                            <a:schemeClr val="tx1"/>
                          </a:solidFill>
                        </a:rPr>
                        <a:t>5</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1">
                          <a:solidFill>
                            <a:schemeClr val="tx1"/>
                          </a:solidFill>
                        </a:rPr>
                        <a:t>6</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1">
                          <a:solidFill>
                            <a:schemeClr val="tx1"/>
                          </a:solidFill>
                        </a:rPr>
                        <a:t>7</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1">
                          <a:solidFill>
                            <a:schemeClr val="tx1"/>
                          </a:solidFill>
                        </a:rPr>
                        <a:t>8</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1">
                          <a:solidFill>
                            <a:schemeClr val="tx1"/>
                          </a:solidFill>
                        </a:rPr>
                        <a:t>9</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1">
                          <a:solidFill>
                            <a:schemeClr val="tx1"/>
                          </a:solidFill>
                        </a:rPr>
                        <a:t>10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1">
                          <a:solidFill>
                            <a:schemeClr val="tx1"/>
                          </a:solidFill>
                        </a:rPr>
                        <a:t>11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1">
                          <a:solidFill>
                            <a:schemeClr val="tx1"/>
                          </a:solidFill>
                        </a:rPr>
                        <a:t>12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1">
                          <a:solidFill>
                            <a:schemeClr val="tx1"/>
                          </a:solidFill>
                        </a:rPr>
                        <a:t>13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67696680"/>
                  </a:ext>
                </a:extLst>
              </a:tr>
              <a:tr h="370840">
                <a:tc>
                  <a:txBody>
                    <a:bodyPr/>
                    <a:lstStyle/>
                    <a:p>
                      <a:pPr algn="ctr"/>
                      <a:r>
                        <a:rPr lang="en-US" b="1">
                          <a:solidFill>
                            <a:schemeClr val="tx1"/>
                          </a:solidFill>
                        </a:rPr>
                        <a:t>P</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1">
                          <a:solidFill>
                            <a:schemeClr val="tx1"/>
                          </a:solidFill>
                        </a:rPr>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1">
                          <a:solidFill>
                            <a:schemeClr val="tx1"/>
                          </a:solidFill>
                        </a:rPr>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1">
                          <a:solidFill>
                            <a:schemeClr val="tx1"/>
                          </a:solidFill>
                        </a:rPr>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1">
                          <a:solidFill>
                            <a:schemeClr val="tx1"/>
                          </a:solidFill>
                        </a:rPr>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1">
                          <a:solidFill>
                            <a:schemeClr val="tx1"/>
                          </a:solidFill>
                        </a:rPr>
                        <a:t>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1">
                          <a:solidFill>
                            <a:schemeClr val="tx1"/>
                          </a:solidFill>
                        </a:rPr>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1">
                          <a:solidFill>
                            <a:schemeClr val="tx1"/>
                          </a:solidFill>
                        </a:rPr>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1">
                          <a:solidFill>
                            <a:schemeClr val="tx1"/>
                          </a:solidFill>
                        </a:rPr>
                        <a:t>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1">
                          <a:solidFill>
                            <a:schemeClr val="tx1"/>
                          </a:solidFill>
                        </a:rPr>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1">
                          <a:solidFill>
                            <a:schemeClr val="tx1"/>
                          </a:solidFill>
                        </a:rPr>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1">
                          <a:solidFill>
                            <a:schemeClr val="tx1"/>
                          </a:solidFill>
                        </a:rPr>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1">
                          <a:solidFill>
                            <a:schemeClr val="tx1"/>
                          </a:solidFill>
                        </a:rPr>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1">
                          <a:solidFill>
                            <a:schemeClr val="tx1"/>
                          </a:solidFill>
                        </a:rPr>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1">
                          <a:solidFill>
                            <a:schemeClr val="tx1"/>
                          </a:solidFill>
                        </a:rPr>
                        <a:t>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0465593"/>
                  </a:ext>
                </a:extLst>
              </a:tr>
              <a:tr h="370840">
                <a:tc>
                  <a:txBody>
                    <a:bodyPr/>
                    <a:lstStyle/>
                    <a:p>
                      <a:pPr algn="ctr"/>
                      <a:r>
                        <a:rPr lang="en-US" b="1">
                          <a:solidFill>
                            <a:schemeClr val="tx1"/>
                          </a:solidFill>
                        </a:rPr>
                        <a:t>F</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1">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1">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1">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1">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1">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1">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1">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1">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1">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1">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1">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1">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1">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1">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19023773"/>
                  </a:ext>
                </a:extLst>
              </a:tr>
            </a:tbl>
          </a:graphicData>
        </a:graphic>
      </p:graphicFrame>
      <p:pic>
        <p:nvPicPr>
          <p:cNvPr id="6" name="Picture 5">
            <a:extLst>
              <a:ext uri="{FF2B5EF4-FFF2-40B4-BE49-F238E27FC236}">
                <a16:creationId xmlns:a16="http://schemas.microsoft.com/office/drawing/2014/main" id="{60D078F2-926E-1C48-B471-4E760FE21FDE}"/>
              </a:ext>
            </a:extLst>
          </p:cNvPr>
          <p:cNvPicPr>
            <a:picLocks noChangeAspect="1"/>
          </p:cNvPicPr>
          <p:nvPr/>
        </p:nvPicPr>
        <p:blipFill>
          <a:blip r:embed="rId2"/>
          <a:stretch>
            <a:fillRect/>
          </a:stretch>
        </p:blipFill>
        <p:spPr>
          <a:xfrm>
            <a:off x="9470599" y="485673"/>
            <a:ext cx="2293610" cy="1514827"/>
          </a:xfrm>
          <a:prstGeom prst="rect">
            <a:avLst/>
          </a:prstGeom>
        </p:spPr>
      </p:pic>
      <p:graphicFrame>
        <p:nvGraphicFramePr>
          <p:cNvPr id="7" name="Table 6">
            <a:extLst>
              <a:ext uri="{FF2B5EF4-FFF2-40B4-BE49-F238E27FC236}">
                <a16:creationId xmlns:a16="http://schemas.microsoft.com/office/drawing/2014/main" id="{E24295CD-70B3-B647-82E5-D94982FA7A33}"/>
              </a:ext>
            </a:extLst>
          </p:cNvPr>
          <p:cNvGraphicFramePr>
            <a:graphicFrameLocks noGrp="1"/>
          </p:cNvGraphicFramePr>
          <p:nvPr>
            <p:extLst>
              <p:ext uri="{D42A27DB-BD31-4B8C-83A1-F6EECF244321}">
                <p14:modId xmlns:p14="http://schemas.microsoft.com/office/powerpoint/2010/main" val="2007291048"/>
              </p:ext>
            </p:extLst>
          </p:nvPr>
        </p:nvGraphicFramePr>
        <p:xfrm>
          <a:off x="1055211" y="4064194"/>
          <a:ext cx="8128005" cy="1112520"/>
        </p:xfrm>
        <a:graphic>
          <a:graphicData uri="http://schemas.openxmlformats.org/drawingml/2006/table">
            <a:tbl>
              <a:tblPr firstRow="1" bandRow="1">
                <a:tableStyleId>{5C22544A-7EE6-4342-B048-85BDC9FD1C3A}</a:tableStyleId>
              </a:tblPr>
              <a:tblGrid>
                <a:gridCol w="541867">
                  <a:extLst>
                    <a:ext uri="{9D8B030D-6E8A-4147-A177-3AD203B41FA5}">
                      <a16:colId xmlns:a16="http://schemas.microsoft.com/office/drawing/2014/main" val="554146845"/>
                    </a:ext>
                  </a:extLst>
                </a:gridCol>
                <a:gridCol w="541867">
                  <a:extLst>
                    <a:ext uri="{9D8B030D-6E8A-4147-A177-3AD203B41FA5}">
                      <a16:colId xmlns:a16="http://schemas.microsoft.com/office/drawing/2014/main" val="3691093530"/>
                    </a:ext>
                  </a:extLst>
                </a:gridCol>
                <a:gridCol w="541867">
                  <a:extLst>
                    <a:ext uri="{9D8B030D-6E8A-4147-A177-3AD203B41FA5}">
                      <a16:colId xmlns:a16="http://schemas.microsoft.com/office/drawing/2014/main" val="250267583"/>
                    </a:ext>
                  </a:extLst>
                </a:gridCol>
                <a:gridCol w="541867">
                  <a:extLst>
                    <a:ext uri="{9D8B030D-6E8A-4147-A177-3AD203B41FA5}">
                      <a16:colId xmlns:a16="http://schemas.microsoft.com/office/drawing/2014/main" val="872948204"/>
                    </a:ext>
                  </a:extLst>
                </a:gridCol>
                <a:gridCol w="541867">
                  <a:extLst>
                    <a:ext uri="{9D8B030D-6E8A-4147-A177-3AD203B41FA5}">
                      <a16:colId xmlns:a16="http://schemas.microsoft.com/office/drawing/2014/main" val="854588261"/>
                    </a:ext>
                  </a:extLst>
                </a:gridCol>
                <a:gridCol w="541867">
                  <a:extLst>
                    <a:ext uri="{9D8B030D-6E8A-4147-A177-3AD203B41FA5}">
                      <a16:colId xmlns:a16="http://schemas.microsoft.com/office/drawing/2014/main" val="1779267931"/>
                    </a:ext>
                  </a:extLst>
                </a:gridCol>
                <a:gridCol w="541867">
                  <a:extLst>
                    <a:ext uri="{9D8B030D-6E8A-4147-A177-3AD203B41FA5}">
                      <a16:colId xmlns:a16="http://schemas.microsoft.com/office/drawing/2014/main" val="2671522652"/>
                    </a:ext>
                  </a:extLst>
                </a:gridCol>
                <a:gridCol w="541867">
                  <a:extLst>
                    <a:ext uri="{9D8B030D-6E8A-4147-A177-3AD203B41FA5}">
                      <a16:colId xmlns:a16="http://schemas.microsoft.com/office/drawing/2014/main" val="338656557"/>
                    </a:ext>
                  </a:extLst>
                </a:gridCol>
                <a:gridCol w="541867">
                  <a:extLst>
                    <a:ext uri="{9D8B030D-6E8A-4147-A177-3AD203B41FA5}">
                      <a16:colId xmlns:a16="http://schemas.microsoft.com/office/drawing/2014/main" val="1489631695"/>
                    </a:ext>
                  </a:extLst>
                </a:gridCol>
                <a:gridCol w="541867">
                  <a:extLst>
                    <a:ext uri="{9D8B030D-6E8A-4147-A177-3AD203B41FA5}">
                      <a16:colId xmlns:a16="http://schemas.microsoft.com/office/drawing/2014/main" val="3563463873"/>
                    </a:ext>
                  </a:extLst>
                </a:gridCol>
                <a:gridCol w="541867">
                  <a:extLst>
                    <a:ext uri="{9D8B030D-6E8A-4147-A177-3AD203B41FA5}">
                      <a16:colId xmlns:a16="http://schemas.microsoft.com/office/drawing/2014/main" val="2988785104"/>
                    </a:ext>
                  </a:extLst>
                </a:gridCol>
                <a:gridCol w="541867">
                  <a:extLst>
                    <a:ext uri="{9D8B030D-6E8A-4147-A177-3AD203B41FA5}">
                      <a16:colId xmlns:a16="http://schemas.microsoft.com/office/drawing/2014/main" val="2570701911"/>
                    </a:ext>
                  </a:extLst>
                </a:gridCol>
                <a:gridCol w="541867">
                  <a:extLst>
                    <a:ext uri="{9D8B030D-6E8A-4147-A177-3AD203B41FA5}">
                      <a16:colId xmlns:a16="http://schemas.microsoft.com/office/drawing/2014/main" val="4173915929"/>
                    </a:ext>
                  </a:extLst>
                </a:gridCol>
                <a:gridCol w="541867">
                  <a:extLst>
                    <a:ext uri="{9D8B030D-6E8A-4147-A177-3AD203B41FA5}">
                      <a16:colId xmlns:a16="http://schemas.microsoft.com/office/drawing/2014/main" val="96297639"/>
                    </a:ext>
                  </a:extLst>
                </a:gridCol>
                <a:gridCol w="541867">
                  <a:extLst>
                    <a:ext uri="{9D8B030D-6E8A-4147-A177-3AD203B41FA5}">
                      <a16:colId xmlns:a16="http://schemas.microsoft.com/office/drawing/2014/main" val="4187946546"/>
                    </a:ext>
                  </a:extLst>
                </a:gridCol>
              </a:tblGrid>
              <a:tr h="370840">
                <a:tc>
                  <a:txBody>
                    <a:bodyPr/>
                    <a:lstStyle/>
                    <a:p>
                      <a:pPr algn="ctr"/>
                      <a:endParaRPr lang="en-US" b="1">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1">
                          <a:solidFill>
                            <a:schemeClr val="tx1"/>
                          </a:solidFill>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1">
                          <a:solidFill>
                            <a:schemeClr val="tx1"/>
                          </a:solidFill>
                        </a:rPr>
                        <a:t>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1">
                          <a:solidFill>
                            <a:schemeClr val="tx1"/>
                          </a:solidFill>
                        </a:rPr>
                        <a:t>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1">
                          <a:solidFill>
                            <a:schemeClr val="tx1"/>
                          </a:solidFill>
                        </a:rPr>
                        <a:t>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1">
                          <a:solidFill>
                            <a:schemeClr val="tx1"/>
                          </a:solidFill>
                        </a:rPr>
                        <a:t>4</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1">
                          <a:solidFill>
                            <a:schemeClr val="tx1"/>
                          </a:solidFill>
                        </a:rPr>
                        <a:t>5</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1">
                          <a:solidFill>
                            <a:schemeClr val="tx1"/>
                          </a:solidFill>
                        </a:rPr>
                        <a:t>6</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1">
                          <a:solidFill>
                            <a:schemeClr val="tx1"/>
                          </a:solidFill>
                        </a:rPr>
                        <a:t>7</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1">
                          <a:solidFill>
                            <a:schemeClr val="tx1"/>
                          </a:solidFill>
                        </a:rPr>
                        <a:t>8</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1">
                          <a:solidFill>
                            <a:schemeClr val="tx1"/>
                          </a:solidFill>
                        </a:rPr>
                        <a:t>9</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1">
                          <a:solidFill>
                            <a:schemeClr val="tx1"/>
                          </a:solidFill>
                        </a:rPr>
                        <a:t>10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1">
                          <a:solidFill>
                            <a:schemeClr val="tx1"/>
                          </a:solidFill>
                        </a:rPr>
                        <a:t>11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1">
                          <a:solidFill>
                            <a:schemeClr val="tx1"/>
                          </a:solidFill>
                        </a:rPr>
                        <a:t>12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1">
                          <a:solidFill>
                            <a:schemeClr val="tx1"/>
                          </a:solidFill>
                        </a:rPr>
                        <a:t>13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67696680"/>
                  </a:ext>
                </a:extLst>
              </a:tr>
              <a:tr h="370840">
                <a:tc>
                  <a:txBody>
                    <a:bodyPr/>
                    <a:lstStyle/>
                    <a:p>
                      <a:pPr algn="ctr"/>
                      <a:r>
                        <a:rPr lang="en-US" b="1">
                          <a:solidFill>
                            <a:schemeClr val="tx1"/>
                          </a:solidFill>
                        </a:rPr>
                        <a:t>P</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1">
                          <a:solidFill>
                            <a:schemeClr val="tx1"/>
                          </a:solidFill>
                        </a:rPr>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1">
                          <a:solidFill>
                            <a:schemeClr val="tx1"/>
                          </a:solidFill>
                        </a:rPr>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1">
                          <a:solidFill>
                            <a:schemeClr val="tx1"/>
                          </a:solidFill>
                        </a:rPr>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1">
                          <a:solidFill>
                            <a:schemeClr val="tx1"/>
                          </a:solidFill>
                        </a:rPr>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1">
                          <a:solidFill>
                            <a:schemeClr val="tx1"/>
                          </a:solidFill>
                        </a:rPr>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1">
                          <a:solidFill>
                            <a:schemeClr val="tx1"/>
                          </a:solidFill>
                        </a:rPr>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1">
                          <a:solidFill>
                            <a:schemeClr val="tx1"/>
                          </a:solidFill>
                        </a:rPr>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1">
                          <a:solidFill>
                            <a:schemeClr val="tx1"/>
                          </a:solidFill>
                        </a:rPr>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1">
                          <a:solidFill>
                            <a:schemeClr val="tx1"/>
                          </a:solidFill>
                        </a:rPr>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1">
                          <a:solidFill>
                            <a:schemeClr val="tx1"/>
                          </a:solidFill>
                        </a:rPr>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1">
                          <a:solidFill>
                            <a:schemeClr val="tx1"/>
                          </a:solidFill>
                        </a:rPr>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1">
                          <a:solidFill>
                            <a:schemeClr val="tx1"/>
                          </a:solidFill>
                        </a:rPr>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1">
                          <a:solidFill>
                            <a:schemeClr val="tx1"/>
                          </a:solidFill>
                        </a:rPr>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1">
                          <a:solidFill>
                            <a:schemeClr val="tx1"/>
                          </a:solidFill>
                        </a:rPr>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0465593"/>
                  </a:ext>
                </a:extLst>
              </a:tr>
              <a:tr h="370840">
                <a:tc>
                  <a:txBody>
                    <a:bodyPr/>
                    <a:lstStyle/>
                    <a:p>
                      <a:pPr algn="ctr"/>
                      <a:r>
                        <a:rPr lang="en-US" b="1">
                          <a:solidFill>
                            <a:schemeClr val="tx1"/>
                          </a:solidFill>
                        </a:rPr>
                        <a:t>F</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b="1">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b="1">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b="1">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b="1">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b="1">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b="1">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b="1">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b="1">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b="1">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b="1">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b="1">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b="1">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b="1">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b="1">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19023773"/>
                  </a:ext>
                </a:extLst>
              </a:tr>
            </a:tbl>
          </a:graphicData>
        </a:graphic>
      </p:graphicFrame>
    </p:spTree>
    <p:extLst>
      <p:ext uri="{BB962C8B-B14F-4D97-AF65-F5344CB8AC3E}">
        <p14:creationId xmlns:p14="http://schemas.microsoft.com/office/powerpoint/2010/main" val="20209090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E4A28A-4349-4A4E-B1B1-90C123D1406E}"/>
              </a:ext>
            </a:extLst>
          </p:cNvPr>
          <p:cNvSpPr>
            <a:spLocks noGrp="1"/>
          </p:cNvSpPr>
          <p:nvPr>
            <p:ph type="title"/>
          </p:nvPr>
        </p:nvSpPr>
        <p:spPr>
          <a:xfrm>
            <a:off x="4626428" y="198596"/>
            <a:ext cx="2571206" cy="624365"/>
          </a:xfrm>
        </p:spPr>
        <p:txBody>
          <a:bodyPr>
            <a:normAutofit fontScale="90000"/>
          </a:bodyPr>
          <a:lstStyle/>
          <a:p>
            <a:pPr algn="ctr"/>
            <a:r>
              <a:rPr lang="en-US"/>
              <a:t>Exercise!</a:t>
            </a:r>
          </a:p>
        </p:txBody>
      </p:sp>
      <p:sp>
        <p:nvSpPr>
          <p:cNvPr id="3" name="Content Placeholder 2">
            <a:extLst>
              <a:ext uri="{FF2B5EF4-FFF2-40B4-BE49-F238E27FC236}">
                <a16:creationId xmlns:a16="http://schemas.microsoft.com/office/drawing/2014/main" id="{2D496020-FB1C-7340-A6A8-14264AE2D7A4}"/>
              </a:ext>
            </a:extLst>
          </p:cNvPr>
          <p:cNvSpPr>
            <a:spLocks noGrp="1"/>
          </p:cNvSpPr>
          <p:nvPr>
            <p:ph idx="1"/>
          </p:nvPr>
        </p:nvSpPr>
        <p:spPr>
          <a:xfrm>
            <a:off x="825137" y="1201783"/>
            <a:ext cx="10515600" cy="4351338"/>
          </a:xfrm>
        </p:spPr>
        <p:txBody>
          <a:bodyPr/>
          <a:lstStyle/>
          <a:p>
            <a:r>
              <a:rPr lang="en-US"/>
              <a:t>Compute the prefix function for the following pattern:</a:t>
            </a:r>
          </a:p>
          <a:p>
            <a:pPr marL="0" indent="0">
              <a:buNone/>
            </a:pPr>
            <a:endParaRPr lang="en-US"/>
          </a:p>
          <a:p>
            <a:pPr marL="0" indent="0">
              <a:buNone/>
            </a:pPr>
            <a:endParaRPr lang="en-US"/>
          </a:p>
          <a:p>
            <a:pPr marL="0" indent="0">
              <a:buNone/>
            </a:pPr>
            <a:endParaRPr lang="en-US"/>
          </a:p>
          <a:p>
            <a:pPr marL="0" indent="0" algn="ctr">
              <a:buNone/>
            </a:pPr>
            <a:endParaRPr lang="en-US" sz="1200"/>
          </a:p>
          <a:p>
            <a:r>
              <a:rPr lang="en-US"/>
              <a:t>And this one!</a:t>
            </a:r>
          </a:p>
        </p:txBody>
      </p:sp>
      <p:graphicFrame>
        <p:nvGraphicFramePr>
          <p:cNvPr id="5" name="Table 4">
            <a:extLst>
              <a:ext uri="{FF2B5EF4-FFF2-40B4-BE49-F238E27FC236}">
                <a16:creationId xmlns:a16="http://schemas.microsoft.com/office/drawing/2014/main" id="{F570FE5D-6853-A443-A590-15458ED62AAC}"/>
              </a:ext>
            </a:extLst>
          </p:cNvPr>
          <p:cNvGraphicFramePr>
            <a:graphicFrameLocks noGrp="1"/>
          </p:cNvGraphicFramePr>
          <p:nvPr/>
        </p:nvGraphicFramePr>
        <p:xfrm>
          <a:off x="1178237" y="2131129"/>
          <a:ext cx="8128005" cy="1112520"/>
        </p:xfrm>
        <a:graphic>
          <a:graphicData uri="http://schemas.openxmlformats.org/drawingml/2006/table">
            <a:tbl>
              <a:tblPr firstRow="1" bandRow="1">
                <a:tableStyleId>{5C22544A-7EE6-4342-B048-85BDC9FD1C3A}</a:tableStyleId>
              </a:tblPr>
              <a:tblGrid>
                <a:gridCol w="541867">
                  <a:extLst>
                    <a:ext uri="{9D8B030D-6E8A-4147-A177-3AD203B41FA5}">
                      <a16:colId xmlns:a16="http://schemas.microsoft.com/office/drawing/2014/main" val="554146845"/>
                    </a:ext>
                  </a:extLst>
                </a:gridCol>
                <a:gridCol w="541867">
                  <a:extLst>
                    <a:ext uri="{9D8B030D-6E8A-4147-A177-3AD203B41FA5}">
                      <a16:colId xmlns:a16="http://schemas.microsoft.com/office/drawing/2014/main" val="3691093530"/>
                    </a:ext>
                  </a:extLst>
                </a:gridCol>
                <a:gridCol w="541867">
                  <a:extLst>
                    <a:ext uri="{9D8B030D-6E8A-4147-A177-3AD203B41FA5}">
                      <a16:colId xmlns:a16="http://schemas.microsoft.com/office/drawing/2014/main" val="250267583"/>
                    </a:ext>
                  </a:extLst>
                </a:gridCol>
                <a:gridCol w="541867">
                  <a:extLst>
                    <a:ext uri="{9D8B030D-6E8A-4147-A177-3AD203B41FA5}">
                      <a16:colId xmlns:a16="http://schemas.microsoft.com/office/drawing/2014/main" val="872948204"/>
                    </a:ext>
                  </a:extLst>
                </a:gridCol>
                <a:gridCol w="541867">
                  <a:extLst>
                    <a:ext uri="{9D8B030D-6E8A-4147-A177-3AD203B41FA5}">
                      <a16:colId xmlns:a16="http://schemas.microsoft.com/office/drawing/2014/main" val="854588261"/>
                    </a:ext>
                  </a:extLst>
                </a:gridCol>
                <a:gridCol w="541867">
                  <a:extLst>
                    <a:ext uri="{9D8B030D-6E8A-4147-A177-3AD203B41FA5}">
                      <a16:colId xmlns:a16="http://schemas.microsoft.com/office/drawing/2014/main" val="1779267931"/>
                    </a:ext>
                  </a:extLst>
                </a:gridCol>
                <a:gridCol w="541867">
                  <a:extLst>
                    <a:ext uri="{9D8B030D-6E8A-4147-A177-3AD203B41FA5}">
                      <a16:colId xmlns:a16="http://schemas.microsoft.com/office/drawing/2014/main" val="2671522652"/>
                    </a:ext>
                  </a:extLst>
                </a:gridCol>
                <a:gridCol w="541867">
                  <a:extLst>
                    <a:ext uri="{9D8B030D-6E8A-4147-A177-3AD203B41FA5}">
                      <a16:colId xmlns:a16="http://schemas.microsoft.com/office/drawing/2014/main" val="338656557"/>
                    </a:ext>
                  </a:extLst>
                </a:gridCol>
                <a:gridCol w="541867">
                  <a:extLst>
                    <a:ext uri="{9D8B030D-6E8A-4147-A177-3AD203B41FA5}">
                      <a16:colId xmlns:a16="http://schemas.microsoft.com/office/drawing/2014/main" val="1489631695"/>
                    </a:ext>
                  </a:extLst>
                </a:gridCol>
                <a:gridCol w="541867">
                  <a:extLst>
                    <a:ext uri="{9D8B030D-6E8A-4147-A177-3AD203B41FA5}">
                      <a16:colId xmlns:a16="http://schemas.microsoft.com/office/drawing/2014/main" val="3563463873"/>
                    </a:ext>
                  </a:extLst>
                </a:gridCol>
                <a:gridCol w="541867">
                  <a:extLst>
                    <a:ext uri="{9D8B030D-6E8A-4147-A177-3AD203B41FA5}">
                      <a16:colId xmlns:a16="http://schemas.microsoft.com/office/drawing/2014/main" val="2988785104"/>
                    </a:ext>
                  </a:extLst>
                </a:gridCol>
                <a:gridCol w="541867">
                  <a:extLst>
                    <a:ext uri="{9D8B030D-6E8A-4147-A177-3AD203B41FA5}">
                      <a16:colId xmlns:a16="http://schemas.microsoft.com/office/drawing/2014/main" val="2570701911"/>
                    </a:ext>
                  </a:extLst>
                </a:gridCol>
                <a:gridCol w="541867">
                  <a:extLst>
                    <a:ext uri="{9D8B030D-6E8A-4147-A177-3AD203B41FA5}">
                      <a16:colId xmlns:a16="http://schemas.microsoft.com/office/drawing/2014/main" val="4173915929"/>
                    </a:ext>
                  </a:extLst>
                </a:gridCol>
                <a:gridCol w="541867">
                  <a:extLst>
                    <a:ext uri="{9D8B030D-6E8A-4147-A177-3AD203B41FA5}">
                      <a16:colId xmlns:a16="http://schemas.microsoft.com/office/drawing/2014/main" val="96297639"/>
                    </a:ext>
                  </a:extLst>
                </a:gridCol>
                <a:gridCol w="541867">
                  <a:extLst>
                    <a:ext uri="{9D8B030D-6E8A-4147-A177-3AD203B41FA5}">
                      <a16:colId xmlns:a16="http://schemas.microsoft.com/office/drawing/2014/main" val="4187946546"/>
                    </a:ext>
                  </a:extLst>
                </a:gridCol>
              </a:tblGrid>
              <a:tr h="370840">
                <a:tc>
                  <a:txBody>
                    <a:bodyPr/>
                    <a:lstStyle/>
                    <a:p>
                      <a:pPr algn="ctr"/>
                      <a:endParaRPr lang="en-US" b="1">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1">
                          <a:solidFill>
                            <a:schemeClr val="tx1"/>
                          </a:solidFill>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1">
                          <a:solidFill>
                            <a:schemeClr val="tx1"/>
                          </a:solidFill>
                        </a:rPr>
                        <a:t>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1">
                          <a:solidFill>
                            <a:schemeClr val="tx1"/>
                          </a:solidFill>
                        </a:rPr>
                        <a:t>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1">
                          <a:solidFill>
                            <a:schemeClr val="tx1"/>
                          </a:solidFill>
                        </a:rPr>
                        <a:t>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1">
                          <a:solidFill>
                            <a:schemeClr val="tx1"/>
                          </a:solidFill>
                        </a:rPr>
                        <a:t>4</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1">
                          <a:solidFill>
                            <a:schemeClr val="tx1"/>
                          </a:solidFill>
                        </a:rPr>
                        <a:t>5</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1">
                          <a:solidFill>
                            <a:schemeClr val="tx1"/>
                          </a:solidFill>
                        </a:rPr>
                        <a:t>6</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1">
                          <a:solidFill>
                            <a:schemeClr val="tx1"/>
                          </a:solidFill>
                        </a:rPr>
                        <a:t>7</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1">
                          <a:solidFill>
                            <a:schemeClr val="tx1"/>
                          </a:solidFill>
                        </a:rPr>
                        <a:t>8</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1">
                          <a:solidFill>
                            <a:schemeClr val="tx1"/>
                          </a:solidFill>
                        </a:rPr>
                        <a:t>9</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1">
                          <a:solidFill>
                            <a:schemeClr val="tx1"/>
                          </a:solidFill>
                        </a:rPr>
                        <a:t>10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1">
                          <a:solidFill>
                            <a:schemeClr val="tx1"/>
                          </a:solidFill>
                        </a:rPr>
                        <a:t>11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1">
                          <a:solidFill>
                            <a:schemeClr val="tx1"/>
                          </a:solidFill>
                        </a:rPr>
                        <a:t>12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1">
                          <a:solidFill>
                            <a:schemeClr val="tx1"/>
                          </a:solidFill>
                        </a:rPr>
                        <a:t>13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67696680"/>
                  </a:ext>
                </a:extLst>
              </a:tr>
              <a:tr h="370840">
                <a:tc>
                  <a:txBody>
                    <a:bodyPr/>
                    <a:lstStyle/>
                    <a:p>
                      <a:pPr algn="ctr"/>
                      <a:r>
                        <a:rPr lang="en-US" b="1">
                          <a:solidFill>
                            <a:schemeClr val="tx1"/>
                          </a:solidFill>
                        </a:rPr>
                        <a:t>P</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1">
                          <a:solidFill>
                            <a:schemeClr val="tx1"/>
                          </a:solidFill>
                        </a:rPr>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1">
                          <a:solidFill>
                            <a:schemeClr val="tx1"/>
                          </a:solidFill>
                        </a:rPr>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1">
                          <a:solidFill>
                            <a:schemeClr val="tx1"/>
                          </a:solidFill>
                        </a:rPr>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1">
                          <a:solidFill>
                            <a:schemeClr val="tx1"/>
                          </a:solidFill>
                        </a:rPr>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1">
                          <a:solidFill>
                            <a:schemeClr val="tx1"/>
                          </a:solidFill>
                        </a:rPr>
                        <a:t>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1">
                          <a:solidFill>
                            <a:schemeClr val="tx1"/>
                          </a:solidFill>
                        </a:rPr>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1">
                          <a:solidFill>
                            <a:schemeClr val="tx1"/>
                          </a:solidFill>
                        </a:rPr>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1">
                          <a:solidFill>
                            <a:schemeClr val="tx1"/>
                          </a:solidFill>
                        </a:rPr>
                        <a:t>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1">
                          <a:solidFill>
                            <a:schemeClr val="tx1"/>
                          </a:solidFill>
                        </a:rPr>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1">
                          <a:solidFill>
                            <a:schemeClr val="tx1"/>
                          </a:solidFill>
                        </a:rPr>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1">
                          <a:solidFill>
                            <a:schemeClr val="tx1"/>
                          </a:solidFill>
                        </a:rPr>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1">
                          <a:solidFill>
                            <a:schemeClr val="tx1"/>
                          </a:solidFill>
                        </a:rPr>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1">
                          <a:solidFill>
                            <a:schemeClr val="tx1"/>
                          </a:solidFill>
                        </a:rPr>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1">
                          <a:solidFill>
                            <a:schemeClr val="tx1"/>
                          </a:solidFill>
                        </a:rPr>
                        <a:t>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0465593"/>
                  </a:ext>
                </a:extLst>
              </a:tr>
              <a:tr h="370840">
                <a:tc>
                  <a:txBody>
                    <a:bodyPr/>
                    <a:lstStyle/>
                    <a:p>
                      <a:pPr algn="ctr"/>
                      <a:r>
                        <a:rPr lang="en-US" b="1">
                          <a:solidFill>
                            <a:schemeClr val="tx1"/>
                          </a:solidFill>
                        </a:rPr>
                        <a:t>F</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1">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1">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1">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1">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1">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1">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1">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1">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1">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1">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1">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1">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1">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1">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19023773"/>
                  </a:ext>
                </a:extLst>
              </a:tr>
            </a:tbl>
          </a:graphicData>
        </a:graphic>
      </p:graphicFrame>
      <p:pic>
        <p:nvPicPr>
          <p:cNvPr id="6" name="Picture 5">
            <a:extLst>
              <a:ext uri="{FF2B5EF4-FFF2-40B4-BE49-F238E27FC236}">
                <a16:creationId xmlns:a16="http://schemas.microsoft.com/office/drawing/2014/main" id="{60D078F2-926E-1C48-B471-4E760FE21FDE}"/>
              </a:ext>
            </a:extLst>
          </p:cNvPr>
          <p:cNvPicPr>
            <a:picLocks noChangeAspect="1"/>
          </p:cNvPicPr>
          <p:nvPr/>
        </p:nvPicPr>
        <p:blipFill>
          <a:blip r:embed="rId2"/>
          <a:stretch>
            <a:fillRect/>
          </a:stretch>
        </p:blipFill>
        <p:spPr>
          <a:xfrm>
            <a:off x="9470599" y="485673"/>
            <a:ext cx="2293610" cy="1514827"/>
          </a:xfrm>
          <a:prstGeom prst="rect">
            <a:avLst/>
          </a:prstGeom>
        </p:spPr>
      </p:pic>
      <p:graphicFrame>
        <p:nvGraphicFramePr>
          <p:cNvPr id="7" name="Table 6">
            <a:extLst>
              <a:ext uri="{FF2B5EF4-FFF2-40B4-BE49-F238E27FC236}">
                <a16:creationId xmlns:a16="http://schemas.microsoft.com/office/drawing/2014/main" id="{E24295CD-70B3-B647-82E5-D94982FA7A33}"/>
              </a:ext>
            </a:extLst>
          </p:cNvPr>
          <p:cNvGraphicFramePr>
            <a:graphicFrameLocks noGrp="1"/>
          </p:cNvGraphicFramePr>
          <p:nvPr>
            <p:extLst>
              <p:ext uri="{D42A27DB-BD31-4B8C-83A1-F6EECF244321}">
                <p14:modId xmlns:p14="http://schemas.microsoft.com/office/powerpoint/2010/main" val="3132814361"/>
              </p:ext>
            </p:extLst>
          </p:nvPr>
        </p:nvGraphicFramePr>
        <p:xfrm>
          <a:off x="1055211" y="4064194"/>
          <a:ext cx="8128005" cy="1112520"/>
        </p:xfrm>
        <a:graphic>
          <a:graphicData uri="http://schemas.openxmlformats.org/drawingml/2006/table">
            <a:tbl>
              <a:tblPr firstRow="1" bandRow="1">
                <a:tableStyleId>{5C22544A-7EE6-4342-B048-85BDC9FD1C3A}</a:tableStyleId>
              </a:tblPr>
              <a:tblGrid>
                <a:gridCol w="541867">
                  <a:extLst>
                    <a:ext uri="{9D8B030D-6E8A-4147-A177-3AD203B41FA5}">
                      <a16:colId xmlns:a16="http://schemas.microsoft.com/office/drawing/2014/main" val="554146845"/>
                    </a:ext>
                  </a:extLst>
                </a:gridCol>
                <a:gridCol w="541867">
                  <a:extLst>
                    <a:ext uri="{9D8B030D-6E8A-4147-A177-3AD203B41FA5}">
                      <a16:colId xmlns:a16="http://schemas.microsoft.com/office/drawing/2014/main" val="3691093530"/>
                    </a:ext>
                  </a:extLst>
                </a:gridCol>
                <a:gridCol w="541867">
                  <a:extLst>
                    <a:ext uri="{9D8B030D-6E8A-4147-A177-3AD203B41FA5}">
                      <a16:colId xmlns:a16="http://schemas.microsoft.com/office/drawing/2014/main" val="250267583"/>
                    </a:ext>
                  </a:extLst>
                </a:gridCol>
                <a:gridCol w="541867">
                  <a:extLst>
                    <a:ext uri="{9D8B030D-6E8A-4147-A177-3AD203B41FA5}">
                      <a16:colId xmlns:a16="http://schemas.microsoft.com/office/drawing/2014/main" val="872948204"/>
                    </a:ext>
                  </a:extLst>
                </a:gridCol>
                <a:gridCol w="541867">
                  <a:extLst>
                    <a:ext uri="{9D8B030D-6E8A-4147-A177-3AD203B41FA5}">
                      <a16:colId xmlns:a16="http://schemas.microsoft.com/office/drawing/2014/main" val="854588261"/>
                    </a:ext>
                  </a:extLst>
                </a:gridCol>
                <a:gridCol w="541867">
                  <a:extLst>
                    <a:ext uri="{9D8B030D-6E8A-4147-A177-3AD203B41FA5}">
                      <a16:colId xmlns:a16="http://schemas.microsoft.com/office/drawing/2014/main" val="1779267931"/>
                    </a:ext>
                  </a:extLst>
                </a:gridCol>
                <a:gridCol w="541867">
                  <a:extLst>
                    <a:ext uri="{9D8B030D-6E8A-4147-A177-3AD203B41FA5}">
                      <a16:colId xmlns:a16="http://schemas.microsoft.com/office/drawing/2014/main" val="2671522652"/>
                    </a:ext>
                  </a:extLst>
                </a:gridCol>
                <a:gridCol w="541867">
                  <a:extLst>
                    <a:ext uri="{9D8B030D-6E8A-4147-A177-3AD203B41FA5}">
                      <a16:colId xmlns:a16="http://schemas.microsoft.com/office/drawing/2014/main" val="338656557"/>
                    </a:ext>
                  </a:extLst>
                </a:gridCol>
                <a:gridCol w="541867">
                  <a:extLst>
                    <a:ext uri="{9D8B030D-6E8A-4147-A177-3AD203B41FA5}">
                      <a16:colId xmlns:a16="http://schemas.microsoft.com/office/drawing/2014/main" val="1489631695"/>
                    </a:ext>
                  </a:extLst>
                </a:gridCol>
                <a:gridCol w="541867">
                  <a:extLst>
                    <a:ext uri="{9D8B030D-6E8A-4147-A177-3AD203B41FA5}">
                      <a16:colId xmlns:a16="http://schemas.microsoft.com/office/drawing/2014/main" val="3563463873"/>
                    </a:ext>
                  </a:extLst>
                </a:gridCol>
                <a:gridCol w="541867">
                  <a:extLst>
                    <a:ext uri="{9D8B030D-6E8A-4147-A177-3AD203B41FA5}">
                      <a16:colId xmlns:a16="http://schemas.microsoft.com/office/drawing/2014/main" val="2988785104"/>
                    </a:ext>
                  </a:extLst>
                </a:gridCol>
                <a:gridCol w="541867">
                  <a:extLst>
                    <a:ext uri="{9D8B030D-6E8A-4147-A177-3AD203B41FA5}">
                      <a16:colId xmlns:a16="http://schemas.microsoft.com/office/drawing/2014/main" val="2570701911"/>
                    </a:ext>
                  </a:extLst>
                </a:gridCol>
                <a:gridCol w="541867">
                  <a:extLst>
                    <a:ext uri="{9D8B030D-6E8A-4147-A177-3AD203B41FA5}">
                      <a16:colId xmlns:a16="http://schemas.microsoft.com/office/drawing/2014/main" val="4173915929"/>
                    </a:ext>
                  </a:extLst>
                </a:gridCol>
                <a:gridCol w="541867">
                  <a:extLst>
                    <a:ext uri="{9D8B030D-6E8A-4147-A177-3AD203B41FA5}">
                      <a16:colId xmlns:a16="http://schemas.microsoft.com/office/drawing/2014/main" val="96297639"/>
                    </a:ext>
                  </a:extLst>
                </a:gridCol>
                <a:gridCol w="541867">
                  <a:extLst>
                    <a:ext uri="{9D8B030D-6E8A-4147-A177-3AD203B41FA5}">
                      <a16:colId xmlns:a16="http://schemas.microsoft.com/office/drawing/2014/main" val="4187946546"/>
                    </a:ext>
                  </a:extLst>
                </a:gridCol>
              </a:tblGrid>
              <a:tr h="370840">
                <a:tc>
                  <a:txBody>
                    <a:bodyPr/>
                    <a:lstStyle/>
                    <a:p>
                      <a:pPr algn="ctr"/>
                      <a:endParaRPr lang="en-US" b="1">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1">
                          <a:solidFill>
                            <a:schemeClr val="tx1"/>
                          </a:solidFill>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1">
                          <a:solidFill>
                            <a:schemeClr val="tx1"/>
                          </a:solidFill>
                        </a:rPr>
                        <a:t>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1">
                          <a:solidFill>
                            <a:schemeClr val="tx1"/>
                          </a:solidFill>
                        </a:rPr>
                        <a:t>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1">
                          <a:solidFill>
                            <a:schemeClr val="tx1"/>
                          </a:solidFill>
                        </a:rPr>
                        <a:t>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1">
                          <a:solidFill>
                            <a:schemeClr val="tx1"/>
                          </a:solidFill>
                        </a:rPr>
                        <a:t>4</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1">
                          <a:solidFill>
                            <a:schemeClr val="tx1"/>
                          </a:solidFill>
                        </a:rPr>
                        <a:t>5</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1">
                          <a:solidFill>
                            <a:schemeClr val="tx1"/>
                          </a:solidFill>
                        </a:rPr>
                        <a:t>6</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1">
                          <a:solidFill>
                            <a:schemeClr val="tx1"/>
                          </a:solidFill>
                        </a:rPr>
                        <a:t>7</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1">
                          <a:solidFill>
                            <a:schemeClr val="tx1"/>
                          </a:solidFill>
                        </a:rPr>
                        <a:t>8</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1">
                          <a:solidFill>
                            <a:schemeClr val="tx1"/>
                          </a:solidFill>
                        </a:rPr>
                        <a:t>9</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1">
                          <a:solidFill>
                            <a:schemeClr val="tx1"/>
                          </a:solidFill>
                        </a:rPr>
                        <a:t>10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1">
                          <a:solidFill>
                            <a:schemeClr val="tx1"/>
                          </a:solidFill>
                        </a:rPr>
                        <a:t>11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1">
                          <a:solidFill>
                            <a:schemeClr val="tx1"/>
                          </a:solidFill>
                        </a:rPr>
                        <a:t>12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1">
                          <a:solidFill>
                            <a:schemeClr val="tx1"/>
                          </a:solidFill>
                        </a:rPr>
                        <a:t>13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67696680"/>
                  </a:ext>
                </a:extLst>
              </a:tr>
              <a:tr h="370840">
                <a:tc>
                  <a:txBody>
                    <a:bodyPr/>
                    <a:lstStyle/>
                    <a:p>
                      <a:pPr algn="ctr"/>
                      <a:r>
                        <a:rPr lang="en-US" b="1">
                          <a:solidFill>
                            <a:schemeClr val="tx1"/>
                          </a:solidFill>
                        </a:rPr>
                        <a:t>P</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1">
                          <a:solidFill>
                            <a:schemeClr val="tx1"/>
                          </a:solidFill>
                        </a:rPr>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1">
                          <a:solidFill>
                            <a:schemeClr val="tx1"/>
                          </a:solidFill>
                        </a:rPr>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1">
                          <a:solidFill>
                            <a:schemeClr val="tx1"/>
                          </a:solidFill>
                        </a:rPr>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1">
                          <a:solidFill>
                            <a:schemeClr val="tx1"/>
                          </a:solidFill>
                        </a:rPr>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1">
                          <a:solidFill>
                            <a:schemeClr val="tx1"/>
                          </a:solidFill>
                        </a:rPr>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1">
                          <a:solidFill>
                            <a:schemeClr val="tx1"/>
                          </a:solidFill>
                        </a:rPr>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1">
                          <a:solidFill>
                            <a:schemeClr val="tx1"/>
                          </a:solidFill>
                        </a:rPr>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1">
                          <a:solidFill>
                            <a:schemeClr val="tx1"/>
                          </a:solidFill>
                        </a:rPr>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1">
                          <a:solidFill>
                            <a:schemeClr val="tx1"/>
                          </a:solidFill>
                        </a:rPr>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1">
                          <a:solidFill>
                            <a:schemeClr val="tx1"/>
                          </a:solidFill>
                        </a:rPr>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1">
                          <a:solidFill>
                            <a:schemeClr val="tx1"/>
                          </a:solidFill>
                        </a:rPr>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1">
                          <a:solidFill>
                            <a:schemeClr val="tx1"/>
                          </a:solidFill>
                        </a:rPr>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1">
                          <a:solidFill>
                            <a:schemeClr val="tx1"/>
                          </a:solidFill>
                        </a:rPr>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1">
                          <a:solidFill>
                            <a:schemeClr val="tx1"/>
                          </a:solidFill>
                        </a:rPr>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0465593"/>
                  </a:ext>
                </a:extLst>
              </a:tr>
              <a:tr h="370840">
                <a:tc>
                  <a:txBody>
                    <a:bodyPr/>
                    <a:lstStyle/>
                    <a:p>
                      <a:pPr algn="ctr"/>
                      <a:r>
                        <a:rPr lang="en-US" b="1">
                          <a:solidFill>
                            <a:schemeClr val="tx1"/>
                          </a:solidFill>
                        </a:rPr>
                        <a:t>F</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1">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1">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1">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1">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1">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1">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1">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1">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1">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1">
                          <a:solidFill>
                            <a:schemeClr val="tx1"/>
                          </a:solidFill>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1">
                          <a:solidFill>
                            <a:schemeClr val="tx1"/>
                          </a:solidFill>
                        </a:rPr>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1">
                          <a:solidFill>
                            <a:schemeClr val="tx1"/>
                          </a:solidFill>
                        </a:rPr>
                        <a:t>11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1">
                          <a:solidFill>
                            <a:schemeClr val="tx1"/>
                          </a:solidFill>
                        </a:rPr>
                        <a:t>12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1">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19023773"/>
                  </a:ext>
                </a:extLst>
              </a:tr>
            </a:tbl>
          </a:graphicData>
        </a:graphic>
      </p:graphicFrame>
    </p:spTree>
    <p:extLst>
      <p:ext uri="{BB962C8B-B14F-4D97-AF65-F5344CB8AC3E}">
        <p14:creationId xmlns:p14="http://schemas.microsoft.com/office/powerpoint/2010/main" val="39048895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E4A28A-4349-4A4E-B1B1-90C123D1406E}"/>
              </a:ext>
            </a:extLst>
          </p:cNvPr>
          <p:cNvSpPr>
            <a:spLocks noGrp="1"/>
          </p:cNvSpPr>
          <p:nvPr>
            <p:ph type="title"/>
          </p:nvPr>
        </p:nvSpPr>
        <p:spPr>
          <a:xfrm>
            <a:off x="4626428" y="198596"/>
            <a:ext cx="2571206" cy="624365"/>
          </a:xfrm>
        </p:spPr>
        <p:txBody>
          <a:bodyPr>
            <a:normAutofit fontScale="90000"/>
          </a:bodyPr>
          <a:lstStyle/>
          <a:p>
            <a:pPr algn="ctr"/>
            <a:r>
              <a:rPr lang="en-US"/>
              <a:t>Exercise!</a:t>
            </a:r>
          </a:p>
        </p:txBody>
      </p:sp>
      <p:sp>
        <p:nvSpPr>
          <p:cNvPr id="3" name="Content Placeholder 2">
            <a:extLst>
              <a:ext uri="{FF2B5EF4-FFF2-40B4-BE49-F238E27FC236}">
                <a16:creationId xmlns:a16="http://schemas.microsoft.com/office/drawing/2014/main" id="{2D496020-FB1C-7340-A6A8-14264AE2D7A4}"/>
              </a:ext>
            </a:extLst>
          </p:cNvPr>
          <p:cNvSpPr>
            <a:spLocks noGrp="1"/>
          </p:cNvSpPr>
          <p:nvPr>
            <p:ph idx="1"/>
          </p:nvPr>
        </p:nvSpPr>
        <p:spPr>
          <a:xfrm>
            <a:off x="731520" y="1201783"/>
            <a:ext cx="10609217" cy="5303520"/>
          </a:xfrm>
        </p:spPr>
        <p:txBody>
          <a:bodyPr/>
          <a:lstStyle/>
          <a:p>
            <a:r>
              <a:rPr lang="en-US"/>
              <a:t>Compute the prefix function for the following pattern:</a:t>
            </a:r>
          </a:p>
          <a:p>
            <a:pPr marL="0" indent="0">
              <a:buNone/>
            </a:pPr>
            <a:endParaRPr lang="en-US"/>
          </a:p>
          <a:p>
            <a:pPr marL="0" indent="0">
              <a:buNone/>
            </a:pPr>
            <a:endParaRPr lang="en-US"/>
          </a:p>
          <a:p>
            <a:pPr marL="0" indent="0">
              <a:buNone/>
            </a:pPr>
            <a:endParaRPr lang="en-US"/>
          </a:p>
          <a:p>
            <a:pPr marL="0" indent="0" algn="ctr">
              <a:buNone/>
            </a:pPr>
            <a:endParaRPr lang="en-US" sz="1200"/>
          </a:p>
          <a:p>
            <a:r>
              <a:rPr lang="en-US"/>
              <a:t>And this one!</a:t>
            </a:r>
          </a:p>
          <a:p>
            <a:endParaRPr lang="en-US"/>
          </a:p>
          <a:p>
            <a:endParaRPr lang="en-US"/>
          </a:p>
          <a:p>
            <a:endParaRPr lang="en-US"/>
          </a:p>
          <a:p>
            <a:r>
              <a:rPr lang="en-US"/>
              <a:t>And this one!</a:t>
            </a:r>
          </a:p>
        </p:txBody>
      </p:sp>
      <p:graphicFrame>
        <p:nvGraphicFramePr>
          <p:cNvPr id="5" name="Table 4">
            <a:extLst>
              <a:ext uri="{FF2B5EF4-FFF2-40B4-BE49-F238E27FC236}">
                <a16:creationId xmlns:a16="http://schemas.microsoft.com/office/drawing/2014/main" id="{F570FE5D-6853-A443-A590-15458ED62AAC}"/>
              </a:ext>
            </a:extLst>
          </p:cNvPr>
          <p:cNvGraphicFramePr>
            <a:graphicFrameLocks noGrp="1"/>
          </p:cNvGraphicFramePr>
          <p:nvPr/>
        </p:nvGraphicFramePr>
        <p:xfrm>
          <a:off x="1178237" y="2131129"/>
          <a:ext cx="8128005" cy="1112520"/>
        </p:xfrm>
        <a:graphic>
          <a:graphicData uri="http://schemas.openxmlformats.org/drawingml/2006/table">
            <a:tbl>
              <a:tblPr firstRow="1" bandRow="1">
                <a:tableStyleId>{5C22544A-7EE6-4342-B048-85BDC9FD1C3A}</a:tableStyleId>
              </a:tblPr>
              <a:tblGrid>
                <a:gridCol w="541867">
                  <a:extLst>
                    <a:ext uri="{9D8B030D-6E8A-4147-A177-3AD203B41FA5}">
                      <a16:colId xmlns:a16="http://schemas.microsoft.com/office/drawing/2014/main" val="554146845"/>
                    </a:ext>
                  </a:extLst>
                </a:gridCol>
                <a:gridCol w="541867">
                  <a:extLst>
                    <a:ext uri="{9D8B030D-6E8A-4147-A177-3AD203B41FA5}">
                      <a16:colId xmlns:a16="http://schemas.microsoft.com/office/drawing/2014/main" val="3691093530"/>
                    </a:ext>
                  </a:extLst>
                </a:gridCol>
                <a:gridCol w="541867">
                  <a:extLst>
                    <a:ext uri="{9D8B030D-6E8A-4147-A177-3AD203B41FA5}">
                      <a16:colId xmlns:a16="http://schemas.microsoft.com/office/drawing/2014/main" val="250267583"/>
                    </a:ext>
                  </a:extLst>
                </a:gridCol>
                <a:gridCol w="541867">
                  <a:extLst>
                    <a:ext uri="{9D8B030D-6E8A-4147-A177-3AD203B41FA5}">
                      <a16:colId xmlns:a16="http://schemas.microsoft.com/office/drawing/2014/main" val="872948204"/>
                    </a:ext>
                  </a:extLst>
                </a:gridCol>
                <a:gridCol w="541867">
                  <a:extLst>
                    <a:ext uri="{9D8B030D-6E8A-4147-A177-3AD203B41FA5}">
                      <a16:colId xmlns:a16="http://schemas.microsoft.com/office/drawing/2014/main" val="854588261"/>
                    </a:ext>
                  </a:extLst>
                </a:gridCol>
                <a:gridCol w="541867">
                  <a:extLst>
                    <a:ext uri="{9D8B030D-6E8A-4147-A177-3AD203B41FA5}">
                      <a16:colId xmlns:a16="http://schemas.microsoft.com/office/drawing/2014/main" val="1779267931"/>
                    </a:ext>
                  </a:extLst>
                </a:gridCol>
                <a:gridCol w="541867">
                  <a:extLst>
                    <a:ext uri="{9D8B030D-6E8A-4147-A177-3AD203B41FA5}">
                      <a16:colId xmlns:a16="http://schemas.microsoft.com/office/drawing/2014/main" val="2671522652"/>
                    </a:ext>
                  </a:extLst>
                </a:gridCol>
                <a:gridCol w="541867">
                  <a:extLst>
                    <a:ext uri="{9D8B030D-6E8A-4147-A177-3AD203B41FA5}">
                      <a16:colId xmlns:a16="http://schemas.microsoft.com/office/drawing/2014/main" val="338656557"/>
                    </a:ext>
                  </a:extLst>
                </a:gridCol>
                <a:gridCol w="541867">
                  <a:extLst>
                    <a:ext uri="{9D8B030D-6E8A-4147-A177-3AD203B41FA5}">
                      <a16:colId xmlns:a16="http://schemas.microsoft.com/office/drawing/2014/main" val="1489631695"/>
                    </a:ext>
                  </a:extLst>
                </a:gridCol>
                <a:gridCol w="541867">
                  <a:extLst>
                    <a:ext uri="{9D8B030D-6E8A-4147-A177-3AD203B41FA5}">
                      <a16:colId xmlns:a16="http://schemas.microsoft.com/office/drawing/2014/main" val="3563463873"/>
                    </a:ext>
                  </a:extLst>
                </a:gridCol>
                <a:gridCol w="541867">
                  <a:extLst>
                    <a:ext uri="{9D8B030D-6E8A-4147-A177-3AD203B41FA5}">
                      <a16:colId xmlns:a16="http://schemas.microsoft.com/office/drawing/2014/main" val="2988785104"/>
                    </a:ext>
                  </a:extLst>
                </a:gridCol>
                <a:gridCol w="541867">
                  <a:extLst>
                    <a:ext uri="{9D8B030D-6E8A-4147-A177-3AD203B41FA5}">
                      <a16:colId xmlns:a16="http://schemas.microsoft.com/office/drawing/2014/main" val="2570701911"/>
                    </a:ext>
                  </a:extLst>
                </a:gridCol>
                <a:gridCol w="541867">
                  <a:extLst>
                    <a:ext uri="{9D8B030D-6E8A-4147-A177-3AD203B41FA5}">
                      <a16:colId xmlns:a16="http://schemas.microsoft.com/office/drawing/2014/main" val="4173915929"/>
                    </a:ext>
                  </a:extLst>
                </a:gridCol>
                <a:gridCol w="541867">
                  <a:extLst>
                    <a:ext uri="{9D8B030D-6E8A-4147-A177-3AD203B41FA5}">
                      <a16:colId xmlns:a16="http://schemas.microsoft.com/office/drawing/2014/main" val="96297639"/>
                    </a:ext>
                  </a:extLst>
                </a:gridCol>
                <a:gridCol w="541867">
                  <a:extLst>
                    <a:ext uri="{9D8B030D-6E8A-4147-A177-3AD203B41FA5}">
                      <a16:colId xmlns:a16="http://schemas.microsoft.com/office/drawing/2014/main" val="4187946546"/>
                    </a:ext>
                  </a:extLst>
                </a:gridCol>
              </a:tblGrid>
              <a:tr h="370840">
                <a:tc>
                  <a:txBody>
                    <a:bodyPr/>
                    <a:lstStyle/>
                    <a:p>
                      <a:pPr algn="ctr"/>
                      <a:endParaRPr lang="en-US" b="1">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1">
                          <a:solidFill>
                            <a:schemeClr val="tx1"/>
                          </a:solidFill>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1">
                          <a:solidFill>
                            <a:schemeClr val="tx1"/>
                          </a:solidFill>
                        </a:rPr>
                        <a:t>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1">
                          <a:solidFill>
                            <a:schemeClr val="tx1"/>
                          </a:solidFill>
                        </a:rPr>
                        <a:t>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1">
                          <a:solidFill>
                            <a:schemeClr val="tx1"/>
                          </a:solidFill>
                        </a:rPr>
                        <a:t>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1">
                          <a:solidFill>
                            <a:schemeClr val="tx1"/>
                          </a:solidFill>
                        </a:rPr>
                        <a:t>4</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1">
                          <a:solidFill>
                            <a:schemeClr val="tx1"/>
                          </a:solidFill>
                        </a:rPr>
                        <a:t>5</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1">
                          <a:solidFill>
                            <a:schemeClr val="tx1"/>
                          </a:solidFill>
                        </a:rPr>
                        <a:t>6</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1">
                          <a:solidFill>
                            <a:schemeClr val="tx1"/>
                          </a:solidFill>
                        </a:rPr>
                        <a:t>7</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1">
                          <a:solidFill>
                            <a:schemeClr val="tx1"/>
                          </a:solidFill>
                        </a:rPr>
                        <a:t>8</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1">
                          <a:solidFill>
                            <a:schemeClr val="tx1"/>
                          </a:solidFill>
                        </a:rPr>
                        <a:t>9</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1">
                          <a:solidFill>
                            <a:schemeClr val="tx1"/>
                          </a:solidFill>
                        </a:rPr>
                        <a:t>10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1">
                          <a:solidFill>
                            <a:schemeClr val="tx1"/>
                          </a:solidFill>
                        </a:rPr>
                        <a:t>11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1">
                          <a:solidFill>
                            <a:schemeClr val="tx1"/>
                          </a:solidFill>
                        </a:rPr>
                        <a:t>12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1">
                          <a:solidFill>
                            <a:schemeClr val="tx1"/>
                          </a:solidFill>
                        </a:rPr>
                        <a:t>13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67696680"/>
                  </a:ext>
                </a:extLst>
              </a:tr>
              <a:tr h="370840">
                <a:tc>
                  <a:txBody>
                    <a:bodyPr/>
                    <a:lstStyle/>
                    <a:p>
                      <a:pPr algn="ctr"/>
                      <a:r>
                        <a:rPr lang="en-US" b="1">
                          <a:solidFill>
                            <a:schemeClr val="tx1"/>
                          </a:solidFill>
                        </a:rPr>
                        <a:t>P</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1">
                          <a:solidFill>
                            <a:schemeClr val="tx1"/>
                          </a:solidFill>
                        </a:rPr>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1">
                          <a:solidFill>
                            <a:schemeClr val="tx1"/>
                          </a:solidFill>
                        </a:rPr>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1">
                          <a:solidFill>
                            <a:schemeClr val="tx1"/>
                          </a:solidFill>
                        </a:rPr>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1">
                          <a:solidFill>
                            <a:schemeClr val="tx1"/>
                          </a:solidFill>
                        </a:rPr>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1">
                          <a:solidFill>
                            <a:schemeClr val="tx1"/>
                          </a:solidFill>
                        </a:rPr>
                        <a:t>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1">
                          <a:solidFill>
                            <a:schemeClr val="tx1"/>
                          </a:solidFill>
                        </a:rPr>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1">
                          <a:solidFill>
                            <a:schemeClr val="tx1"/>
                          </a:solidFill>
                        </a:rPr>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1">
                          <a:solidFill>
                            <a:schemeClr val="tx1"/>
                          </a:solidFill>
                        </a:rPr>
                        <a:t>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1">
                          <a:solidFill>
                            <a:schemeClr val="tx1"/>
                          </a:solidFill>
                        </a:rPr>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1">
                          <a:solidFill>
                            <a:schemeClr val="tx1"/>
                          </a:solidFill>
                        </a:rPr>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1">
                          <a:solidFill>
                            <a:schemeClr val="tx1"/>
                          </a:solidFill>
                        </a:rPr>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1">
                          <a:solidFill>
                            <a:schemeClr val="tx1"/>
                          </a:solidFill>
                        </a:rPr>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1">
                          <a:solidFill>
                            <a:schemeClr val="tx1"/>
                          </a:solidFill>
                        </a:rPr>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1">
                          <a:solidFill>
                            <a:schemeClr val="tx1"/>
                          </a:solidFill>
                        </a:rPr>
                        <a:t>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0465593"/>
                  </a:ext>
                </a:extLst>
              </a:tr>
              <a:tr h="370840">
                <a:tc>
                  <a:txBody>
                    <a:bodyPr/>
                    <a:lstStyle/>
                    <a:p>
                      <a:pPr algn="ctr"/>
                      <a:r>
                        <a:rPr lang="en-US" b="1">
                          <a:solidFill>
                            <a:schemeClr val="tx1"/>
                          </a:solidFill>
                        </a:rPr>
                        <a:t>F</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1">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1">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1">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1">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1">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1">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1">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1">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1">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1">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1">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1">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1">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1">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19023773"/>
                  </a:ext>
                </a:extLst>
              </a:tr>
            </a:tbl>
          </a:graphicData>
        </a:graphic>
      </p:graphicFrame>
      <p:graphicFrame>
        <p:nvGraphicFramePr>
          <p:cNvPr id="7" name="Table 6">
            <a:extLst>
              <a:ext uri="{FF2B5EF4-FFF2-40B4-BE49-F238E27FC236}">
                <a16:creationId xmlns:a16="http://schemas.microsoft.com/office/drawing/2014/main" id="{E24295CD-70B3-B647-82E5-D94982FA7A33}"/>
              </a:ext>
            </a:extLst>
          </p:cNvPr>
          <p:cNvGraphicFramePr>
            <a:graphicFrameLocks noGrp="1"/>
          </p:cNvGraphicFramePr>
          <p:nvPr/>
        </p:nvGraphicFramePr>
        <p:xfrm>
          <a:off x="1055211" y="4064194"/>
          <a:ext cx="8128005" cy="1112520"/>
        </p:xfrm>
        <a:graphic>
          <a:graphicData uri="http://schemas.openxmlformats.org/drawingml/2006/table">
            <a:tbl>
              <a:tblPr firstRow="1" bandRow="1">
                <a:tableStyleId>{5C22544A-7EE6-4342-B048-85BDC9FD1C3A}</a:tableStyleId>
              </a:tblPr>
              <a:tblGrid>
                <a:gridCol w="541867">
                  <a:extLst>
                    <a:ext uri="{9D8B030D-6E8A-4147-A177-3AD203B41FA5}">
                      <a16:colId xmlns:a16="http://schemas.microsoft.com/office/drawing/2014/main" val="554146845"/>
                    </a:ext>
                  </a:extLst>
                </a:gridCol>
                <a:gridCol w="541867">
                  <a:extLst>
                    <a:ext uri="{9D8B030D-6E8A-4147-A177-3AD203B41FA5}">
                      <a16:colId xmlns:a16="http://schemas.microsoft.com/office/drawing/2014/main" val="3691093530"/>
                    </a:ext>
                  </a:extLst>
                </a:gridCol>
                <a:gridCol w="541867">
                  <a:extLst>
                    <a:ext uri="{9D8B030D-6E8A-4147-A177-3AD203B41FA5}">
                      <a16:colId xmlns:a16="http://schemas.microsoft.com/office/drawing/2014/main" val="250267583"/>
                    </a:ext>
                  </a:extLst>
                </a:gridCol>
                <a:gridCol w="541867">
                  <a:extLst>
                    <a:ext uri="{9D8B030D-6E8A-4147-A177-3AD203B41FA5}">
                      <a16:colId xmlns:a16="http://schemas.microsoft.com/office/drawing/2014/main" val="872948204"/>
                    </a:ext>
                  </a:extLst>
                </a:gridCol>
                <a:gridCol w="541867">
                  <a:extLst>
                    <a:ext uri="{9D8B030D-6E8A-4147-A177-3AD203B41FA5}">
                      <a16:colId xmlns:a16="http://schemas.microsoft.com/office/drawing/2014/main" val="854588261"/>
                    </a:ext>
                  </a:extLst>
                </a:gridCol>
                <a:gridCol w="541867">
                  <a:extLst>
                    <a:ext uri="{9D8B030D-6E8A-4147-A177-3AD203B41FA5}">
                      <a16:colId xmlns:a16="http://schemas.microsoft.com/office/drawing/2014/main" val="1779267931"/>
                    </a:ext>
                  </a:extLst>
                </a:gridCol>
                <a:gridCol w="541867">
                  <a:extLst>
                    <a:ext uri="{9D8B030D-6E8A-4147-A177-3AD203B41FA5}">
                      <a16:colId xmlns:a16="http://schemas.microsoft.com/office/drawing/2014/main" val="2671522652"/>
                    </a:ext>
                  </a:extLst>
                </a:gridCol>
                <a:gridCol w="541867">
                  <a:extLst>
                    <a:ext uri="{9D8B030D-6E8A-4147-A177-3AD203B41FA5}">
                      <a16:colId xmlns:a16="http://schemas.microsoft.com/office/drawing/2014/main" val="338656557"/>
                    </a:ext>
                  </a:extLst>
                </a:gridCol>
                <a:gridCol w="541867">
                  <a:extLst>
                    <a:ext uri="{9D8B030D-6E8A-4147-A177-3AD203B41FA5}">
                      <a16:colId xmlns:a16="http://schemas.microsoft.com/office/drawing/2014/main" val="1489631695"/>
                    </a:ext>
                  </a:extLst>
                </a:gridCol>
                <a:gridCol w="541867">
                  <a:extLst>
                    <a:ext uri="{9D8B030D-6E8A-4147-A177-3AD203B41FA5}">
                      <a16:colId xmlns:a16="http://schemas.microsoft.com/office/drawing/2014/main" val="3563463873"/>
                    </a:ext>
                  </a:extLst>
                </a:gridCol>
                <a:gridCol w="541867">
                  <a:extLst>
                    <a:ext uri="{9D8B030D-6E8A-4147-A177-3AD203B41FA5}">
                      <a16:colId xmlns:a16="http://schemas.microsoft.com/office/drawing/2014/main" val="2988785104"/>
                    </a:ext>
                  </a:extLst>
                </a:gridCol>
                <a:gridCol w="541867">
                  <a:extLst>
                    <a:ext uri="{9D8B030D-6E8A-4147-A177-3AD203B41FA5}">
                      <a16:colId xmlns:a16="http://schemas.microsoft.com/office/drawing/2014/main" val="2570701911"/>
                    </a:ext>
                  </a:extLst>
                </a:gridCol>
                <a:gridCol w="541867">
                  <a:extLst>
                    <a:ext uri="{9D8B030D-6E8A-4147-A177-3AD203B41FA5}">
                      <a16:colId xmlns:a16="http://schemas.microsoft.com/office/drawing/2014/main" val="4173915929"/>
                    </a:ext>
                  </a:extLst>
                </a:gridCol>
                <a:gridCol w="541867">
                  <a:extLst>
                    <a:ext uri="{9D8B030D-6E8A-4147-A177-3AD203B41FA5}">
                      <a16:colId xmlns:a16="http://schemas.microsoft.com/office/drawing/2014/main" val="96297639"/>
                    </a:ext>
                  </a:extLst>
                </a:gridCol>
                <a:gridCol w="541867">
                  <a:extLst>
                    <a:ext uri="{9D8B030D-6E8A-4147-A177-3AD203B41FA5}">
                      <a16:colId xmlns:a16="http://schemas.microsoft.com/office/drawing/2014/main" val="4187946546"/>
                    </a:ext>
                  </a:extLst>
                </a:gridCol>
              </a:tblGrid>
              <a:tr h="370840">
                <a:tc>
                  <a:txBody>
                    <a:bodyPr/>
                    <a:lstStyle/>
                    <a:p>
                      <a:pPr algn="ctr"/>
                      <a:endParaRPr lang="en-US" b="1">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1">
                          <a:solidFill>
                            <a:schemeClr val="tx1"/>
                          </a:solidFill>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1">
                          <a:solidFill>
                            <a:schemeClr val="tx1"/>
                          </a:solidFill>
                        </a:rPr>
                        <a:t>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1">
                          <a:solidFill>
                            <a:schemeClr val="tx1"/>
                          </a:solidFill>
                        </a:rPr>
                        <a:t>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1">
                          <a:solidFill>
                            <a:schemeClr val="tx1"/>
                          </a:solidFill>
                        </a:rPr>
                        <a:t>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1">
                          <a:solidFill>
                            <a:schemeClr val="tx1"/>
                          </a:solidFill>
                        </a:rPr>
                        <a:t>4</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1">
                          <a:solidFill>
                            <a:schemeClr val="tx1"/>
                          </a:solidFill>
                        </a:rPr>
                        <a:t>5</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1">
                          <a:solidFill>
                            <a:schemeClr val="tx1"/>
                          </a:solidFill>
                        </a:rPr>
                        <a:t>6</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1">
                          <a:solidFill>
                            <a:schemeClr val="tx1"/>
                          </a:solidFill>
                        </a:rPr>
                        <a:t>7</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1">
                          <a:solidFill>
                            <a:schemeClr val="tx1"/>
                          </a:solidFill>
                        </a:rPr>
                        <a:t>8</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1">
                          <a:solidFill>
                            <a:schemeClr val="tx1"/>
                          </a:solidFill>
                        </a:rPr>
                        <a:t>9</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1">
                          <a:solidFill>
                            <a:schemeClr val="tx1"/>
                          </a:solidFill>
                        </a:rPr>
                        <a:t>10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1">
                          <a:solidFill>
                            <a:schemeClr val="tx1"/>
                          </a:solidFill>
                        </a:rPr>
                        <a:t>11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1">
                          <a:solidFill>
                            <a:schemeClr val="tx1"/>
                          </a:solidFill>
                        </a:rPr>
                        <a:t>12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1">
                          <a:solidFill>
                            <a:schemeClr val="tx1"/>
                          </a:solidFill>
                        </a:rPr>
                        <a:t>13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67696680"/>
                  </a:ext>
                </a:extLst>
              </a:tr>
              <a:tr h="370840">
                <a:tc>
                  <a:txBody>
                    <a:bodyPr/>
                    <a:lstStyle/>
                    <a:p>
                      <a:pPr algn="ctr"/>
                      <a:r>
                        <a:rPr lang="en-US" b="1">
                          <a:solidFill>
                            <a:schemeClr val="tx1"/>
                          </a:solidFill>
                        </a:rPr>
                        <a:t>P</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1">
                          <a:solidFill>
                            <a:schemeClr val="tx1"/>
                          </a:solidFill>
                        </a:rPr>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1">
                          <a:solidFill>
                            <a:schemeClr val="tx1"/>
                          </a:solidFill>
                        </a:rPr>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1">
                          <a:solidFill>
                            <a:schemeClr val="tx1"/>
                          </a:solidFill>
                        </a:rPr>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1">
                          <a:solidFill>
                            <a:schemeClr val="tx1"/>
                          </a:solidFill>
                        </a:rPr>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1">
                          <a:solidFill>
                            <a:schemeClr val="tx1"/>
                          </a:solidFill>
                        </a:rPr>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1">
                          <a:solidFill>
                            <a:schemeClr val="tx1"/>
                          </a:solidFill>
                        </a:rPr>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1">
                          <a:solidFill>
                            <a:schemeClr val="tx1"/>
                          </a:solidFill>
                        </a:rPr>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1">
                          <a:solidFill>
                            <a:schemeClr val="tx1"/>
                          </a:solidFill>
                        </a:rPr>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1">
                          <a:solidFill>
                            <a:schemeClr val="tx1"/>
                          </a:solidFill>
                        </a:rPr>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1">
                          <a:solidFill>
                            <a:schemeClr val="tx1"/>
                          </a:solidFill>
                        </a:rPr>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1">
                          <a:solidFill>
                            <a:schemeClr val="tx1"/>
                          </a:solidFill>
                        </a:rPr>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1">
                          <a:solidFill>
                            <a:schemeClr val="tx1"/>
                          </a:solidFill>
                        </a:rPr>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1">
                          <a:solidFill>
                            <a:schemeClr val="tx1"/>
                          </a:solidFill>
                        </a:rPr>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1">
                          <a:solidFill>
                            <a:schemeClr val="tx1"/>
                          </a:solidFill>
                        </a:rPr>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0465593"/>
                  </a:ext>
                </a:extLst>
              </a:tr>
              <a:tr h="370840">
                <a:tc>
                  <a:txBody>
                    <a:bodyPr/>
                    <a:lstStyle/>
                    <a:p>
                      <a:pPr algn="ctr"/>
                      <a:r>
                        <a:rPr lang="en-US" b="1">
                          <a:solidFill>
                            <a:schemeClr val="tx1"/>
                          </a:solidFill>
                        </a:rPr>
                        <a:t>F</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1">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1">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1">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1">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1">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1">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1">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1">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1">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1">
                          <a:solidFill>
                            <a:schemeClr val="tx1"/>
                          </a:solidFill>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1">
                          <a:solidFill>
                            <a:schemeClr val="tx1"/>
                          </a:solidFill>
                        </a:rPr>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1">
                          <a:solidFill>
                            <a:schemeClr val="tx1"/>
                          </a:solidFill>
                        </a:rPr>
                        <a:t>11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1">
                          <a:solidFill>
                            <a:schemeClr val="tx1"/>
                          </a:solidFill>
                        </a:rPr>
                        <a:t>12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1">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19023773"/>
                  </a:ext>
                </a:extLst>
              </a:tr>
            </a:tbl>
          </a:graphicData>
        </a:graphic>
      </p:graphicFrame>
      <p:pic>
        <p:nvPicPr>
          <p:cNvPr id="8" name="Picture 7">
            <a:extLst>
              <a:ext uri="{FF2B5EF4-FFF2-40B4-BE49-F238E27FC236}">
                <a16:creationId xmlns:a16="http://schemas.microsoft.com/office/drawing/2014/main" id="{89AB3E23-01F3-2840-9984-6BB37C794DB2}"/>
              </a:ext>
            </a:extLst>
          </p:cNvPr>
          <p:cNvPicPr>
            <a:picLocks noChangeAspect="1"/>
          </p:cNvPicPr>
          <p:nvPr/>
        </p:nvPicPr>
        <p:blipFill>
          <a:blip r:embed="rId2"/>
          <a:stretch>
            <a:fillRect/>
          </a:stretch>
        </p:blipFill>
        <p:spPr>
          <a:xfrm>
            <a:off x="10022880" y="198596"/>
            <a:ext cx="1525883" cy="1498756"/>
          </a:xfrm>
          <a:prstGeom prst="rect">
            <a:avLst/>
          </a:prstGeom>
        </p:spPr>
      </p:pic>
      <p:graphicFrame>
        <p:nvGraphicFramePr>
          <p:cNvPr id="9" name="Table 8">
            <a:extLst>
              <a:ext uri="{FF2B5EF4-FFF2-40B4-BE49-F238E27FC236}">
                <a16:creationId xmlns:a16="http://schemas.microsoft.com/office/drawing/2014/main" id="{72BF4CF7-A317-9C47-8DE1-72D7C49B5EC7}"/>
              </a:ext>
            </a:extLst>
          </p:cNvPr>
          <p:cNvGraphicFramePr>
            <a:graphicFrameLocks noGrp="1"/>
          </p:cNvGraphicFramePr>
          <p:nvPr>
            <p:extLst>
              <p:ext uri="{D42A27DB-BD31-4B8C-83A1-F6EECF244321}">
                <p14:modId xmlns:p14="http://schemas.microsoft.com/office/powerpoint/2010/main" val="3228704022"/>
              </p:ext>
            </p:extLst>
          </p:nvPr>
        </p:nvGraphicFramePr>
        <p:xfrm>
          <a:off x="3133631" y="5392783"/>
          <a:ext cx="8128005" cy="1112520"/>
        </p:xfrm>
        <a:graphic>
          <a:graphicData uri="http://schemas.openxmlformats.org/drawingml/2006/table">
            <a:tbl>
              <a:tblPr firstRow="1" bandRow="1">
                <a:tableStyleId>{5C22544A-7EE6-4342-B048-85BDC9FD1C3A}</a:tableStyleId>
              </a:tblPr>
              <a:tblGrid>
                <a:gridCol w="541867">
                  <a:extLst>
                    <a:ext uri="{9D8B030D-6E8A-4147-A177-3AD203B41FA5}">
                      <a16:colId xmlns:a16="http://schemas.microsoft.com/office/drawing/2014/main" val="554146845"/>
                    </a:ext>
                  </a:extLst>
                </a:gridCol>
                <a:gridCol w="541867">
                  <a:extLst>
                    <a:ext uri="{9D8B030D-6E8A-4147-A177-3AD203B41FA5}">
                      <a16:colId xmlns:a16="http://schemas.microsoft.com/office/drawing/2014/main" val="3691093530"/>
                    </a:ext>
                  </a:extLst>
                </a:gridCol>
                <a:gridCol w="541867">
                  <a:extLst>
                    <a:ext uri="{9D8B030D-6E8A-4147-A177-3AD203B41FA5}">
                      <a16:colId xmlns:a16="http://schemas.microsoft.com/office/drawing/2014/main" val="250267583"/>
                    </a:ext>
                  </a:extLst>
                </a:gridCol>
                <a:gridCol w="541867">
                  <a:extLst>
                    <a:ext uri="{9D8B030D-6E8A-4147-A177-3AD203B41FA5}">
                      <a16:colId xmlns:a16="http://schemas.microsoft.com/office/drawing/2014/main" val="872948204"/>
                    </a:ext>
                  </a:extLst>
                </a:gridCol>
                <a:gridCol w="541867">
                  <a:extLst>
                    <a:ext uri="{9D8B030D-6E8A-4147-A177-3AD203B41FA5}">
                      <a16:colId xmlns:a16="http://schemas.microsoft.com/office/drawing/2014/main" val="854588261"/>
                    </a:ext>
                  </a:extLst>
                </a:gridCol>
                <a:gridCol w="541867">
                  <a:extLst>
                    <a:ext uri="{9D8B030D-6E8A-4147-A177-3AD203B41FA5}">
                      <a16:colId xmlns:a16="http://schemas.microsoft.com/office/drawing/2014/main" val="1779267931"/>
                    </a:ext>
                  </a:extLst>
                </a:gridCol>
                <a:gridCol w="541867">
                  <a:extLst>
                    <a:ext uri="{9D8B030D-6E8A-4147-A177-3AD203B41FA5}">
                      <a16:colId xmlns:a16="http://schemas.microsoft.com/office/drawing/2014/main" val="2671522652"/>
                    </a:ext>
                  </a:extLst>
                </a:gridCol>
                <a:gridCol w="541867">
                  <a:extLst>
                    <a:ext uri="{9D8B030D-6E8A-4147-A177-3AD203B41FA5}">
                      <a16:colId xmlns:a16="http://schemas.microsoft.com/office/drawing/2014/main" val="338656557"/>
                    </a:ext>
                  </a:extLst>
                </a:gridCol>
                <a:gridCol w="541867">
                  <a:extLst>
                    <a:ext uri="{9D8B030D-6E8A-4147-A177-3AD203B41FA5}">
                      <a16:colId xmlns:a16="http://schemas.microsoft.com/office/drawing/2014/main" val="1489631695"/>
                    </a:ext>
                  </a:extLst>
                </a:gridCol>
                <a:gridCol w="541867">
                  <a:extLst>
                    <a:ext uri="{9D8B030D-6E8A-4147-A177-3AD203B41FA5}">
                      <a16:colId xmlns:a16="http://schemas.microsoft.com/office/drawing/2014/main" val="3563463873"/>
                    </a:ext>
                  </a:extLst>
                </a:gridCol>
                <a:gridCol w="541867">
                  <a:extLst>
                    <a:ext uri="{9D8B030D-6E8A-4147-A177-3AD203B41FA5}">
                      <a16:colId xmlns:a16="http://schemas.microsoft.com/office/drawing/2014/main" val="2988785104"/>
                    </a:ext>
                  </a:extLst>
                </a:gridCol>
                <a:gridCol w="541867">
                  <a:extLst>
                    <a:ext uri="{9D8B030D-6E8A-4147-A177-3AD203B41FA5}">
                      <a16:colId xmlns:a16="http://schemas.microsoft.com/office/drawing/2014/main" val="2570701911"/>
                    </a:ext>
                  </a:extLst>
                </a:gridCol>
                <a:gridCol w="541867">
                  <a:extLst>
                    <a:ext uri="{9D8B030D-6E8A-4147-A177-3AD203B41FA5}">
                      <a16:colId xmlns:a16="http://schemas.microsoft.com/office/drawing/2014/main" val="4173915929"/>
                    </a:ext>
                  </a:extLst>
                </a:gridCol>
                <a:gridCol w="541867">
                  <a:extLst>
                    <a:ext uri="{9D8B030D-6E8A-4147-A177-3AD203B41FA5}">
                      <a16:colId xmlns:a16="http://schemas.microsoft.com/office/drawing/2014/main" val="96297639"/>
                    </a:ext>
                  </a:extLst>
                </a:gridCol>
                <a:gridCol w="541867">
                  <a:extLst>
                    <a:ext uri="{9D8B030D-6E8A-4147-A177-3AD203B41FA5}">
                      <a16:colId xmlns:a16="http://schemas.microsoft.com/office/drawing/2014/main" val="4187946546"/>
                    </a:ext>
                  </a:extLst>
                </a:gridCol>
              </a:tblGrid>
              <a:tr h="370840">
                <a:tc>
                  <a:txBody>
                    <a:bodyPr/>
                    <a:lstStyle/>
                    <a:p>
                      <a:pPr algn="ctr"/>
                      <a:endParaRPr lang="en-US" b="1">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1">
                          <a:solidFill>
                            <a:schemeClr val="tx1"/>
                          </a:solidFill>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1">
                          <a:solidFill>
                            <a:schemeClr val="tx1"/>
                          </a:solidFill>
                        </a:rPr>
                        <a:t>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1">
                          <a:solidFill>
                            <a:schemeClr val="tx1"/>
                          </a:solidFill>
                        </a:rPr>
                        <a:t>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1">
                          <a:solidFill>
                            <a:schemeClr val="tx1"/>
                          </a:solidFill>
                        </a:rPr>
                        <a:t>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1">
                          <a:solidFill>
                            <a:schemeClr val="tx1"/>
                          </a:solidFill>
                        </a:rPr>
                        <a:t>4</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1">
                          <a:solidFill>
                            <a:schemeClr val="tx1"/>
                          </a:solidFill>
                        </a:rPr>
                        <a:t>5</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1">
                          <a:solidFill>
                            <a:schemeClr val="tx1"/>
                          </a:solidFill>
                        </a:rPr>
                        <a:t>6</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1">
                          <a:solidFill>
                            <a:schemeClr val="tx1"/>
                          </a:solidFill>
                        </a:rPr>
                        <a:t>7</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1">
                          <a:solidFill>
                            <a:schemeClr val="tx1"/>
                          </a:solidFill>
                        </a:rPr>
                        <a:t>8</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1">
                          <a:solidFill>
                            <a:schemeClr val="tx1"/>
                          </a:solidFill>
                        </a:rPr>
                        <a:t>9</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1">
                          <a:solidFill>
                            <a:schemeClr val="tx1"/>
                          </a:solidFill>
                        </a:rPr>
                        <a:t>10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1">
                          <a:solidFill>
                            <a:schemeClr val="tx1"/>
                          </a:solidFill>
                        </a:rPr>
                        <a:t>11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1">
                          <a:solidFill>
                            <a:schemeClr val="tx1"/>
                          </a:solidFill>
                        </a:rPr>
                        <a:t>12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1">
                          <a:solidFill>
                            <a:schemeClr val="tx1"/>
                          </a:solidFill>
                        </a:rPr>
                        <a:t>13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67696680"/>
                  </a:ext>
                </a:extLst>
              </a:tr>
              <a:tr h="370840">
                <a:tc>
                  <a:txBody>
                    <a:bodyPr/>
                    <a:lstStyle/>
                    <a:p>
                      <a:pPr algn="ctr"/>
                      <a:r>
                        <a:rPr lang="en-US" b="1">
                          <a:solidFill>
                            <a:schemeClr val="tx1"/>
                          </a:solidFill>
                        </a:rPr>
                        <a:t>P</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1">
                          <a:solidFill>
                            <a:schemeClr val="tx1"/>
                          </a:solidFill>
                        </a:rPr>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1">
                          <a:solidFill>
                            <a:schemeClr val="tx1"/>
                          </a:solidFill>
                        </a:rPr>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1">
                          <a:solidFill>
                            <a:schemeClr val="tx1"/>
                          </a:solidFill>
                        </a:rPr>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1">
                          <a:solidFill>
                            <a:schemeClr val="tx1"/>
                          </a:solidFill>
                        </a:rPr>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1">
                          <a:solidFill>
                            <a:schemeClr val="tx1"/>
                          </a:solidFill>
                        </a:rPr>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1">
                          <a:solidFill>
                            <a:schemeClr val="tx1"/>
                          </a:solidFill>
                        </a:rPr>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1">
                          <a:solidFill>
                            <a:schemeClr val="tx1"/>
                          </a:solidFill>
                        </a:rPr>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1">
                          <a:solidFill>
                            <a:schemeClr val="tx1"/>
                          </a:solidFill>
                        </a:rPr>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1">
                          <a:solidFill>
                            <a:schemeClr val="tx1"/>
                          </a:solidFill>
                        </a:rPr>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1">
                          <a:solidFill>
                            <a:schemeClr val="tx1"/>
                          </a:solidFill>
                        </a:rPr>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1">
                          <a:solidFill>
                            <a:schemeClr val="tx1"/>
                          </a:solidFill>
                        </a:rPr>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1">
                          <a:solidFill>
                            <a:schemeClr val="tx1"/>
                          </a:solidFill>
                        </a:rPr>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1">
                          <a:solidFill>
                            <a:schemeClr val="tx1"/>
                          </a:solidFill>
                        </a:rPr>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1">
                          <a:solidFill>
                            <a:schemeClr val="tx1"/>
                          </a:solidFill>
                        </a:rPr>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0465593"/>
                  </a:ext>
                </a:extLst>
              </a:tr>
              <a:tr h="370840">
                <a:tc>
                  <a:txBody>
                    <a:bodyPr/>
                    <a:lstStyle/>
                    <a:p>
                      <a:pPr algn="ctr"/>
                      <a:r>
                        <a:rPr lang="en-US" b="1">
                          <a:solidFill>
                            <a:schemeClr val="tx1"/>
                          </a:solidFill>
                        </a:rPr>
                        <a:t>F</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b="1">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b="1">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b="1">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b="1">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b="1">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b="1">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b="1">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b="1">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b="1">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b="1">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b="1">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b="1">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b="1">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b="1">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19023773"/>
                  </a:ext>
                </a:extLst>
              </a:tr>
            </a:tbl>
          </a:graphicData>
        </a:graphic>
      </p:graphicFrame>
    </p:spTree>
    <p:extLst>
      <p:ext uri="{BB962C8B-B14F-4D97-AF65-F5344CB8AC3E}">
        <p14:creationId xmlns:p14="http://schemas.microsoft.com/office/powerpoint/2010/main" val="35448043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E4A28A-4349-4A4E-B1B1-90C123D1406E}"/>
              </a:ext>
            </a:extLst>
          </p:cNvPr>
          <p:cNvSpPr>
            <a:spLocks noGrp="1"/>
          </p:cNvSpPr>
          <p:nvPr>
            <p:ph type="title"/>
          </p:nvPr>
        </p:nvSpPr>
        <p:spPr>
          <a:xfrm>
            <a:off x="4626428" y="198596"/>
            <a:ext cx="2571206" cy="624365"/>
          </a:xfrm>
        </p:spPr>
        <p:txBody>
          <a:bodyPr>
            <a:normAutofit fontScale="90000"/>
          </a:bodyPr>
          <a:lstStyle/>
          <a:p>
            <a:pPr algn="ctr"/>
            <a:r>
              <a:rPr lang="en-US"/>
              <a:t>Exercise!</a:t>
            </a:r>
          </a:p>
        </p:txBody>
      </p:sp>
      <p:sp>
        <p:nvSpPr>
          <p:cNvPr id="3" name="Content Placeholder 2">
            <a:extLst>
              <a:ext uri="{FF2B5EF4-FFF2-40B4-BE49-F238E27FC236}">
                <a16:creationId xmlns:a16="http://schemas.microsoft.com/office/drawing/2014/main" id="{2D496020-FB1C-7340-A6A8-14264AE2D7A4}"/>
              </a:ext>
            </a:extLst>
          </p:cNvPr>
          <p:cNvSpPr>
            <a:spLocks noGrp="1"/>
          </p:cNvSpPr>
          <p:nvPr>
            <p:ph idx="1"/>
          </p:nvPr>
        </p:nvSpPr>
        <p:spPr>
          <a:xfrm>
            <a:off x="731520" y="1201783"/>
            <a:ext cx="10609217" cy="5303520"/>
          </a:xfrm>
        </p:spPr>
        <p:txBody>
          <a:bodyPr/>
          <a:lstStyle/>
          <a:p>
            <a:r>
              <a:rPr lang="en-US"/>
              <a:t>Compute the prefix function for the following pattern:</a:t>
            </a:r>
          </a:p>
          <a:p>
            <a:pPr marL="0" indent="0">
              <a:buNone/>
            </a:pPr>
            <a:endParaRPr lang="en-US"/>
          </a:p>
          <a:p>
            <a:pPr marL="0" indent="0">
              <a:buNone/>
            </a:pPr>
            <a:endParaRPr lang="en-US"/>
          </a:p>
          <a:p>
            <a:pPr marL="0" indent="0">
              <a:buNone/>
            </a:pPr>
            <a:endParaRPr lang="en-US"/>
          </a:p>
          <a:p>
            <a:pPr marL="0" indent="0" algn="ctr">
              <a:buNone/>
            </a:pPr>
            <a:endParaRPr lang="en-US" sz="1200"/>
          </a:p>
          <a:p>
            <a:r>
              <a:rPr lang="en-US"/>
              <a:t>And this one!</a:t>
            </a:r>
          </a:p>
          <a:p>
            <a:endParaRPr lang="en-US"/>
          </a:p>
          <a:p>
            <a:endParaRPr lang="en-US"/>
          </a:p>
          <a:p>
            <a:endParaRPr lang="en-US"/>
          </a:p>
          <a:p>
            <a:r>
              <a:rPr lang="en-US"/>
              <a:t>And this one!</a:t>
            </a:r>
          </a:p>
        </p:txBody>
      </p:sp>
      <p:graphicFrame>
        <p:nvGraphicFramePr>
          <p:cNvPr id="5" name="Table 4">
            <a:extLst>
              <a:ext uri="{FF2B5EF4-FFF2-40B4-BE49-F238E27FC236}">
                <a16:creationId xmlns:a16="http://schemas.microsoft.com/office/drawing/2014/main" id="{F570FE5D-6853-A443-A590-15458ED62AAC}"/>
              </a:ext>
            </a:extLst>
          </p:cNvPr>
          <p:cNvGraphicFramePr>
            <a:graphicFrameLocks noGrp="1"/>
          </p:cNvGraphicFramePr>
          <p:nvPr/>
        </p:nvGraphicFramePr>
        <p:xfrm>
          <a:off x="1178237" y="2131129"/>
          <a:ext cx="8128005" cy="1112520"/>
        </p:xfrm>
        <a:graphic>
          <a:graphicData uri="http://schemas.openxmlformats.org/drawingml/2006/table">
            <a:tbl>
              <a:tblPr firstRow="1" bandRow="1">
                <a:tableStyleId>{5C22544A-7EE6-4342-B048-85BDC9FD1C3A}</a:tableStyleId>
              </a:tblPr>
              <a:tblGrid>
                <a:gridCol w="541867">
                  <a:extLst>
                    <a:ext uri="{9D8B030D-6E8A-4147-A177-3AD203B41FA5}">
                      <a16:colId xmlns:a16="http://schemas.microsoft.com/office/drawing/2014/main" val="554146845"/>
                    </a:ext>
                  </a:extLst>
                </a:gridCol>
                <a:gridCol w="541867">
                  <a:extLst>
                    <a:ext uri="{9D8B030D-6E8A-4147-A177-3AD203B41FA5}">
                      <a16:colId xmlns:a16="http://schemas.microsoft.com/office/drawing/2014/main" val="3691093530"/>
                    </a:ext>
                  </a:extLst>
                </a:gridCol>
                <a:gridCol w="541867">
                  <a:extLst>
                    <a:ext uri="{9D8B030D-6E8A-4147-A177-3AD203B41FA5}">
                      <a16:colId xmlns:a16="http://schemas.microsoft.com/office/drawing/2014/main" val="250267583"/>
                    </a:ext>
                  </a:extLst>
                </a:gridCol>
                <a:gridCol w="541867">
                  <a:extLst>
                    <a:ext uri="{9D8B030D-6E8A-4147-A177-3AD203B41FA5}">
                      <a16:colId xmlns:a16="http://schemas.microsoft.com/office/drawing/2014/main" val="872948204"/>
                    </a:ext>
                  </a:extLst>
                </a:gridCol>
                <a:gridCol w="541867">
                  <a:extLst>
                    <a:ext uri="{9D8B030D-6E8A-4147-A177-3AD203B41FA5}">
                      <a16:colId xmlns:a16="http://schemas.microsoft.com/office/drawing/2014/main" val="854588261"/>
                    </a:ext>
                  </a:extLst>
                </a:gridCol>
                <a:gridCol w="541867">
                  <a:extLst>
                    <a:ext uri="{9D8B030D-6E8A-4147-A177-3AD203B41FA5}">
                      <a16:colId xmlns:a16="http://schemas.microsoft.com/office/drawing/2014/main" val="1779267931"/>
                    </a:ext>
                  </a:extLst>
                </a:gridCol>
                <a:gridCol w="541867">
                  <a:extLst>
                    <a:ext uri="{9D8B030D-6E8A-4147-A177-3AD203B41FA5}">
                      <a16:colId xmlns:a16="http://schemas.microsoft.com/office/drawing/2014/main" val="2671522652"/>
                    </a:ext>
                  </a:extLst>
                </a:gridCol>
                <a:gridCol w="541867">
                  <a:extLst>
                    <a:ext uri="{9D8B030D-6E8A-4147-A177-3AD203B41FA5}">
                      <a16:colId xmlns:a16="http://schemas.microsoft.com/office/drawing/2014/main" val="338656557"/>
                    </a:ext>
                  </a:extLst>
                </a:gridCol>
                <a:gridCol w="541867">
                  <a:extLst>
                    <a:ext uri="{9D8B030D-6E8A-4147-A177-3AD203B41FA5}">
                      <a16:colId xmlns:a16="http://schemas.microsoft.com/office/drawing/2014/main" val="1489631695"/>
                    </a:ext>
                  </a:extLst>
                </a:gridCol>
                <a:gridCol w="541867">
                  <a:extLst>
                    <a:ext uri="{9D8B030D-6E8A-4147-A177-3AD203B41FA5}">
                      <a16:colId xmlns:a16="http://schemas.microsoft.com/office/drawing/2014/main" val="3563463873"/>
                    </a:ext>
                  </a:extLst>
                </a:gridCol>
                <a:gridCol w="541867">
                  <a:extLst>
                    <a:ext uri="{9D8B030D-6E8A-4147-A177-3AD203B41FA5}">
                      <a16:colId xmlns:a16="http://schemas.microsoft.com/office/drawing/2014/main" val="2988785104"/>
                    </a:ext>
                  </a:extLst>
                </a:gridCol>
                <a:gridCol w="541867">
                  <a:extLst>
                    <a:ext uri="{9D8B030D-6E8A-4147-A177-3AD203B41FA5}">
                      <a16:colId xmlns:a16="http://schemas.microsoft.com/office/drawing/2014/main" val="2570701911"/>
                    </a:ext>
                  </a:extLst>
                </a:gridCol>
                <a:gridCol w="541867">
                  <a:extLst>
                    <a:ext uri="{9D8B030D-6E8A-4147-A177-3AD203B41FA5}">
                      <a16:colId xmlns:a16="http://schemas.microsoft.com/office/drawing/2014/main" val="4173915929"/>
                    </a:ext>
                  </a:extLst>
                </a:gridCol>
                <a:gridCol w="541867">
                  <a:extLst>
                    <a:ext uri="{9D8B030D-6E8A-4147-A177-3AD203B41FA5}">
                      <a16:colId xmlns:a16="http://schemas.microsoft.com/office/drawing/2014/main" val="96297639"/>
                    </a:ext>
                  </a:extLst>
                </a:gridCol>
                <a:gridCol w="541867">
                  <a:extLst>
                    <a:ext uri="{9D8B030D-6E8A-4147-A177-3AD203B41FA5}">
                      <a16:colId xmlns:a16="http://schemas.microsoft.com/office/drawing/2014/main" val="4187946546"/>
                    </a:ext>
                  </a:extLst>
                </a:gridCol>
              </a:tblGrid>
              <a:tr h="370840">
                <a:tc>
                  <a:txBody>
                    <a:bodyPr/>
                    <a:lstStyle/>
                    <a:p>
                      <a:pPr algn="ctr"/>
                      <a:endParaRPr lang="en-US" b="1">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1">
                          <a:solidFill>
                            <a:schemeClr val="tx1"/>
                          </a:solidFill>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1">
                          <a:solidFill>
                            <a:schemeClr val="tx1"/>
                          </a:solidFill>
                        </a:rPr>
                        <a:t>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1">
                          <a:solidFill>
                            <a:schemeClr val="tx1"/>
                          </a:solidFill>
                        </a:rPr>
                        <a:t>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1">
                          <a:solidFill>
                            <a:schemeClr val="tx1"/>
                          </a:solidFill>
                        </a:rPr>
                        <a:t>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1">
                          <a:solidFill>
                            <a:schemeClr val="tx1"/>
                          </a:solidFill>
                        </a:rPr>
                        <a:t>4</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1">
                          <a:solidFill>
                            <a:schemeClr val="tx1"/>
                          </a:solidFill>
                        </a:rPr>
                        <a:t>5</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1">
                          <a:solidFill>
                            <a:schemeClr val="tx1"/>
                          </a:solidFill>
                        </a:rPr>
                        <a:t>6</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1">
                          <a:solidFill>
                            <a:schemeClr val="tx1"/>
                          </a:solidFill>
                        </a:rPr>
                        <a:t>7</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1">
                          <a:solidFill>
                            <a:schemeClr val="tx1"/>
                          </a:solidFill>
                        </a:rPr>
                        <a:t>8</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1">
                          <a:solidFill>
                            <a:schemeClr val="tx1"/>
                          </a:solidFill>
                        </a:rPr>
                        <a:t>9</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1">
                          <a:solidFill>
                            <a:schemeClr val="tx1"/>
                          </a:solidFill>
                        </a:rPr>
                        <a:t>10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1">
                          <a:solidFill>
                            <a:schemeClr val="tx1"/>
                          </a:solidFill>
                        </a:rPr>
                        <a:t>11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1">
                          <a:solidFill>
                            <a:schemeClr val="tx1"/>
                          </a:solidFill>
                        </a:rPr>
                        <a:t>12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1">
                          <a:solidFill>
                            <a:schemeClr val="tx1"/>
                          </a:solidFill>
                        </a:rPr>
                        <a:t>13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67696680"/>
                  </a:ext>
                </a:extLst>
              </a:tr>
              <a:tr h="370840">
                <a:tc>
                  <a:txBody>
                    <a:bodyPr/>
                    <a:lstStyle/>
                    <a:p>
                      <a:pPr algn="ctr"/>
                      <a:r>
                        <a:rPr lang="en-US" b="1">
                          <a:solidFill>
                            <a:schemeClr val="tx1"/>
                          </a:solidFill>
                        </a:rPr>
                        <a:t>P</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1">
                          <a:solidFill>
                            <a:schemeClr val="tx1"/>
                          </a:solidFill>
                        </a:rPr>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1">
                          <a:solidFill>
                            <a:schemeClr val="tx1"/>
                          </a:solidFill>
                        </a:rPr>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1">
                          <a:solidFill>
                            <a:schemeClr val="tx1"/>
                          </a:solidFill>
                        </a:rPr>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1">
                          <a:solidFill>
                            <a:schemeClr val="tx1"/>
                          </a:solidFill>
                        </a:rPr>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1">
                          <a:solidFill>
                            <a:schemeClr val="tx1"/>
                          </a:solidFill>
                        </a:rPr>
                        <a:t>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1">
                          <a:solidFill>
                            <a:schemeClr val="tx1"/>
                          </a:solidFill>
                        </a:rPr>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1">
                          <a:solidFill>
                            <a:schemeClr val="tx1"/>
                          </a:solidFill>
                        </a:rPr>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1">
                          <a:solidFill>
                            <a:schemeClr val="tx1"/>
                          </a:solidFill>
                        </a:rPr>
                        <a:t>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1">
                          <a:solidFill>
                            <a:schemeClr val="tx1"/>
                          </a:solidFill>
                        </a:rPr>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1">
                          <a:solidFill>
                            <a:schemeClr val="tx1"/>
                          </a:solidFill>
                        </a:rPr>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1">
                          <a:solidFill>
                            <a:schemeClr val="tx1"/>
                          </a:solidFill>
                        </a:rPr>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1">
                          <a:solidFill>
                            <a:schemeClr val="tx1"/>
                          </a:solidFill>
                        </a:rPr>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1">
                          <a:solidFill>
                            <a:schemeClr val="tx1"/>
                          </a:solidFill>
                        </a:rPr>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1">
                          <a:solidFill>
                            <a:schemeClr val="tx1"/>
                          </a:solidFill>
                        </a:rPr>
                        <a:t>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0465593"/>
                  </a:ext>
                </a:extLst>
              </a:tr>
              <a:tr h="370840">
                <a:tc>
                  <a:txBody>
                    <a:bodyPr/>
                    <a:lstStyle/>
                    <a:p>
                      <a:pPr algn="ctr"/>
                      <a:r>
                        <a:rPr lang="en-US" b="1">
                          <a:solidFill>
                            <a:schemeClr val="tx1"/>
                          </a:solidFill>
                        </a:rPr>
                        <a:t>F</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1">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1">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1">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1">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1">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1">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1">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1">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1">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1">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1">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1">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1">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1">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19023773"/>
                  </a:ext>
                </a:extLst>
              </a:tr>
            </a:tbl>
          </a:graphicData>
        </a:graphic>
      </p:graphicFrame>
      <p:graphicFrame>
        <p:nvGraphicFramePr>
          <p:cNvPr id="7" name="Table 6">
            <a:extLst>
              <a:ext uri="{FF2B5EF4-FFF2-40B4-BE49-F238E27FC236}">
                <a16:creationId xmlns:a16="http://schemas.microsoft.com/office/drawing/2014/main" id="{E24295CD-70B3-B647-82E5-D94982FA7A33}"/>
              </a:ext>
            </a:extLst>
          </p:cNvPr>
          <p:cNvGraphicFramePr>
            <a:graphicFrameLocks noGrp="1"/>
          </p:cNvGraphicFramePr>
          <p:nvPr/>
        </p:nvGraphicFramePr>
        <p:xfrm>
          <a:off x="1055211" y="4064194"/>
          <a:ext cx="8128005" cy="1112520"/>
        </p:xfrm>
        <a:graphic>
          <a:graphicData uri="http://schemas.openxmlformats.org/drawingml/2006/table">
            <a:tbl>
              <a:tblPr firstRow="1" bandRow="1">
                <a:tableStyleId>{5C22544A-7EE6-4342-B048-85BDC9FD1C3A}</a:tableStyleId>
              </a:tblPr>
              <a:tblGrid>
                <a:gridCol w="541867">
                  <a:extLst>
                    <a:ext uri="{9D8B030D-6E8A-4147-A177-3AD203B41FA5}">
                      <a16:colId xmlns:a16="http://schemas.microsoft.com/office/drawing/2014/main" val="554146845"/>
                    </a:ext>
                  </a:extLst>
                </a:gridCol>
                <a:gridCol w="541867">
                  <a:extLst>
                    <a:ext uri="{9D8B030D-6E8A-4147-A177-3AD203B41FA5}">
                      <a16:colId xmlns:a16="http://schemas.microsoft.com/office/drawing/2014/main" val="3691093530"/>
                    </a:ext>
                  </a:extLst>
                </a:gridCol>
                <a:gridCol w="541867">
                  <a:extLst>
                    <a:ext uri="{9D8B030D-6E8A-4147-A177-3AD203B41FA5}">
                      <a16:colId xmlns:a16="http://schemas.microsoft.com/office/drawing/2014/main" val="250267583"/>
                    </a:ext>
                  </a:extLst>
                </a:gridCol>
                <a:gridCol w="541867">
                  <a:extLst>
                    <a:ext uri="{9D8B030D-6E8A-4147-A177-3AD203B41FA5}">
                      <a16:colId xmlns:a16="http://schemas.microsoft.com/office/drawing/2014/main" val="872948204"/>
                    </a:ext>
                  </a:extLst>
                </a:gridCol>
                <a:gridCol w="541867">
                  <a:extLst>
                    <a:ext uri="{9D8B030D-6E8A-4147-A177-3AD203B41FA5}">
                      <a16:colId xmlns:a16="http://schemas.microsoft.com/office/drawing/2014/main" val="854588261"/>
                    </a:ext>
                  </a:extLst>
                </a:gridCol>
                <a:gridCol w="541867">
                  <a:extLst>
                    <a:ext uri="{9D8B030D-6E8A-4147-A177-3AD203B41FA5}">
                      <a16:colId xmlns:a16="http://schemas.microsoft.com/office/drawing/2014/main" val="1779267931"/>
                    </a:ext>
                  </a:extLst>
                </a:gridCol>
                <a:gridCol w="541867">
                  <a:extLst>
                    <a:ext uri="{9D8B030D-6E8A-4147-A177-3AD203B41FA5}">
                      <a16:colId xmlns:a16="http://schemas.microsoft.com/office/drawing/2014/main" val="2671522652"/>
                    </a:ext>
                  </a:extLst>
                </a:gridCol>
                <a:gridCol w="541867">
                  <a:extLst>
                    <a:ext uri="{9D8B030D-6E8A-4147-A177-3AD203B41FA5}">
                      <a16:colId xmlns:a16="http://schemas.microsoft.com/office/drawing/2014/main" val="338656557"/>
                    </a:ext>
                  </a:extLst>
                </a:gridCol>
                <a:gridCol w="541867">
                  <a:extLst>
                    <a:ext uri="{9D8B030D-6E8A-4147-A177-3AD203B41FA5}">
                      <a16:colId xmlns:a16="http://schemas.microsoft.com/office/drawing/2014/main" val="1489631695"/>
                    </a:ext>
                  </a:extLst>
                </a:gridCol>
                <a:gridCol w="541867">
                  <a:extLst>
                    <a:ext uri="{9D8B030D-6E8A-4147-A177-3AD203B41FA5}">
                      <a16:colId xmlns:a16="http://schemas.microsoft.com/office/drawing/2014/main" val="3563463873"/>
                    </a:ext>
                  </a:extLst>
                </a:gridCol>
                <a:gridCol w="541867">
                  <a:extLst>
                    <a:ext uri="{9D8B030D-6E8A-4147-A177-3AD203B41FA5}">
                      <a16:colId xmlns:a16="http://schemas.microsoft.com/office/drawing/2014/main" val="2988785104"/>
                    </a:ext>
                  </a:extLst>
                </a:gridCol>
                <a:gridCol w="541867">
                  <a:extLst>
                    <a:ext uri="{9D8B030D-6E8A-4147-A177-3AD203B41FA5}">
                      <a16:colId xmlns:a16="http://schemas.microsoft.com/office/drawing/2014/main" val="2570701911"/>
                    </a:ext>
                  </a:extLst>
                </a:gridCol>
                <a:gridCol w="541867">
                  <a:extLst>
                    <a:ext uri="{9D8B030D-6E8A-4147-A177-3AD203B41FA5}">
                      <a16:colId xmlns:a16="http://schemas.microsoft.com/office/drawing/2014/main" val="4173915929"/>
                    </a:ext>
                  </a:extLst>
                </a:gridCol>
                <a:gridCol w="541867">
                  <a:extLst>
                    <a:ext uri="{9D8B030D-6E8A-4147-A177-3AD203B41FA5}">
                      <a16:colId xmlns:a16="http://schemas.microsoft.com/office/drawing/2014/main" val="96297639"/>
                    </a:ext>
                  </a:extLst>
                </a:gridCol>
                <a:gridCol w="541867">
                  <a:extLst>
                    <a:ext uri="{9D8B030D-6E8A-4147-A177-3AD203B41FA5}">
                      <a16:colId xmlns:a16="http://schemas.microsoft.com/office/drawing/2014/main" val="4187946546"/>
                    </a:ext>
                  </a:extLst>
                </a:gridCol>
              </a:tblGrid>
              <a:tr h="370840">
                <a:tc>
                  <a:txBody>
                    <a:bodyPr/>
                    <a:lstStyle/>
                    <a:p>
                      <a:pPr algn="ctr"/>
                      <a:endParaRPr lang="en-US" b="1">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1">
                          <a:solidFill>
                            <a:schemeClr val="tx1"/>
                          </a:solidFill>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1">
                          <a:solidFill>
                            <a:schemeClr val="tx1"/>
                          </a:solidFill>
                        </a:rPr>
                        <a:t>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1">
                          <a:solidFill>
                            <a:schemeClr val="tx1"/>
                          </a:solidFill>
                        </a:rPr>
                        <a:t>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1">
                          <a:solidFill>
                            <a:schemeClr val="tx1"/>
                          </a:solidFill>
                        </a:rPr>
                        <a:t>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1">
                          <a:solidFill>
                            <a:schemeClr val="tx1"/>
                          </a:solidFill>
                        </a:rPr>
                        <a:t>4</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1">
                          <a:solidFill>
                            <a:schemeClr val="tx1"/>
                          </a:solidFill>
                        </a:rPr>
                        <a:t>5</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1">
                          <a:solidFill>
                            <a:schemeClr val="tx1"/>
                          </a:solidFill>
                        </a:rPr>
                        <a:t>6</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1">
                          <a:solidFill>
                            <a:schemeClr val="tx1"/>
                          </a:solidFill>
                        </a:rPr>
                        <a:t>7</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1">
                          <a:solidFill>
                            <a:schemeClr val="tx1"/>
                          </a:solidFill>
                        </a:rPr>
                        <a:t>8</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1">
                          <a:solidFill>
                            <a:schemeClr val="tx1"/>
                          </a:solidFill>
                        </a:rPr>
                        <a:t>9</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1">
                          <a:solidFill>
                            <a:schemeClr val="tx1"/>
                          </a:solidFill>
                        </a:rPr>
                        <a:t>10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1">
                          <a:solidFill>
                            <a:schemeClr val="tx1"/>
                          </a:solidFill>
                        </a:rPr>
                        <a:t>11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1">
                          <a:solidFill>
                            <a:schemeClr val="tx1"/>
                          </a:solidFill>
                        </a:rPr>
                        <a:t>12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1">
                          <a:solidFill>
                            <a:schemeClr val="tx1"/>
                          </a:solidFill>
                        </a:rPr>
                        <a:t>13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67696680"/>
                  </a:ext>
                </a:extLst>
              </a:tr>
              <a:tr h="370840">
                <a:tc>
                  <a:txBody>
                    <a:bodyPr/>
                    <a:lstStyle/>
                    <a:p>
                      <a:pPr algn="ctr"/>
                      <a:r>
                        <a:rPr lang="en-US" b="1">
                          <a:solidFill>
                            <a:schemeClr val="tx1"/>
                          </a:solidFill>
                        </a:rPr>
                        <a:t>P</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1">
                          <a:solidFill>
                            <a:schemeClr val="tx1"/>
                          </a:solidFill>
                        </a:rPr>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1">
                          <a:solidFill>
                            <a:schemeClr val="tx1"/>
                          </a:solidFill>
                        </a:rPr>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1">
                          <a:solidFill>
                            <a:schemeClr val="tx1"/>
                          </a:solidFill>
                        </a:rPr>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1">
                          <a:solidFill>
                            <a:schemeClr val="tx1"/>
                          </a:solidFill>
                        </a:rPr>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1">
                          <a:solidFill>
                            <a:schemeClr val="tx1"/>
                          </a:solidFill>
                        </a:rPr>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1">
                          <a:solidFill>
                            <a:schemeClr val="tx1"/>
                          </a:solidFill>
                        </a:rPr>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1">
                          <a:solidFill>
                            <a:schemeClr val="tx1"/>
                          </a:solidFill>
                        </a:rPr>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1">
                          <a:solidFill>
                            <a:schemeClr val="tx1"/>
                          </a:solidFill>
                        </a:rPr>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1">
                          <a:solidFill>
                            <a:schemeClr val="tx1"/>
                          </a:solidFill>
                        </a:rPr>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1">
                          <a:solidFill>
                            <a:schemeClr val="tx1"/>
                          </a:solidFill>
                        </a:rPr>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1">
                          <a:solidFill>
                            <a:schemeClr val="tx1"/>
                          </a:solidFill>
                        </a:rPr>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1">
                          <a:solidFill>
                            <a:schemeClr val="tx1"/>
                          </a:solidFill>
                        </a:rPr>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1">
                          <a:solidFill>
                            <a:schemeClr val="tx1"/>
                          </a:solidFill>
                        </a:rPr>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1">
                          <a:solidFill>
                            <a:schemeClr val="tx1"/>
                          </a:solidFill>
                        </a:rPr>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0465593"/>
                  </a:ext>
                </a:extLst>
              </a:tr>
              <a:tr h="370840">
                <a:tc>
                  <a:txBody>
                    <a:bodyPr/>
                    <a:lstStyle/>
                    <a:p>
                      <a:pPr algn="ctr"/>
                      <a:r>
                        <a:rPr lang="en-US" b="1">
                          <a:solidFill>
                            <a:schemeClr val="tx1"/>
                          </a:solidFill>
                        </a:rPr>
                        <a:t>F</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1">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1">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1">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1">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1">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1">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1">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1">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1">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1">
                          <a:solidFill>
                            <a:schemeClr val="tx1"/>
                          </a:solidFill>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1">
                          <a:solidFill>
                            <a:schemeClr val="tx1"/>
                          </a:solidFill>
                        </a:rPr>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1">
                          <a:solidFill>
                            <a:schemeClr val="tx1"/>
                          </a:solidFill>
                        </a:rPr>
                        <a:t>11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1">
                          <a:solidFill>
                            <a:schemeClr val="tx1"/>
                          </a:solidFill>
                        </a:rPr>
                        <a:t>12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1">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19023773"/>
                  </a:ext>
                </a:extLst>
              </a:tr>
            </a:tbl>
          </a:graphicData>
        </a:graphic>
      </p:graphicFrame>
      <p:graphicFrame>
        <p:nvGraphicFramePr>
          <p:cNvPr id="9" name="Table 8">
            <a:extLst>
              <a:ext uri="{FF2B5EF4-FFF2-40B4-BE49-F238E27FC236}">
                <a16:creationId xmlns:a16="http://schemas.microsoft.com/office/drawing/2014/main" id="{72BF4CF7-A317-9C47-8DE1-72D7C49B5EC7}"/>
              </a:ext>
            </a:extLst>
          </p:cNvPr>
          <p:cNvGraphicFramePr>
            <a:graphicFrameLocks noGrp="1"/>
          </p:cNvGraphicFramePr>
          <p:nvPr/>
        </p:nvGraphicFramePr>
        <p:xfrm>
          <a:off x="3133631" y="5392783"/>
          <a:ext cx="8128005" cy="1112520"/>
        </p:xfrm>
        <a:graphic>
          <a:graphicData uri="http://schemas.openxmlformats.org/drawingml/2006/table">
            <a:tbl>
              <a:tblPr firstRow="1" bandRow="1">
                <a:tableStyleId>{5C22544A-7EE6-4342-B048-85BDC9FD1C3A}</a:tableStyleId>
              </a:tblPr>
              <a:tblGrid>
                <a:gridCol w="541867">
                  <a:extLst>
                    <a:ext uri="{9D8B030D-6E8A-4147-A177-3AD203B41FA5}">
                      <a16:colId xmlns:a16="http://schemas.microsoft.com/office/drawing/2014/main" val="554146845"/>
                    </a:ext>
                  </a:extLst>
                </a:gridCol>
                <a:gridCol w="541867">
                  <a:extLst>
                    <a:ext uri="{9D8B030D-6E8A-4147-A177-3AD203B41FA5}">
                      <a16:colId xmlns:a16="http://schemas.microsoft.com/office/drawing/2014/main" val="3691093530"/>
                    </a:ext>
                  </a:extLst>
                </a:gridCol>
                <a:gridCol w="541867">
                  <a:extLst>
                    <a:ext uri="{9D8B030D-6E8A-4147-A177-3AD203B41FA5}">
                      <a16:colId xmlns:a16="http://schemas.microsoft.com/office/drawing/2014/main" val="250267583"/>
                    </a:ext>
                  </a:extLst>
                </a:gridCol>
                <a:gridCol w="541867">
                  <a:extLst>
                    <a:ext uri="{9D8B030D-6E8A-4147-A177-3AD203B41FA5}">
                      <a16:colId xmlns:a16="http://schemas.microsoft.com/office/drawing/2014/main" val="872948204"/>
                    </a:ext>
                  </a:extLst>
                </a:gridCol>
                <a:gridCol w="541867">
                  <a:extLst>
                    <a:ext uri="{9D8B030D-6E8A-4147-A177-3AD203B41FA5}">
                      <a16:colId xmlns:a16="http://schemas.microsoft.com/office/drawing/2014/main" val="854588261"/>
                    </a:ext>
                  </a:extLst>
                </a:gridCol>
                <a:gridCol w="541867">
                  <a:extLst>
                    <a:ext uri="{9D8B030D-6E8A-4147-A177-3AD203B41FA5}">
                      <a16:colId xmlns:a16="http://schemas.microsoft.com/office/drawing/2014/main" val="1779267931"/>
                    </a:ext>
                  </a:extLst>
                </a:gridCol>
                <a:gridCol w="541867">
                  <a:extLst>
                    <a:ext uri="{9D8B030D-6E8A-4147-A177-3AD203B41FA5}">
                      <a16:colId xmlns:a16="http://schemas.microsoft.com/office/drawing/2014/main" val="2671522652"/>
                    </a:ext>
                  </a:extLst>
                </a:gridCol>
                <a:gridCol w="541867">
                  <a:extLst>
                    <a:ext uri="{9D8B030D-6E8A-4147-A177-3AD203B41FA5}">
                      <a16:colId xmlns:a16="http://schemas.microsoft.com/office/drawing/2014/main" val="338656557"/>
                    </a:ext>
                  </a:extLst>
                </a:gridCol>
                <a:gridCol w="541867">
                  <a:extLst>
                    <a:ext uri="{9D8B030D-6E8A-4147-A177-3AD203B41FA5}">
                      <a16:colId xmlns:a16="http://schemas.microsoft.com/office/drawing/2014/main" val="1489631695"/>
                    </a:ext>
                  </a:extLst>
                </a:gridCol>
                <a:gridCol w="541867">
                  <a:extLst>
                    <a:ext uri="{9D8B030D-6E8A-4147-A177-3AD203B41FA5}">
                      <a16:colId xmlns:a16="http://schemas.microsoft.com/office/drawing/2014/main" val="3563463873"/>
                    </a:ext>
                  </a:extLst>
                </a:gridCol>
                <a:gridCol w="541867">
                  <a:extLst>
                    <a:ext uri="{9D8B030D-6E8A-4147-A177-3AD203B41FA5}">
                      <a16:colId xmlns:a16="http://schemas.microsoft.com/office/drawing/2014/main" val="2988785104"/>
                    </a:ext>
                  </a:extLst>
                </a:gridCol>
                <a:gridCol w="541867">
                  <a:extLst>
                    <a:ext uri="{9D8B030D-6E8A-4147-A177-3AD203B41FA5}">
                      <a16:colId xmlns:a16="http://schemas.microsoft.com/office/drawing/2014/main" val="2570701911"/>
                    </a:ext>
                  </a:extLst>
                </a:gridCol>
                <a:gridCol w="541867">
                  <a:extLst>
                    <a:ext uri="{9D8B030D-6E8A-4147-A177-3AD203B41FA5}">
                      <a16:colId xmlns:a16="http://schemas.microsoft.com/office/drawing/2014/main" val="4173915929"/>
                    </a:ext>
                  </a:extLst>
                </a:gridCol>
                <a:gridCol w="541867">
                  <a:extLst>
                    <a:ext uri="{9D8B030D-6E8A-4147-A177-3AD203B41FA5}">
                      <a16:colId xmlns:a16="http://schemas.microsoft.com/office/drawing/2014/main" val="96297639"/>
                    </a:ext>
                  </a:extLst>
                </a:gridCol>
                <a:gridCol w="541867">
                  <a:extLst>
                    <a:ext uri="{9D8B030D-6E8A-4147-A177-3AD203B41FA5}">
                      <a16:colId xmlns:a16="http://schemas.microsoft.com/office/drawing/2014/main" val="4187946546"/>
                    </a:ext>
                  </a:extLst>
                </a:gridCol>
              </a:tblGrid>
              <a:tr h="370840">
                <a:tc>
                  <a:txBody>
                    <a:bodyPr/>
                    <a:lstStyle/>
                    <a:p>
                      <a:pPr algn="ctr"/>
                      <a:endParaRPr lang="en-US" b="1">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1">
                          <a:solidFill>
                            <a:schemeClr val="tx1"/>
                          </a:solidFill>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1">
                          <a:solidFill>
                            <a:schemeClr val="tx1"/>
                          </a:solidFill>
                        </a:rPr>
                        <a:t>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1">
                          <a:solidFill>
                            <a:schemeClr val="tx1"/>
                          </a:solidFill>
                        </a:rPr>
                        <a:t>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1">
                          <a:solidFill>
                            <a:schemeClr val="tx1"/>
                          </a:solidFill>
                        </a:rPr>
                        <a:t>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1">
                          <a:solidFill>
                            <a:schemeClr val="tx1"/>
                          </a:solidFill>
                        </a:rPr>
                        <a:t>4</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1">
                          <a:solidFill>
                            <a:schemeClr val="tx1"/>
                          </a:solidFill>
                        </a:rPr>
                        <a:t>5</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1">
                          <a:solidFill>
                            <a:schemeClr val="tx1"/>
                          </a:solidFill>
                        </a:rPr>
                        <a:t>6</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1">
                          <a:solidFill>
                            <a:schemeClr val="tx1"/>
                          </a:solidFill>
                        </a:rPr>
                        <a:t>7</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1">
                          <a:solidFill>
                            <a:schemeClr val="tx1"/>
                          </a:solidFill>
                        </a:rPr>
                        <a:t>8</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1">
                          <a:solidFill>
                            <a:schemeClr val="tx1"/>
                          </a:solidFill>
                        </a:rPr>
                        <a:t>9</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1">
                          <a:solidFill>
                            <a:schemeClr val="tx1"/>
                          </a:solidFill>
                        </a:rPr>
                        <a:t>10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1">
                          <a:solidFill>
                            <a:schemeClr val="tx1"/>
                          </a:solidFill>
                        </a:rPr>
                        <a:t>11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1">
                          <a:solidFill>
                            <a:schemeClr val="tx1"/>
                          </a:solidFill>
                        </a:rPr>
                        <a:t>12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1">
                          <a:solidFill>
                            <a:schemeClr val="tx1"/>
                          </a:solidFill>
                        </a:rPr>
                        <a:t>13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67696680"/>
                  </a:ext>
                </a:extLst>
              </a:tr>
              <a:tr h="370840">
                <a:tc>
                  <a:txBody>
                    <a:bodyPr/>
                    <a:lstStyle/>
                    <a:p>
                      <a:pPr algn="ctr"/>
                      <a:r>
                        <a:rPr lang="en-US" b="1">
                          <a:solidFill>
                            <a:schemeClr val="tx1"/>
                          </a:solidFill>
                        </a:rPr>
                        <a:t>P</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1">
                          <a:solidFill>
                            <a:schemeClr val="tx1"/>
                          </a:solidFill>
                        </a:rPr>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1">
                          <a:solidFill>
                            <a:schemeClr val="tx1"/>
                          </a:solidFill>
                        </a:rPr>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1">
                          <a:solidFill>
                            <a:schemeClr val="tx1"/>
                          </a:solidFill>
                        </a:rPr>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1">
                          <a:solidFill>
                            <a:schemeClr val="tx1"/>
                          </a:solidFill>
                        </a:rPr>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1">
                          <a:solidFill>
                            <a:schemeClr val="tx1"/>
                          </a:solidFill>
                        </a:rPr>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1">
                          <a:solidFill>
                            <a:schemeClr val="tx1"/>
                          </a:solidFill>
                        </a:rPr>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1">
                          <a:solidFill>
                            <a:schemeClr val="tx1"/>
                          </a:solidFill>
                        </a:rPr>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1">
                          <a:solidFill>
                            <a:schemeClr val="tx1"/>
                          </a:solidFill>
                        </a:rPr>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1">
                          <a:solidFill>
                            <a:schemeClr val="tx1"/>
                          </a:solidFill>
                        </a:rPr>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1">
                          <a:solidFill>
                            <a:schemeClr val="tx1"/>
                          </a:solidFill>
                        </a:rPr>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1">
                          <a:solidFill>
                            <a:schemeClr val="tx1"/>
                          </a:solidFill>
                        </a:rPr>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1">
                          <a:solidFill>
                            <a:schemeClr val="tx1"/>
                          </a:solidFill>
                        </a:rPr>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1">
                          <a:solidFill>
                            <a:schemeClr val="tx1"/>
                          </a:solidFill>
                        </a:rPr>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1">
                          <a:solidFill>
                            <a:schemeClr val="tx1"/>
                          </a:solidFill>
                        </a:rPr>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0465593"/>
                  </a:ext>
                </a:extLst>
              </a:tr>
              <a:tr h="370840">
                <a:tc>
                  <a:txBody>
                    <a:bodyPr/>
                    <a:lstStyle/>
                    <a:p>
                      <a:pPr algn="ctr"/>
                      <a:r>
                        <a:rPr lang="en-US" b="1">
                          <a:solidFill>
                            <a:schemeClr val="tx1"/>
                          </a:solidFill>
                        </a:rPr>
                        <a:t>F</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1">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1">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1">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1">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1">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1">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1">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1">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1">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1">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1">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1">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1">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1">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19023773"/>
                  </a:ext>
                </a:extLst>
              </a:tr>
            </a:tbl>
          </a:graphicData>
        </a:graphic>
      </p:graphicFrame>
      <p:pic>
        <p:nvPicPr>
          <p:cNvPr id="6" name="Picture 5">
            <a:extLst>
              <a:ext uri="{FF2B5EF4-FFF2-40B4-BE49-F238E27FC236}">
                <a16:creationId xmlns:a16="http://schemas.microsoft.com/office/drawing/2014/main" id="{F1582E58-4C76-1B42-BF06-D9524A663AD6}"/>
              </a:ext>
            </a:extLst>
          </p:cNvPr>
          <p:cNvPicPr>
            <a:picLocks noChangeAspect="1"/>
          </p:cNvPicPr>
          <p:nvPr/>
        </p:nvPicPr>
        <p:blipFill>
          <a:blip r:embed="rId2"/>
          <a:stretch>
            <a:fillRect/>
          </a:stretch>
        </p:blipFill>
        <p:spPr>
          <a:xfrm>
            <a:off x="9752959" y="607129"/>
            <a:ext cx="2032000" cy="1524000"/>
          </a:xfrm>
          <a:prstGeom prst="rect">
            <a:avLst/>
          </a:prstGeom>
        </p:spPr>
      </p:pic>
    </p:spTree>
    <p:extLst>
      <p:ext uri="{BB962C8B-B14F-4D97-AF65-F5344CB8AC3E}">
        <p14:creationId xmlns:p14="http://schemas.microsoft.com/office/powerpoint/2010/main" val="5302924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362074-BCB7-D24D-9C12-4C5E26CB71A0}"/>
              </a:ext>
            </a:extLst>
          </p:cNvPr>
          <p:cNvSpPr>
            <a:spLocks noGrp="1"/>
          </p:cNvSpPr>
          <p:nvPr>
            <p:ph type="title"/>
          </p:nvPr>
        </p:nvSpPr>
        <p:spPr/>
        <p:txBody>
          <a:bodyPr/>
          <a:lstStyle/>
          <a:p>
            <a:pPr algn="ctr"/>
            <a:r>
              <a:rPr lang="en-US"/>
              <a:t>Pseudocode for building F</a:t>
            </a:r>
          </a:p>
        </p:txBody>
      </p:sp>
      <p:sp>
        <p:nvSpPr>
          <p:cNvPr id="3" name="Content Placeholder 2">
            <a:extLst>
              <a:ext uri="{FF2B5EF4-FFF2-40B4-BE49-F238E27FC236}">
                <a16:creationId xmlns:a16="http://schemas.microsoft.com/office/drawing/2014/main" id="{0E6D96C9-EC84-2B42-B300-475D4B6CA0DA}"/>
              </a:ext>
            </a:extLst>
          </p:cNvPr>
          <p:cNvSpPr>
            <a:spLocks noGrp="1"/>
          </p:cNvSpPr>
          <p:nvPr>
            <p:ph idx="1"/>
          </p:nvPr>
        </p:nvSpPr>
        <p:spPr>
          <a:xfrm>
            <a:off x="345688" y="1825624"/>
            <a:ext cx="11976410" cy="4820503"/>
          </a:xfrm>
        </p:spPr>
        <p:txBody>
          <a:bodyPr>
            <a:normAutofit fontScale="92500" lnSpcReduction="10000"/>
          </a:bodyPr>
          <a:lstStyle/>
          <a:p>
            <a:pPr marL="0" indent="0">
              <a:buNone/>
            </a:pPr>
            <a:r>
              <a:rPr lang="en-US" sz="1400" dirty="0">
                <a:latin typeface="Consolas" panose="020B0609020204030204" pitchFamily="49" charset="0"/>
                <a:cs typeface="Consolas" panose="020B0609020204030204" pitchFamily="49" charset="0"/>
              </a:rPr>
              <a:t>Compute-Prefix-Function(p: String pattern){</a:t>
            </a:r>
          </a:p>
          <a:p>
            <a:pPr marL="0" indent="0" defTabSz="457200">
              <a:buNone/>
            </a:pPr>
            <a:r>
              <a:rPr lang="en-US" sz="1400" dirty="0">
                <a:latin typeface="Consolas" panose="020B0609020204030204" pitchFamily="49" charset="0"/>
                <a:cs typeface="Consolas" panose="020B0609020204030204" pitchFamily="49" charset="0"/>
              </a:rPr>
              <a:t>	m = |p|;</a:t>
            </a:r>
          </a:p>
          <a:p>
            <a:pPr marL="0" indent="0" defTabSz="457200">
              <a:buNone/>
            </a:pPr>
            <a:r>
              <a:rPr lang="en-US" sz="1400" dirty="0">
                <a:latin typeface="Consolas" panose="020B0609020204030204" pitchFamily="49" charset="0"/>
                <a:cs typeface="Consolas" panose="020B0609020204030204" pitchFamily="49" charset="0"/>
              </a:rPr>
              <a:t>	F = array[m];</a:t>
            </a:r>
          </a:p>
          <a:p>
            <a:pPr marL="0" indent="0" defTabSz="457200">
              <a:buNone/>
            </a:pPr>
            <a:r>
              <a:rPr lang="en-US" sz="1400" dirty="0">
                <a:latin typeface="Consolas" panose="020B0609020204030204" pitchFamily="49" charset="0"/>
                <a:cs typeface="Consolas" panose="020B0609020204030204" pitchFamily="49" charset="0"/>
              </a:rPr>
              <a:t>	F[0] = 0;</a:t>
            </a:r>
          </a:p>
          <a:p>
            <a:pPr marL="0" indent="0" defTabSz="457200">
              <a:buNone/>
            </a:pPr>
            <a:r>
              <a:rPr lang="en-US" sz="1400" dirty="0">
                <a:latin typeface="Consolas" panose="020B0609020204030204" pitchFamily="49" charset="0"/>
                <a:cs typeface="Consolas" panose="020B0609020204030204" pitchFamily="49" charset="0"/>
              </a:rPr>
              <a:t>	k = 0;</a:t>
            </a:r>
          </a:p>
          <a:p>
            <a:pPr marL="0" indent="0" defTabSz="457200">
              <a:buNone/>
            </a:pPr>
            <a:r>
              <a:rPr lang="en-US" sz="1400" dirty="0">
                <a:latin typeface="Consolas" panose="020B0609020204030204" pitchFamily="49" charset="0"/>
                <a:cs typeface="Consolas" panose="020B0609020204030204" pitchFamily="49" charset="0"/>
              </a:rPr>
              <a:t>	for(q=1:m-1){</a:t>
            </a:r>
          </a:p>
          <a:p>
            <a:pPr marL="0" indent="0" defTabSz="457200">
              <a:buNone/>
            </a:pPr>
            <a:r>
              <a:rPr lang="en-US" sz="1400" dirty="0">
                <a:latin typeface="Consolas" panose="020B0609020204030204" pitchFamily="49" charset="0"/>
                <a:cs typeface="Consolas" panose="020B0609020204030204" pitchFamily="49" charset="0"/>
              </a:rPr>
              <a:t>		while((k &gt; 0) &amp;&amp; (p[k] != p[q]) ){	</a:t>
            </a:r>
            <a:r>
              <a:rPr lang="en-US" sz="1400" dirty="0">
                <a:solidFill>
                  <a:schemeClr val="bg1">
                    <a:lumMod val="50000"/>
                  </a:schemeClr>
                </a:solidFill>
                <a:latin typeface="Consolas" panose="020B0609020204030204" pitchFamily="49" charset="0"/>
                <a:cs typeface="Consolas" panose="020B0609020204030204" pitchFamily="49" charset="0"/>
              </a:rPr>
              <a:t>// As long as you can’t match….</a:t>
            </a:r>
          </a:p>
          <a:p>
            <a:pPr marL="0" indent="0" defTabSz="457200">
              <a:buNone/>
            </a:pPr>
            <a:r>
              <a:rPr lang="en-US" sz="1400" dirty="0">
                <a:latin typeface="Consolas" panose="020B0609020204030204" pitchFamily="49" charset="0"/>
                <a:cs typeface="Consolas" panose="020B0609020204030204" pitchFamily="49" charset="0"/>
              </a:rPr>
              <a:t>			k = F[k-1]; 				</a:t>
            </a:r>
            <a:r>
              <a:rPr lang="en-US" sz="1400" dirty="0">
                <a:solidFill>
                  <a:schemeClr val="bg1">
                    <a:lumMod val="50000"/>
                  </a:schemeClr>
                </a:solidFill>
                <a:latin typeface="Consolas" panose="020B0609020204030204" pitchFamily="49" charset="0"/>
                <a:cs typeface="Consolas" panose="020B0609020204030204" pitchFamily="49" charset="0"/>
              </a:rPr>
              <a:t>// Keep backtracking to find other potential prefixes that are also suffixes.</a:t>
            </a:r>
          </a:p>
          <a:p>
            <a:pPr marL="0" indent="0" defTabSz="457200">
              <a:buNone/>
            </a:pPr>
            <a:r>
              <a:rPr lang="en-US" sz="1400" dirty="0">
                <a:latin typeface="Consolas" panose="020B0609020204030204" pitchFamily="49" charset="0"/>
                <a:cs typeface="Consolas" panose="020B0609020204030204" pitchFamily="49" charset="0"/>
              </a:rPr>
              <a:t>		}</a:t>
            </a:r>
          </a:p>
          <a:p>
            <a:pPr marL="0" indent="0" defTabSz="457200">
              <a:buNone/>
            </a:pPr>
            <a:r>
              <a:rPr lang="en-US" sz="1400" dirty="0">
                <a:latin typeface="Consolas" panose="020B0609020204030204" pitchFamily="49" charset="0"/>
                <a:cs typeface="Consolas" panose="020B0609020204030204" pitchFamily="49" charset="0"/>
              </a:rPr>
              <a:t>		if(p[k] == p[q]){</a:t>
            </a:r>
          </a:p>
          <a:p>
            <a:pPr marL="0" indent="0" defTabSz="457200">
              <a:buNone/>
            </a:pPr>
            <a:r>
              <a:rPr lang="en-US" sz="1400" dirty="0">
                <a:latin typeface="Consolas" panose="020B0609020204030204" pitchFamily="49" charset="0"/>
                <a:cs typeface="Consolas" panose="020B0609020204030204" pitchFamily="49" charset="0"/>
              </a:rPr>
              <a:t>			k++;						</a:t>
            </a:r>
            <a:r>
              <a:rPr lang="en-US" sz="1400" dirty="0">
                <a:solidFill>
                  <a:schemeClr val="bg1">
                    <a:lumMod val="50000"/>
                  </a:schemeClr>
                </a:solidFill>
                <a:latin typeface="Consolas" panose="020B0609020204030204" pitchFamily="49" charset="0"/>
                <a:cs typeface="Consolas" panose="020B0609020204030204" pitchFamily="49" charset="0"/>
              </a:rPr>
              <a:t>// Length of current matched prefix increased.</a:t>
            </a:r>
          </a:p>
          <a:p>
            <a:pPr marL="0" indent="0" defTabSz="457200">
              <a:buNone/>
            </a:pPr>
            <a:r>
              <a:rPr lang="en-US" sz="1400" dirty="0">
                <a:latin typeface="Consolas" panose="020B0609020204030204" pitchFamily="49" charset="0"/>
                <a:cs typeface="Consolas" panose="020B0609020204030204" pitchFamily="49" charset="0"/>
              </a:rPr>
              <a:t>		}</a:t>
            </a:r>
          </a:p>
          <a:p>
            <a:pPr marL="0" indent="0" defTabSz="457200">
              <a:buNone/>
            </a:pPr>
            <a:r>
              <a:rPr lang="en-US" sz="1400" dirty="0">
                <a:latin typeface="Consolas" panose="020B0609020204030204" pitchFamily="49" charset="0"/>
                <a:cs typeface="Consolas" panose="020B0609020204030204" pitchFamily="49" charset="0"/>
              </a:rPr>
              <a:t>		F[q] = k;						</a:t>
            </a:r>
            <a:r>
              <a:rPr lang="en-US" sz="1400" dirty="0">
                <a:solidFill>
                  <a:schemeClr val="bg1">
                    <a:lumMod val="50000"/>
                  </a:schemeClr>
                </a:solidFill>
                <a:latin typeface="Consolas" panose="020B0609020204030204" pitchFamily="49" charset="0"/>
                <a:cs typeface="Consolas" panose="020B0609020204030204" pitchFamily="49" charset="0"/>
              </a:rPr>
              <a:t>// Set the current value to the length of the maximal prefix that is also a suffix.</a:t>
            </a:r>
          </a:p>
          <a:p>
            <a:pPr marL="0" indent="0" defTabSz="457200">
              <a:buNone/>
            </a:pPr>
            <a:r>
              <a:rPr lang="en-US" sz="1400" dirty="0">
                <a:latin typeface="Consolas" panose="020B0609020204030204" pitchFamily="49" charset="0"/>
                <a:cs typeface="Consolas" panose="020B0609020204030204" pitchFamily="49" charset="0"/>
              </a:rPr>
              <a:t>	}</a:t>
            </a:r>
          </a:p>
          <a:p>
            <a:pPr marL="0" indent="0" defTabSz="457200">
              <a:buNone/>
            </a:pPr>
            <a:r>
              <a:rPr lang="en-US" sz="1400" dirty="0">
                <a:latin typeface="Consolas" panose="020B0609020204030204" pitchFamily="49" charset="0"/>
                <a:cs typeface="Consolas" panose="020B0609020204030204" pitchFamily="49" charset="0"/>
              </a:rPr>
              <a:t>	return F;</a:t>
            </a:r>
          </a:p>
          <a:p>
            <a:pPr marL="0" indent="0">
              <a:buNone/>
            </a:pPr>
            <a:r>
              <a:rPr lang="en-US" sz="1400" dirty="0">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39325786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9F9BDD-1AB0-A049-A85E-019E211F4628}"/>
              </a:ext>
            </a:extLst>
          </p:cNvPr>
          <p:cNvSpPr>
            <a:spLocks noGrp="1"/>
          </p:cNvSpPr>
          <p:nvPr>
            <p:ph type="title"/>
          </p:nvPr>
        </p:nvSpPr>
        <p:spPr/>
        <p:txBody>
          <a:bodyPr/>
          <a:lstStyle/>
          <a:p>
            <a:pPr algn="ctr"/>
            <a:r>
              <a:rPr lang="en-US" dirty="0"/>
              <a:t>String matching problem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AE5E47E-A5B2-B744-B330-92F675020BE4}"/>
                  </a:ext>
                </a:extLst>
              </p:cNvPr>
              <p:cNvSpPr>
                <a:spLocks noGrp="1"/>
              </p:cNvSpPr>
              <p:nvPr>
                <p:ph idx="1"/>
              </p:nvPr>
            </p:nvSpPr>
            <p:spPr/>
            <p:txBody>
              <a:bodyPr/>
              <a:lstStyle/>
              <a:p>
                <a:r>
                  <a:rPr lang="en-US" dirty="0"/>
                  <a:t>Suppose we have a (large) text </a:t>
                </a:r>
                <a14:m>
                  <m:oMath xmlns:m="http://schemas.openxmlformats.org/officeDocument/2006/math">
                    <m:r>
                      <a:rPr lang="en-US" i="1" dirty="0" smtClean="0">
                        <a:solidFill>
                          <a:schemeClr val="accent5"/>
                        </a:solidFill>
                        <a:latin typeface="Cambria Math" panose="02040503050406030204" pitchFamily="18" charset="0"/>
                      </a:rPr>
                      <m:t>𝑇</m:t>
                    </m:r>
                  </m:oMath>
                </a14:m>
                <a:r>
                  <a:rPr lang="en-US" dirty="0"/>
                  <a:t>, with length (#characters) </a:t>
                </a:r>
                <a:r>
                  <a:rPr lang="en-US" dirty="0">
                    <a:solidFill>
                      <a:schemeClr val="accent5"/>
                    </a:solidFill>
                  </a:rPr>
                  <a:t>t</a:t>
                </a:r>
                <a:r>
                  <a:rPr lang="en-US" dirty="0"/>
                  <a:t>.</a:t>
                </a:r>
              </a:p>
            </p:txBody>
          </p:sp>
        </mc:Choice>
        <mc:Fallback xmlns="">
          <p:sp>
            <p:nvSpPr>
              <p:cNvPr id="3" name="Content Placeholder 2">
                <a:extLst>
                  <a:ext uri="{FF2B5EF4-FFF2-40B4-BE49-F238E27FC236}">
                    <a16:creationId xmlns:a16="http://schemas.microsoft.com/office/drawing/2014/main" id="{5AE5E47E-A5B2-B744-B330-92F675020BE4}"/>
                  </a:ext>
                </a:extLst>
              </p:cNvPr>
              <p:cNvSpPr>
                <a:spLocks noGrp="1" noRot="1" noChangeAspect="1" noMove="1" noResize="1" noEditPoints="1" noAdjustHandles="1" noChangeArrowheads="1" noChangeShapeType="1" noTextEdit="1"/>
              </p:cNvSpPr>
              <p:nvPr>
                <p:ph idx="1"/>
              </p:nvPr>
            </p:nvSpPr>
            <p:spPr>
              <a:blipFill>
                <a:blip r:embed="rId2"/>
                <a:stretch>
                  <a:fillRect l="-965" t="-2632"/>
                </a:stretch>
              </a:blipFill>
            </p:spPr>
            <p:txBody>
              <a:bodyPr/>
              <a:lstStyle/>
              <a:p>
                <a:r>
                  <a:rPr lang="en-US">
                    <a:noFill/>
                  </a:rPr>
                  <a:t> </a:t>
                </a:r>
              </a:p>
            </p:txBody>
          </p:sp>
        </mc:Fallback>
      </mc:AlternateContent>
    </p:spTree>
    <p:extLst>
      <p:ext uri="{BB962C8B-B14F-4D97-AF65-F5344CB8AC3E}">
        <p14:creationId xmlns:p14="http://schemas.microsoft.com/office/powerpoint/2010/main" val="31400676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362074-BCB7-D24D-9C12-4C5E26CB71A0}"/>
              </a:ext>
            </a:extLst>
          </p:cNvPr>
          <p:cNvSpPr>
            <a:spLocks noGrp="1"/>
          </p:cNvSpPr>
          <p:nvPr>
            <p:ph type="title"/>
          </p:nvPr>
        </p:nvSpPr>
        <p:spPr/>
        <p:txBody>
          <a:bodyPr/>
          <a:lstStyle/>
          <a:p>
            <a:pPr algn="ctr"/>
            <a:r>
              <a:rPr lang="en-US"/>
              <a:t>Pseudocode for building F</a:t>
            </a:r>
          </a:p>
        </p:txBody>
      </p:sp>
      <p:sp>
        <p:nvSpPr>
          <p:cNvPr id="3" name="Content Placeholder 2">
            <a:extLst>
              <a:ext uri="{FF2B5EF4-FFF2-40B4-BE49-F238E27FC236}">
                <a16:creationId xmlns:a16="http://schemas.microsoft.com/office/drawing/2014/main" id="{0E6D96C9-EC84-2B42-B300-475D4B6CA0DA}"/>
              </a:ext>
            </a:extLst>
          </p:cNvPr>
          <p:cNvSpPr>
            <a:spLocks noGrp="1"/>
          </p:cNvSpPr>
          <p:nvPr>
            <p:ph idx="1"/>
          </p:nvPr>
        </p:nvSpPr>
        <p:spPr>
          <a:xfrm>
            <a:off x="345688" y="1825624"/>
            <a:ext cx="11976410" cy="4820503"/>
          </a:xfrm>
        </p:spPr>
        <p:txBody>
          <a:bodyPr>
            <a:normAutofit fontScale="92500" lnSpcReduction="10000"/>
          </a:bodyPr>
          <a:lstStyle/>
          <a:p>
            <a:pPr marL="0" indent="0">
              <a:buNone/>
            </a:pPr>
            <a:r>
              <a:rPr lang="en-US" sz="1400" dirty="0">
                <a:latin typeface="Consolas" panose="020B0609020204030204" pitchFamily="49" charset="0"/>
                <a:cs typeface="Consolas" panose="020B0609020204030204" pitchFamily="49" charset="0"/>
              </a:rPr>
              <a:t>Compute-Prefix-Function(p: String pattern){</a:t>
            </a:r>
          </a:p>
          <a:p>
            <a:pPr marL="0" indent="0" defTabSz="457200">
              <a:buNone/>
            </a:pPr>
            <a:r>
              <a:rPr lang="en-US" sz="1400" dirty="0">
                <a:latin typeface="Consolas" panose="020B0609020204030204" pitchFamily="49" charset="0"/>
                <a:cs typeface="Consolas" panose="020B0609020204030204" pitchFamily="49" charset="0"/>
              </a:rPr>
              <a:t>	m = |p|;</a:t>
            </a:r>
          </a:p>
          <a:p>
            <a:pPr marL="0" indent="0" defTabSz="457200">
              <a:buNone/>
            </a:pPr>
            <a:r>
              <a:rPr lang="en-US" sz="1400" dirty="0">
                <a:latin typeface="Consolas" panose="020B0609020204030204" pitchFamily="49" charset="0"/>
                <a:cs typeface="Consolas" panose="020B0609020204030204" pitchFamily="49" charset="0"/>
              </a:rPr>
              <a:t>	F = array[m];</a:t>
            </a:r>
          </a:p>
          <a:p>
            <a:pPr marL="0" indent="0" defTabSz="457200">
              <a:buNone/>
            </a:pPr>
            <a:r>
              <a:rPr lang="en-US" sz="1400" dirty="0">
                <a:latin typeface="Consolas" panose="020B0609020204030204" pitchFamily="49" charset="0"/>
                <a:cs typeface="Consolas" panose="020B0609020204030204" pitchFamily="49" charset="0"/>
              </a:rPr>
              <a:t>	F[0] = 0;</a:t>
            </a:r>
          </a:p>
          <a:p>
            <a:pPr marL="0" indent="0" defTabSz="457200">
              <a:buNone/>
            </a:pPr>
            <a:r>
              <a:rPr lang="en-US" sz="1400" dirty="0">
                <a:latin typeface="Consolas" panose="020B0609020204030204" pitchFamily="49" charset="0"/>
                <a:cs typeface="Consolas" panose="020B0609020204030204" pitchFamily="49" charset="0"/>
              </a:rPr>
              <a:t>	k = 0;</a:t>
            </a:r>
          </a:p>
          <a:p>
            <a:pPr marL="0" indent="0" defTabSz="457200">
              <a:buNone/>
            </a:pPr>
            <a:r>
              <a:rPr lang="en-US" sz="1400" b="1" dirty="0">
                <a:solidFill>
                  <a:srgbClr val="7030A0"/>
                </a:solidFill>
                <a:latin typeface="Consolas" panose="020B0609020204030204" pitchFamily="49" charset="0"/>
                <a:cs typeface="Consolas" panose="020B0609020204030204" pitchFamily="49" charset="0"/>
              </a:rPr>
              <a:t>	</a:t>
            </a:r>
            <a:r>
              <a:rPr lang="en-US" sz="1400" b="1" dirty="0">
                <a:latin typeface="Consolas" panose="020B0609020204030204" pitchFamily="49" charset="0"/>
                <a:cs typeface="Consolas" panose="020B0609020204030204" pitchFamily="49" charset="0"/>
              </a:rPr>
              <a:t>for(q=1:m-1){</a:t>
            </a:r>
          </a:p>
          <a:p>
            <a:pPr marL="0" indent="0" defTabSz="457200">
              <a:buNone/>
            </a:pPr>
            <a:r>
              <a:rPr lang="en-US" sz="1400" dirty="0">
                <a:latin typeface="Consolas" panose="020B0609020204030204" pitchFamily="49" charset="0"/>
                <a:cs typeface="Consolas" panose="020B0609020204030204" pitchFamily="49" charset="0"/>
              </a:rPr>
              <a:t>		while((k &gt; 0) &amp;&amp; (p[k] != p[q]) ){	</a:t>
            </a:r>
            <a:r>
              <a:rPr lang="en-US" sz="1400" dirty="0">
                <a:solidFill>
                  <a:schemeClr val="bg1">
                    <a:lumMod val="50000"/>
                  </a:schemeClr>
                </a:solidFill>
                <a:latin typeface="Consolas" panose="020B0609020204030204" pitchFamily="49" charset="0"/>
                <a:cs typeface="Consolas" panose="020B0609020204030204" pitchFamily="49" charset="0"/>
              </a:rPr>
              <a:t>// As long as you can’t match….</a:t>
            </a:r>
          </a:p>
          <a:p>
            <a:pPr marL="0" indent="0" defTabSz="457200">
              <a:buNone/>
            </a:pPr>
            <a:r>
              <a:rPr lang="en-US" sz="1400" dirty="0">
                <a:latin typeface="Consolas" panose="020B0609020204030204" pitchFamily="49" charset="0"/>
                <a:cs typeface="Consolas" panose="020B0609020204030204" pitchFamily="49" charset="0"/>
              </a:rPr>
              <a:t>			k = F[k-1]; 				</a:t>
            </a:r>
            <a:r>
              <a:rPr lang="en-US" sz="1400" dirty="0">
                <a:solidFill>
                  <a:schemeClr val="bg1">
                    <a:lumMod val="50000"/>
                  </a:schemeClr>
                </a:solidFill>
                <a:latin typeface="Consolas" panose="020B0609020204030204" pitchFamily="49" charset="0"/>
                <a:cs typeface="Consolas" panose="020B0609020204030204" pitchFamily="49" charset="0"/>
              </a:rPr>
              <a:t>// Keep backtracking to find other potential prefixes that are also suffixes.</a:t>
            </a:r>
          </a:p>
          <a:p>
            <a:pPr marL="0" indent="0" defTabSz="457200">
              <a:buNone/>
            </a:pPr>
            <a:r>
              <a:rPr lang="en-US" sz="1400" dirty="0">
                <a:latin typeface="Consolas" panose="020B0609020204030204" pitchFamily="49" charset="0"/>
                <a:cs typeface="Consolas" panose="020B0609020204030204" pitchFamily="49" charset="0"/>
              </a:rPr>
              <a:t>		}</a:t>
            </a:r>
          </a:p>
          <a:p>
            <a:pPr marL="0" indent="0" defTabSz="457200">
              <a:buNone/>
            </a:pPr>
            <a:r>
              <a:rPr lang="en-US" sz="1400" dirty="0">
                <a:latin typeface="Consolas" panose="020B0609020204030204" pitchFamily="49" charset="0"/>
                <a:cs typeface="Consolas" panose="020B0609020204030204" pitchFamily="49" charset="0"/>
              </a:rPr>
              <a:t>		if(p[k] == p[q]){</a:t>
            </a:r>
          </a:p>
          <a:p>
            <a:pPr marL="0" indent="0" defTabSz="457200">
              <a:buNone/>
            </a:pPr>
            <a:r>
              <a:rPr lang="en-US" sz="1400" dirty="0">
                <a:latin typeface="Consolas" panose="020B0609020204030204" pitchFamily="49" charset="0"/>
                <a:cs typeface="Consolas" panose="020B0609020204030204" pitchFamily="49" charset="0"/>
              </a:rPr>
              <a:t>			k++;						</a:t>
            </a:r>
            <a:r>
              <a:rPr lang="en-US" sz="1400" dirty="0">
                <a:solidFill>
                  <a:schemeClr val="bg1">
                    <a:lumMod val="50000"/>
                  </a:schemeClr>
                </a:solidFill>
                <a:latin typeface="Consolas" panose="020B0609020204030204" pitchFamily="49" charset="0"/>
                <a:cs typeface="Consolas" panose="020B0609020204030204" pitchFamily="49" charset="0"/>
              </a:rPr>
              <a:t>// Length of current matched prefix increased.</a:t>
            </a:r>
          </a:p>
          <a:p>
            <a:pPr marL="0" indent="0" defTabSz="457200">
              <a:buNone/>
            </a:pPr>
            <a:r>
              <a:rPr lang="en-US" sz="1400" dirty="0">
                <a:latin typeface="Consolas" panose="020B0609020204030204" pitchFamily="49" charset="0"/>
                <a:cs typeface="Consolas" panose="020B0609020204030204" pitchFamily="49" charset="0"/>
              </a:rPr>
              <a:t>		}</a:t>
            </a:r>
          </a:p>
          <a:p>
            <a:pPr marL="0" indent="0" defTabSz="457200">
              <a:buNone/>
            </a:pPr>
            <a:r>
              <a:rPr lang="en-US" sz="1400" dirty="0">
                <a:latin typeface="Consolas" panose="020B0609020204030204" pitchFamily="49" charset="0"/>
                <a:cs typeface="Consolas" panose="020B0609020204030204" pitchFamily="49" charset="0"/>
              </a:rPr>
              <a:t>		F[q] = k;						</a:t>
            </a:r>
            <a:r>
              <a:rPr lang="en-US" sz="1400" dirty="0">
                <a:solidFill>
                  <a:schemeClr val="bg1">
                    <a:lumMod val="50000"/>
                  </a:schemeClr>
                </a:solidFill>
                <a:latin typeface="Consolas" panose="020B0609020204030204" pitchFamily="49" charset="0"/>
                <a:cs typeface="Consolas" panose="020B0609020204030204" pitchFamily="49" charset="0"/>
              </a:rPr>
              <a:t>// Set the current value to the length of the maximal prefix that is also a suffix.</a:t>
            </a:r>
          </a:p>
          <a:p>
            <a:pPr marL="0" indent="0" defTabSz="457200">
              <a:buNone/>
            </a:pPr>
            <a:r>
              <a:rPr lang="en-US" sz="1400" dirty="0">
                <a:latin typeface="Consolas" panose="020B0609020204030204" pitchFamily="49" charset="0"/>
                <a:cs typeface="Consolas" panose="020B0609020204030204" pitchFamily="49" charset="0"/>
              </a:rPr>
              <a:t>	}</a:t>
            </a:r>
          </a:p>
          <a:p>
            <a:pPr marL="0" indent="0" defTabSz="457200">
              <a:buNone/>
            </a:pPr>
            <a:r>
              <a:rPr lang="en-US" sz="1400" dirty="0">
                <a:latin typeface="Consolas" panose="020B0609020204030204" pitchFamily="49" charset="0"/>
                <a:cs typeface="Consolas" panose="020B0609020204030204" pitchFamily="49" charset="0"/>
              </a:rPr>
              <a:t>	return F;</a:t>
            </a:r>
          </a:p>
          <a:p>
            <a:pPr marL="0" indent="0">
              <a:buNone/>
            </a:pPr>
            <a:r>
              <a:rPr lang="en-US" sz="1400" dirty="0">
                <a:latin typeface="Consolas" panose="020B0609020204030204" pitchFamily="49" charset="0"/>
                <a:cs typeface="Consolas" panose="020B0609020204030204" pitchFamily="49" charset="0"/>
              </a:rPr>
              <a:t>}</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8B29658-A997-734A-99F3-1ADA041145C7}"/>
                  </a:ext>
                </a:extLst>
              </p:cNvPr>
              <p:cNvSpPr txBox="1"/>
              <p:nvPr/>
            </p:nvSpPr>
            <p:spPr>
              <a:xfrm>
                <a:off x="4857790" y="2147887"/>
                <a:ext cx="1476103"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3200" i="1" dirty="0" smtClean="0">
                          <a:solidFill>
                            <a:srgbClr val="7030A0"/>
                          </a:solidFill>
                          <a:latin typeface="Cambria Math" panose="02040503050406030204" pitchFamily="18" charset="0"/>
                        </a:rPr>
                        <m:t>𝑂</m:t>
                      </m:r>
                      <m:r>
                        <a:rPr lang="en-US" sz="3200" i="1" dirty="0" smtClean="0">
                          <a:solidFill>
                            <a:srgbClr val="7030A0"/>
                          </a:solidFill>
                          <a:latin typeface="Cambria Math" panose="02040503050406030204" pitchFamily="18" charset="0"/>
                        </a:rPr>
                        <m:t>(</m:t>
                      </m:r>
                      <m:r>
                        <a:rPr lang="en-US" sz="3200" i="1" dirty="0" smtClean="0">
                          <a:solidFill>
                            <a:srgbClr val="7030A0"/>
                          </a:solidFill>
                          <a:latin typeface="Cambria Math" panose="02040503050406030204" pitchFamily="18" charset="0"/>
                        </a:rPr>
                        <m:t>𝑚</m:t>
                      </m:r>
                      <m:r>
                        <a:rPr lang="en-US" sz="3200" i="1" dirty="0" smtClean="0">
                          <a:solidFill>
                            <a:srgbClr val="7030A0"/>
                          </a:solidFill>
                          <a:latin typeface="Cambria Math" panose="02040503050406030204" pitchFamily="18" charset="0"/>
                        </a:rPr>
                        <m:t>)!</m:t>
                      </m:r>
                    </m:oMath>
                  </m:oMathPara>
                </a14:m>
                <a:endParaRPr lang="en-US" sz="3200" dirty="0">
                  <a:solidFill>
                    <a:srgbClr val="7030A0"/>
                  </a:solidFill>
                </a:endParaRPr>
              </a:p>
            </p:txBody>
          </p:sp>
        </mc:Choice>
        <mc:Fallback xmlns="">
          <p:sp>
            <p:nvSpPr>
              <p:cNvPr id="4" name="TextBox 3">
                <a:extLst>
                  <a:ext uri="{FF2B5EF4-FFF2-40B4-BE49-F238E27FC236}">
                    <a16:creationId xmlns:a16="http://schemas.microsoft.com/office/drawing/2014/main" id="{28B29658-A997-734A-99F3-1ADA041145C7}"/>
                  </a:ext>
                </a:extLst>
              </p:cNvPr>
              <p:cNvSpPr txBox="1">
                <a:spLocks noRot="1" noChangeAspect="1" noMove="1" noResize="1" noEditPoints="1" noAdjustHandles="1" noChangeArrowheads="1" noChangeShapeType="1" noTextEdit="1"/>
              </p:cNvSpPr>
              <p:nvPr/>
            </p:nvSpPr>
            <p:spPr>
              <a:xfrm>
                <a:off x="4857790" y="2147887"/>
                <a:ext cx="1476103" cy="584775"/>
              </a:xfrm>
              <a:prstGeom prst="rect">
                <a:avLst/>
              </a:prstGeom>
              <a:blipFill>
                <a:blip r:embed="rId2"/>
                <a:stretch>
                  <a:fillRect b="-21277"/>
                </a:stretch>
              </a:blipFill>
            </p:spPr>
            <p:txBody>
              <a:bodyPr/>
              <a:lstStyle/>
              <a:p>
                <a:r>
                  <a:rPr lang="en-US">
                    <a:noFill/>
                  </a:rPr>
                  <a:t> </a:t>
                </a:r>
              </a:p>
            </p:txBody>
          </p:sp>
        </mc:Fallback>
      </mc:AlternateContent>
      <p:sp>
        <p:nvSpPr>
          <p:cNvPr id="6" name="Rounded Rectangle 5">
            <a:extLst>
              <a:ext uri="{FF2B5EF4-FFF2-40B4-BE49-F238E27FC236}">
                <a16:creationId xmlns:a16="http://schemas.microsoft.com/office/drawing/2014/main" id="{A652439A-9ED0-1942-B701-68569AD299A0}"/>
              </a:ext>
            </a:extLst>
          </p:cNvPr>
          <p:cNvSpPr/>
          <p:nvPr/>
        </p:nvSpPr>
        <p:spPr>
          <a:xfrm>
            <a:off x="451328" y="3228622"/>
            <a:ext cx="3915720" cy="2619022"/>
          </a:xfrm>
          <a:prstGeom prst="roundRect">
            <a:avLst/>
          </a:prstGeom>
          <a:solidFill>
            <a:srgbClr val="7030A0">
              <a:alpha val="33000"/>
            </a:srgb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662C24BA-E90D-0742-A5E0-055083D75256}"/>
              </a:ext>
            </a:extLst>
          </p:cNvPr>
          <p:cNvCxnSpPr/>
          <p:nvPr/>
        </p:nvCxnSpPr>
        <p:spPr>
          <a:xfrm flipV="1">
            <a:off x="1881051" y="2677886"/>
            <a:ext cx="2926080" cy="55073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04EFB76F-BD2A-8944-B279-995562A49B30}"/>
              </a:ext>
            </a:extLst>
          </p:cNvPr>
          <p:cNvSpPr/>
          <p:nvPr/>
        </p:nvSpPr>
        <p:spPr>
          <a:xfrm>
            <a:off x="677333" y="3228622"/>
            <a:ext cx="1582541" cy="27222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591070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004247-B888-8943-AFCA-3949263B3F00}"/>
              </a:ext>
            </a:extLst>
          </p:cNvPr>
          <p:cNvSpPr>
            <a:spLocks noGrp="1"/>
          </p:cNvSpPr>
          <p:nvPr>
            <p:ph type="title"/>
          </p:nvPr>
        </p:nvSpPr>
        <p:spPr/>
        <p:txBody>
          <a:bodyPr/>
          <a:lstStyle/>
          <a:p>
            <a:pPr algn="ctr"/>
            <a:r>
              <a:rPr lang="en-US"/>
              <a:t>Using the prefix function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775B65-3A86-B142-9305-F7BF95918A58}"/>
                  </a:ext>
                </a:extLst>
              </p:cNvPr>
              <p:cNvSpPr>
                <a:spLocks noGrp="1"/>
              </p:cNvSpPr>
              <p:nvPr>
                <p:ph idx="1"/>
              </p:nvPr>
            </p:nvSpPr>
            <p:spPr/>
            <p:txBody>
              <a:bodyPr/>
              <a:lstStyle/>
              <a:p>
                <a:r>
                  <a:rPr lang="en-US" dirty="0"/>
                  <a:t>Now that we have the prefix function ready, we can use it to do </a:t>
                </a:r>
                <a:r>
                  <a:rPr lang="en-US" i="1" dirty="0">
                    <a:solidFill>
                      <a:schemeClr val="accent2"/>
                    </a:solidFill>
                  </a:rPr>
                  <a:t>sweet string matching type stuff ™</a:t>
                </a:r>
              </a:p>
              <a:p>
                <a:r>
                  <a:rPr lang="en-US" dirty="0"/>
                  <a:t>Recall: We want to improve upon </a:t>
                </a:r>
                <a14:m>
                  <m:oMath xmlns:m="http://schemas.openxmlformats.org/officeDocument/2006/math">
                    <m:r>
                      <a:rPr lang="en-US" i="1" dirty="0" smtClean="0">
                        <a:solidFill>
                          <a:schemeClr val="accent6">
                            <a:lumMod val="75000"/>
                          </a:schemeClr>
                        </a:solidFill>
                        <a:latin typeface="Cambria Math" panose="02040503050406030204" pitchFamily="18" charset="0"/>
                      </a:rPr>
                      <m:t>𝑂</m:t>
                    </m:r>
                    <m:d>
                      <m:dPr>
                        <m:ctrlPr>
                          <a:rPr lang="en-US" i="1" dirty="0" smtClean="0">
                            <a:solidFill>
                              <a:schemeClr val="accent6">
                                <a:lumMod val="75000"/>
                              </a:schemeClr>
                            </a:solidFill>
                            <a:latin typeface="Cambria Math" panose="02040503050406030204" pitchFamily="18" charset="0"/>
                          </a:rPr>
                        </m:ctrlPr>
                      </m:dPr>
                      <m:e>
                        <m:r>
                          <a:rPr lang="en-US" i="1" dirty="0" smtClean="0">
                            <a:solidFill>
                              <a:schemeClr val="accent6">
                                <a:lumMod val="75000"/>
                              </a:schemeClr>
                            </a:solidFill>
                            <a:latin typeface="Cambria Math" panose="02040503050406030204" pitchFamily="18" charset="0"/>
                          </a:rPr>
                          <m:t>𝑛</m:t>
                        </m:r>
                        <m:r>
                          <a:rPr lang="en-US" i="1" dirty="0">
                            <a:solidFill>
                              <a:schemeClr val="accent6">
                                <a:lumMod val="75000"/>
                              </a:schemeClr>
                            </a:solidFill>
                            <a:latin typeface="Cambria Math" panose="02040503050406030204" pitchFamily="18" charset="0"/>
                            <a:ea typeface="Cambria Math" panose="02040503050406030204" pitchFamily="18" charset="0"/>
                          </a:rPr>
                          <m:t>∙</m:t>
                        </m:r>
                        <m:r>
                          <a:rPr lang="en-US" b="0" i="1" dirty="0" smtClean="0">
                            <a:solidFill>
                              <a:schemeClr val="accent6">
                                <a:lumMod val="75000"/>
                              </a:schemeClr>
                            </a:solidFill>
                            <a:latin typeface="Cambria Math" panose="02040503050406030204" pitchFamily="18" charset="0"/>
                          </a:rPr>
                          <m:t> </m:t>
                        </m:r>
                        <m:r>
                          <a:rPr lang="en-US" i="1" dirty="0" smtClean="0">
                            <a:solidFill>
                              <a:schemeClr val="accent6">
                                <a:lumMod val="75000"/>
                              </a:schemeClr>
                            </a:solidFill>
                            <a:latin typeface="Cambria Math" panose="02040503050406030204" pitchFamily="18" charset="0"/>
                          </a:rPr>
                          <m:t>𝑚</m:t>
                        </m:r>
                      </m:e>
                    </m:d>
                  </m:oMath>
                </a14:m>
                <a:r>
                  <a:rPr lang="en-US" dirty="0"/>
                  <a:t>, naïve matching’s complexity.</a:t>
                </a:r>
              </a:p>
              <a:p>
                <a:r>
                  <a:rPr lang="en-US" dirty="0"/>
                  <a:t>The KMP matching algorithm </a:t>
                </a:r>
                <a:r>
                  <a:rPr lang="en-US" dirty="0">
                    <a:solidFill>
                      <a:schemeClr val="accent4"/>
                    </a:solidFill>
                  </a:rPr>
                  <a:t>processes every character of the text exactly once</a:t>
                </a:r>
                <a:r>
                  <a:rPr lang="en-US" dirty="0"/>
                  <a:t>, leading to an improvement in performance!</a:t>
                </a:r>
              </a:p>
              <a:p>
                <a:r>
                  <a:rPr lang="en-US" dirty="0"/>
                  <a:t>Contrast this with the naïve string matcher, where </a:t>
                </a:r>
                <a:r>
                  <a:rPr lang="en-US" dirty="0">
                    <a:solidFill>
                      <a:schemeClr val="accent5">
                        <a:lumMod val="60000"/>
                        <a:lumOff val="40000"/>
                      </a:schemeClr>
                    </a:solidFill>
                  </a:rPr>
                  <a:t>every character of the text gets compared to as many as </a:t>
                </a:r>
                <a14:m>
                  <m:oMath xmlns:m="http://schemas.openxmlformats.org/officeDocument/2006/math">
                    <m:r>
                      <a:rPr lang="en-US" i="1" dirty="0" smtClean="0">
                        <a:solidFill>
                          <a:schemeClr val="accent5">
                            <a:lumMod val="60000"/>
                            <a:lumOff val="40000"/>
                          </a:schemeClr>
                        </a:solidFill>
                        <a:latin typeface="Cambria Math" panose="02040503050406030204" pitchFamily="18" charset="0"/>
                      </a:rPr>
                      <m:t>𝑚</m:t>
                    </m:r>
                  </m:oMath>
                </a14:m>
                <a:r>
                  <a:rPr lang="en-US" dirty="0"/>
                  <a:t> characters (every character of the pattern)</a:t>
                </a:r>
              </a:p>
              <a:p>
                <a:endParaRPr lang="en-US" i="1" dirty="0"/>
              </a:p>
            </p:txBody>
          </p:sp>
        </mc:Choice>
        <mc:Fallback xmlns="">
          <p:sp>
            <p:nvSpPr>
              <p:cNvPr id="3" name="Content Placeholder 2">
                <a:extLst>
                  <a:ext uri="{FF2B5EF4-FFF2-40B4-BE49-F238E27FC236}">
                    <a16:creationId xmlns:a16="http://schemas.microsoft.com/office/drawing/2014/main" id="{D5775B65-3A86-B142-9305-F7BF95918A58}"/>
                  </a:ext>
                </a:extLst>
              </p:cNvPr>
              <p:cNvSpPr>
                <a:spLocks noGrp="1" noRot="1" noChangeAspect="1" noMove="1" noResize="1" noEditPoints="1" noAdjustHandles="1" noChangeArrowheads="1" noChangeShapeType="1" noTextEdit="1"/>
              </p:cNvSpPr>
              <p:nvPr>
                <p:ph idx="1"/>
              </p:nvPr>
            </p:nvSpPr>
            <p:spPr>
              <a:blipFill>
                <a:blip r:embed="rId2"/>
                <a:stretch>
                  <a:fillRect l="-965" t="-2632" r="-1448"/>
                </a:stretch>
              </a:blipFill>
            </p:spPr>
            <p:txBody>
              <a:bodyPr/>
              <a:lstStyle/>
              <a:p>
                <a:r>
                  <a:rPr lang="en-US">
                    <a:noFill/>
                  </a:rPr>
                  <a:t> </a:t>
                </a:r>
              </a:p>
            </p:txBody>
          </p:sp>
        </mc:Fallback>
      </mc:AlternateContent>
    </p:spTree>
    <p:extLst>
      <p:ext uri="{BB962C8B-B14F-4D97-AF65-F5344CB8AC3E}">
        <p14:creationId xmlns:p14="http://schemas.microsoft.com/office/powerpoint/2010/main" val="22058127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99142B-5A73-4240-B9F1-80BDDAB7F293}"/>
              </a:ext>
            </a:extLst>
          </p:cNvPr>
          <p:cNvSpPr>
            <a:spLocks noGrp="1"/>
          </p:cNvSpPr>
          <p:nvPr>
            <p:ph type="title"/>
          </p:nvPr>
        </p:nvSpPr>
        <p:spPr/>
        <p:txBody>
          <a:bodyPr/>
          <a:lstStyle/>
          <a:p>
            <a:pPr algn="ctr"/>
            <a:r>
              <a:rPr lang="en-US"/>
              <a:t>The KMP matcher</a:t>
            </a:r>
          </a:p>
        </p:txBody>
      </p:sp>
      <p:sp>
        <p:nvSpPr>
          <p:cNvPr id="4" name="Content Placeholder 2">
            <a:extLst>
              <a:ext uri="{FF2B5EF4-FFF2-40B4-BE49-F238E27FC236}">
                <a16:creationId xmlns:a16="http://schemas.microsoft.com/office/drawing/2014/main" id="{C7450721-5FBB-3347-B21D-62F97E0E5820}"/>
              </a:ext>
            </a:extLst>
          </p:cNvPr>
          <p:cNvSpPr>
            <a:spLocks noGrp="1"/>
          </p:cNvSpPr>
          <p:nvPr>
            <p:ph idx="1"/>
          </p:nvPr>
        </p:nvSpPr>
        <p:spPr>
          <a:xfrm>
            <a:off x="345688" y="1825624"/>
            <a:ext cx="11976410" cy="4820503"/>
          </a:xfrm>
        </p:spPr>
        <p:txBody>
          <a:bodyPr>
            <a:normAutofit fontScale="92500" lnSpcReduction="20000"/>
          </a:bodyPr>
          <a:lstStyle/>
          <a:p>
            <a:pPr marL="0" indent="0">
              <a:buNone/>
            </a:pPr>
            <a:r>
              <a:rPr lang="en-US" sz="1400">
                <a:latin typeface="Consolas" panose="020B0609020204030204" pitchFamily="49" charset="0"/>
                <a:cs typeface="Consolas" panose="020B0609020204030204" pitchFamily="49" charset="0"/>
              </a:rPr>
              <a:t>KMP-Matcher(p: String pattern, T: String text){</a:t>
            </a:r>
          </a:p>
          <a:p>
            <a:pPr marL="0" indent="0" defTabSz="457200">
              <a:buNone/>
            </a:pPr>
            <a:r>
              <a:rPr lang="en-US" sz="1400">
                <a:latin typeface="Consolas" panose="020B0609020204030204" pitchFamily="49" charset="0"/>
                <a:cs typeface="Consolas" panose="020B0609020204030204" pitchFamily="49" charset="0"/>
              </a:rPr>
              <a:t>	m = |p|;</a:t>
            </a:r>
          </a:p>
          <a:p>
            <a:pPr marL="0" indent="0" defTabSz="457200">
              <a:buNone/>
            </a:pPr>
            <a:r>
              <a:rPr lang="en-US" sz="1400">
                <a:latin typeface="Consolas" panose="020B0609020204030204" pitchFamily="49" charset="0"/>
                <a:cs typeface="Consolas" panose="020B0609020204030204" pitchFamily="49" charset="0"/>
              </a:rPr>
              <a:t>	n = |T|;</a:t>
            </a:r>
          </a:p>
          <a:p>
            <a:pPr marL="0" indent="0" defTabSz="457200">
              <a:buNone/>
            </a:pPr>
            <a:r>
              <a:rPr lang="en-US" sz="1400" b="1">
                <a:solidFill>
                  <a:schemeClr val="accent5"/>
                </a:solidFill>
                <a:latin typeface="Consolas" panose="020B0609020204030204" pitchFamily="49" charset="0"/>
                <a:cs typeface="Consolas" panose="020B0609020204030204" pitchFamily="49" charset="0"/>
              </a:rPr>
              <a:t>	F = Compute-Prefix-Function(p);</a:t>
            </a:r>
          </a:p>
          <a:p>
            <a:pPr marL="0" indent="0" defTabSz="457200">
              <a:buNone/>
            </a:pPr>
            <a:r>
              <a:rPr lang="en-US" sz="1400">
                <a:latin typeface="Consolas" panose="020B0609020204030204" pitchFamily="49" charset="0"/>
                <a:cs typeface="Consolas" panose="020B0609020204030204" pitchFamily="49" charset="0"/>
              </a:rPr>
              <a:t>	q = 0;</a:t>
            </a:r>
          </a:p>
          <a:p>
            <a:pPr marL="0" indent="0" defTabSz="457200">
              <a:buNone/>
            </a:pPr>
            <a:r>
              <a:rPr lang="en-US" sz="1400">
                <a:latin typeface="Consolas" panose="020B0609020204030204" pitchFamily="49" charset="0"/>
                <a:cs typeface="Consolas" panose="020B0609020204030204" pitchFamily="49" charset="0"/>
              </a:rPr>
              <a:t>	for(</a:t>
            </a:r>
            <a:r>
              <a:rPr lang="en-US" sz="1400" err="1">
                <a:latin typeface="Consolas" panose="020B0609020204030204" pitchFamily="49" charset="0"/>
                <a:cs typeface="Consolas" panose="020B0609020204030204" pitchFamily="49" charset="0"/>
              </a:rPr>
              <a:t>i</a:t>
            </a:r>
            <a:r>
              <a:rPr lang="en-US" sz="1400">
                <a:latin typeface="Consolas" panose="020B0609020204030204" pitchFamily="49" charset="0"/>
                <a:cs typeface="Consolas" panose="020B0609020204030204" pitchFamily="49" charset="0"/>
              </a:rPr>
              <a:t> = 0: n-1){</a:t>
            </a:r>
          </a:p>
          <a:p>
            <a:pPr marL="0" indent="0" defTabSz="457200">
              <a:buNone/>
            </a:pPr>
            <a:r>
              <a:rPr lang="en-US" sz="1400">
                <a:latin typeface="Consolas" panose="020B0609020204030204" pitchFamily="49" charset="0"/>
                <a:cs typeface="Consolas" panose="020B0609020204030204" pitchFamily="49" charset="0"/>
              </a:rPr>
              <a:t>		while((q &gt; 0) &amp;&amp; (p[q] != T[</a:t>
            </a:r>
            <a:r>
              <a:rPr lang="en-US" sz="1400" err="1">
                <a:latin typeface="Consolas" panose="020B0609020204030204" pitchFamily="49" charset="0"/>
                <a:cs typeface="Consolas" panose="020B0609020204030204" pitchFamily="49" charset="0"/>
              </a:rPr>
              <a:t>i</a:t>
            </a:r>
            <a:r>
              <a:rPr lang="en-US" sz="1400">
                <a:latin typeface="Consolas" panose="020B0609020204030204" pitchFamily="49" charset="0"/>
                <a:cs typeface="Consolas" panose="020B0609020204030204" pitchFamily="49" charset="0"/>
              </a:rPr>
              <a:t>]) ){		</a:t>
            </a:r>
            <a:r>
              <a:rPr lang="en-US" sz="1400">
                <a:solidFill>
                  <a:schemeClr val="bg1">
                    <a:lumMod val="50000"/>
                  </a:schemeClr>
                </a:solidFill>
                <a:latin typeface="Consolas" panose="020B0609020204030204" pitchFamily="49" charset="0"/>
                <a:cs typeface="Consolas" panose="020B0609020204030204" pitchFamily="49" charset="0"/>
              </a:rPr>
              <a:t>// As long as you can’t match….</a:t>
            </a:r>
          </a:p>
          <a:p>
            <a:pPr marL="0" indent="0" defTabSz="457200">
              <a:buNone/>
            </a:pPr>
            <a:r>
              <a:rPr lang="en-US" sz="1400">
                <a:latin typeface="Consolas" panose="020B0609020204030204" pitchFamily="49" charset="0"/>
                <a:cs typeface="Consolas" panose="020B0609020204030204" pitchFamily="49" charset="0"/>
              </a:rPr>
              <a:t>			q = F[q - 1]; 					</a:t>
            </a:r>
            <a:r>
              <a:rPr lang="en-US" sz="1400">
                <a:solidFill>
                  <a:schemeClr val="bg1">
                    <a:lumMod val="50000"/>
                  </a:schemeClr>
                </a:solidFill>
                <a:latin typeface="Consolas" panose="020B0609020204030204" pitchFamily="49" charset="0"/>
                <a:cs typeface="Consolas" panose="020B0609020204030204" pitchFamily="49" charset="0"/>
              </a:rPr>
              <a:t>// Keep backtracking to find other potential matches.</a:t>
            </a:r>
          </a:p>
          <a:p>
            <a:pPr marL="0" indent="0" defTabSz="457200">
              <a:buNone/>
            </a:pPr>
            <a:r>
              <a:rPr lang="en-US" sz="1400">
                <a:latin typeface="Consolas" panose="020B0609020204030204" pitchFamily="49" charset="0"/>
                <a:cs typeface="Consolas" panose="020B0609020204030204" pitchFamily="49" charset="0"/>
              </a:rPr>
              <a:t>		}</a:t>
            </a:r>
          </a:p>
          <a:p>
            <a:pPr marL="0" indent="0" defTabSz="457200">
              <a:buNone/>
            </a:pPr>
            <a:r>
              <a:rPr lang="en-US" sz="1400">
                <a:latin typeface="Consolas" panose="020B0609020204030204" pitchFamily="49" charset="0"/>
                <a:cs typeface="Consolas" panose="020B0609020204030204" pitchFamily="49" charset="0"/>
              </a:rPr>
              <a:t>		if(p[q] == T[</a:t>
            </a:r>
            <a:r>
              <a:rPr lang="en-US" sz="1400" err="1">
                <a:latin typeface="Consolas" panose="020B0609020204030204" pitchFamily="49" charset="0"/>
                <a:cs typeface="Consolas" panose="020B0609020204030204" pitchFamily="49" charset="0"/>
              </a:rPr>
              <a:t>i</a:t>
            </a:r>
            <a:r>
              <a:rPr lang="en-US" sz="1400">
                <a:latin typeface="Consolas" panose="020B0609020204030204" pitchFamily="49" charset="0"/>
                <a:cs typeface="Consolas" panose="020B0609020204030204" pitchFamily="49" charset="0"/>
              </a:rPr>
              <a:t>]){</a:t>
            </a:r>
          </a:p>
          <a:p>
            <a:pPr marL="0" indent="0" defTabSz="457200">
              <a:buNone/>
            </a:pPr>
            <a:r>
              <a:rPr lang="en-US" sz="1400">
                <a:latin typeface="Consolas" panose="020B0609020204030204" pitchFamily="49" charset="0"/>
                <a:cs typeface="Consolas" panose="020B0609020204030204" pitchFamily="49" charset="0"/>
              </a:rPr>
              <a:t>			q++;							</a:t>
            </a:r>
            <a:r>
              <a:rPr lang="en-US" sz="1400">
                <a:solidFill>
                  <a:schemeClr val="bg1">
                    <a:lumMod val="50000"/>
                  </a:schemeClr>
                </a:solidFill>
                <a:latin typeface="Consolas" panose="020B0609020204030204" pitchFamily="49" charset="0"/>
                <a:cs typeface="Consolas" panose="020B0609020204030204" pitchFamily="49" charset="0"/>
              </a:rPr>
              <a:t>// Update the progress of our match.</a:t>
            </a:r>
          </a:p>
          <a:p>
            <a:pPr marL="0" indent="0" defTabSz="457200">
              <a:buNone/>
            </a:pPr>
            <a:r>
              <a:rPr lang="en-US" sz="1400">
                <a:latin typeface="Consolas" panose="020B0609020204030204" pitchFamily="49" charset="0"/>
                <a:cs typeface="Consolas" panose="020B0609020204030204" pitchFamily="49" charset="0"/>
              </a:rPr>
              <a:t>		}</a:t>
            </a:r>
          </a:p>
          <a:p>
            <a:pPr marL="0" indent="0" defTabSz="457200">
              <a:buNone/>
            </a:pPr>
            <a:r>
              <a:rPr lang="en-US" sz="1400">
                <a:latin typeface="Consolas" panose="020B0609020204030204" pitchFamily="49" charset="0"/>
                <a:cs typeface="Consolas" panose="020B0609020204030204" pitchFamily="49" charset="0"/>
              </a:rPr>
              <a:t>		if(q == m) {</a:t>
            </a:r>
          </a:p>
          <a:p>
            <a:pPr marL="0" indent="0" defTabSz="457200">
              <a:buNone/>
            </a:pPr>
            <a:r>
              <a:rPr lang="en-US" sz="1400">
                <a:latin typeface="Consolas" panose="020B0609020204030204" pitchFamily="49" charset="0"/>
                <a:cs typeface="Consolas" panose="020B0609020204030204" pitchFamily="49" charset="0"/>
              </a:rPr>
              <a:t>			print “Pattern occurs with shift: ” + (</a:t>
            </a:r>
            <a:r>
              <a:rPr lang="en-US" sz="1400" err="1">
                <a:latin typeface="Consolas" panose="020B0609020204030204" pitchFamily="49" charset="0"/>
                <a:cs typeface="Consolas" panose="020B0609020204030204" pitchFamily="49" charset="0"/>
              </a:rPr>
              <a:t>i</a:t>
            </a:r>
            <a:r>
              <a:rPr lang="en-US" sz="1400">
                <a:latin typeface="Consolas" panose="020B0609020204030204" pitchFamily="49" charset="0"/>
                <a:cs typeface="Consolas" panose="020B0609020204030204" pitchFamily="49" charset="0"/>
              </a:rPr>
              <a:t> – m + 1);</a:t>
            </a:r>
          </a:p>
          <a:p>
            <a:pPr marL="0" indent="0" defTabSz="457200">
              <a:buNone/>
            </a:pPr>
            <a:r>
              <a:rPr lang="en-US" sz="1400">
                <a:latin typeface="Consolas" panose="020B0609020204030204" pitchFamily="49" charset="0"/>
                <a:cs typeface="Consolas" panose="020B0609020204030204" pitchFamily="49" charset="0"/>
              </a:rPr>
              <a:t>			q = F[q – 1];					</a:t>
            </a:r>
            <a:r>
              <a:rPr lang="en-US" sz="1400">
                <a:solidFill>
                  <a:schemeClr val="bg1">
                    <a:lumMod val="50000"/>
                  </a:schemeClr>
                </a:solidFill>
                <a:latin typeface="Consolas" panose="020B0609020204030204" pitchFamily="49" charset="0"/>
                <a:cs typeface="Consolas" panose="020B0609020204030204" pitchFamily="49" charset="0"/>
              </a:rPr>
              <a:t>// Don’t forget that there might be more matches! We should report them all!</a:t>
            </a:r>
          </a:p>
          <a:p>
            <a:pPr marL="0" indent="0" defTabSz="457200">
              <a:buNone/>
            </a:pPr>
            <a:r>
              <a:rPr lang="en-US" sz="1400">
                <a:latin typeface="Consolas" panose="020B0609020204030204" pitchFamily="49" charset="0"/>
                <a:cs typeface="Consolas" panose="020B0609020204030204" pitchFamily="49" charset="0"/>
              </a:rPr>
              <a:t>		}</a:t>
            </a:r>
          </a:p>
          <a:p>
            <a:pPr marL="0" indent="0" defTabSz="457200">
              <a:buNone/>
            </a:pPr>
            <a:r>
              <a:rPr lang="en-US" sz="1400">
                <a:latin typeface="Consolas" panose="020B0609020204030204" pitchFamily="49" charset="0"/>
                <a:cs typeface="Consolas" panose="020B0609020204030204" pitchFamily="49" charset="0"/>
              </a:rPr>
              <a:t>	}</a:t>
            </a:r>
          </a:p>
          <a:p>
            <a:pPr marL="0" indent="0">
              <a:buNone/>
            </a:pPr>
            <a:r>
              <a:rPr lang="en-US" sz="1400">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41375264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99142B-5A73-4240-B9F1-80BDDAB7F293}"/>
              </a:ext>
            </a:extLst>
          </p:cNvPr>
          <p:cNvSpPr>
            <a:spLocks noGrp="1"/>
          </p:cNvSpPr>
          <p:nvPr>
            <p:ph type="title"/>
          </p:nvPr>
        </p:nvSpPr>
        <p:spPr/>
        <p:txBody>
          <a:bodyPr/>
          <a:lstStyle/>
          <a:p>
            <a:pPr algn="ctr"/>
            <a:r>
              <a:rPr lang="en-US" dirty="0"/>
              <a:t>The KMP matcher</a:t>
            </a:r>
          </a:p>
        </p:txBody>
      </p:sp>
      <p:sp>
        <p:nvSpPr>
          <p:cNvPr id="4" name="Content Placeholder 2">
            <a:extLst>
              <a:ext uri="{FF2B5EF4-FFF2-40B4-BE49-F238E27FC236}">
                <a16:creationId xmlns:a16="http://schemas.microsoft.com/office/drawing/2014/main" id="{C7450721-5FBB-3347-B21D-62F97E0E5820}"/>
              </a:ext>
            </a:extLst>
          </p:cNvPr>
          <p:cNvSpPr>
            <a:spLocks noGrp="1"/>
          </p:cNvSpPr>
          <p:nvPr>
            <p:ph idx="1"/>
          </p:nvPr>
        </p:nvSpPr>
        <p:spPr>
          <a:xfrm>
            <a:off x="345688" y="1825624"/>
            <a:ext cx="11976410" cy="4820503"/>
          </a:xfrm>
        </p:spPr>
        <p:txBody>
          <a:bodyPr>
            <a:normAutofit fontScale="92500" lnSpcReduction="20000"/>
          </a:bodyPr>
          <a:lstStyle/>
          <a:p>
            <a:pPr marL="0" indent="0">
              <a:buNone/>
            </a:pPr>
            <a:r>
              <a:rPr lang="en-US" sz="1400" dirty="0">
                <a:latin typeface="Consolas" panose="020B0609020204030204" pitchFamily="49" charset="0"/>
                <a:cs typeface="Consolas" panose="020B0609020204030204" pitchFamily="49" charset="0"/>
              </a:rPr>
              <a:t>KMP-Matcher(p: String pattern, T: String text){</a:t>
            </a:r>
          </a:p>
          <a:p>
            <a:pPr marL="0" indent="0" defTabSz="457200">
              <a:buNone/>
            </a:pPr>
            <a:r>
              <a:rPr lang="en-US" sz="1400" dirty="0">
                <a:latin typeface="Consolas" panose="020B0609020204030204" pitchFamily="49" charset="0"/>
                <a:cs typeface="Consolas" panose="020B0609020204030204" pitchFamily="49" charset="0"/>
              </a:rPr>
              <a:t>	m = |p|;</a:t>
            </a:r>
          </a:p>
          <a:p>
            <a:pPr marL="0" indent="0" defTabSz="457200">
              <a:buNone/>
            </a:pPr>
            <a:r>
              <a:rPr lang="en-US" sz="1400" dirty="0">
                <a:latin typeface="Consolas" panose="020B0609020204030204" pitchFamily="49" charset="0"/>
                <a:cs typeface="Consolas" panose="020B0609020204030204" pitchFamily="49" charset="0"/>
              </a:rPr>
              <a:t>	n = |T|;</a:t>
            </a:r>
          </a:p>
          <a:p>
            <a:pPr marL="0" indent="0" defTabSz="457200">
              <a:buNone/>
            </a:pPr>
            <a:r>
              <a:rPr lang="en-US" sz="1400" b="1" dirty="0">
                <a:solidFill>
                  <a:schemeClr val="accent5"/>
                </a:solidFill>
                <a:latin typeface="Consolas" panose="020B0609020204030204" pitchFamily="49" charset="0"/>
                <a:cs typeface="Consolas" panose="020B0609020204030204" pitchFamily="49" charset="0"/>
              </a:rPr>
              <a:t>	F = Compute-Prefix-Function(p);</a:t>
            </a:r>
          </a:p>
          <a:p>
            <a:pPr marL="0" indent="0" defTabSz="457200">
              <a:buNone/>
            </a:pPr>
            <a:r>
              <a:rPr lang="en-US" sz="1400" dirty="0">
                <a:latin typeface="Consolas" panose="020B0609020204030204" pitchFamily="49" charset="0"/>
                <a:cs typeface="Consolas" panose="020B0609020204030204" pitchFamily="49" charset="0"/>
              </a:rPr>
              <a:t>	q = 0;</a:t>
            </a:r>
          </a:p>
          <a:p>
            <a:pPr marL="0" indent="0" defTabSz="457200">
              <a:buNone/>
            </a:pPr>
            <a:r>
              <a:rPr lang="en-US" sz="1400" dirty="0">
                <a:latin typeface="Consolas" panose="020B0609020204030204" pitchFamily="49" charset="0"/>
                <a:cs typeface="Consolas" panose="020B0609020204030204" pitchFamily="49" charset="0"/>
              </a:rPr>
              <a:t>	for(</a:t>
            </a:r>
            <a:r>
              <a:rPr lang="en-US" sz="1400" dirty="0" err="1">
                <a:latin typeface="Consolas" panose="020B0609020204030204" pitchFamily="49" charset="0"/>
                <a:cs typeface="Consolas" panose="020B0609020204030204" pitchFamily="49" charset="0"/>
              </a:rPr>
              <a:t>i</a:t>
            </a:r>
            <a:r>
              <a:rPr lang="en-US" sz="1400" dirty="0">
                <a:latin typeface="Consolas" panose="020B0609020204030204" pitchFamily="49" charset="0"/>
                <a:cs typeface="Consolas" panose="020B0609020204030204" pitchFamily="49" charset="0"/>
              </a:rPr>
              <a:t> = 0: n-1){</a:t>
            </a:r>
          </a:p>
          <a:p>
            <a:pPr marL="0" indent="0" defTabSz="457200">
              <a:buNone/>
            </a:pPr>
            <a:r>
              <a:rPr lang="en-US" sz="1400" dirty="0">
                <a:latin typeface="Consolas" panose="020B0609020204030204" pitchFamily="49" charset="0"/>
                <a:cs typeface="Consolas" panose="020B0609020204030204" pitchFamily="49" charset="0"/>
              </a:rPr>
              <a:t>		while((q &gt; 0) &amp;&amp; (p[q] != T[</a:t>
            </a:r>
            <a:r>
              <a:rPr lang="en-US" sz="1400" dirty="0" err="1">
                <a:latin typeface="Consolas" panose="020B0609020204030204" pitchFamily="49" charset="0"/>
                <a:cs typeface="Consolas" panose="020B0609020204030204" pitchFamily="49" charset="0"/>
              </a:rPr>
              <a:t>i</a:t>
            </a:r>
            <a:r>
              <a:rPr lang="en-US" sz="1400" dirty="0">
                <a:latin typeface="Consolas" panose="020B0609020204030204" pitchFamily="49" charset="0"/>
                <a:cs typeface="Consolas" panose="020B0609020204030204" pitchFamily="49" charset="0"/>
              </a:rPr>
              <a:t>]) ){		</a:t>
            </a:r>
            <a:r>
              <a:rPr lang="en-US" sz="1400" dirty="0">
                <a:solidFill>
                  <a:schemeClr val="bg1">
                    <a:lumMod val="50000"/>
                  </a:schemeClr>
                </a:solidFill>
                <a:latin typeface="Consolas" panose="020B0609020204030204" pitchFamily="49" charset="0"/>
                <a:cs typeface="Consolas" panose="020B0609020204030204" pitchFamily="49" charset="0"/>
              </a:rPr>
              <a:t>// As long as you can’t match….</a:t>
            </a:r>
          </a:p>
          <a:p>
            <a:pPr marL="0" indent="0" defTabSz="457200">
              <a:buNone/>
            </a:pPr>
            <a:r>
              <a:rPr lang="en-US" sz="1400" dirty="0">
                <a:latin typeface="Consolas" panose="020B0609020204030204" pitchFamily="49" charset="0"/>
                <a:cs typeface="Consolas" panose="020B0609020204030204" pitchFamily="49" charset="0"/>
              </a:rPr>
              <a:t>			q = F[q - 1]; 					</a:t>
            </a:r>
            <a:r>
              <a:rPr lang="en-US" sz="1400" dirty="0">
                <a:solidFill>
                  <a:schemeClr val="bg1">
                    <a:lumMod val="50000"/>
                  </a:schemeClr>
                </a:solidFill>
                <a:latin typeface="Consolas" panose="020B0609020204030204" pitchFamily="49" charset="0"/>
                <a:cs typeface="Consolas" panose="020B0609020204030204" pitchFamily="49" charset="0"/>
              </a:rPr>
              <a:t>// Keep backtracking to find other potential matches.</a:t>
            </a:r>
          </a:p>
          <a:p>
            <a:pPr marL="0" indent="0" defTabSz="457200">
              <a:buNone/>
            </a:pPr>
            <a:r>
              <a:rPr lang="en-US" sz="1400" dirty="0">
                <a:latin typeface="Consolas" panose="020B0609020204030204" pitchFamily="49" charset="0"/>
                <a:cs typeface="Consolas" panose="020B0609020204030204" pitchFamily="49" charset="0"/>
              </a:rPr>
              <a:t>		}</a:t>
            </a:r>
          </a:p>
          <a:p>
            <a:pPr marL="0" indent="0" defTabSz="457200">
              <a:buNone/>
            </a:pPr>
            <a:r>
              <a:rPr lang="en-US" sz="1400" dirty="0">
                <a:latin typeface="Consolas" panose="020B0609020204030204" pitchFamily="49" charset="0"/>
                <a:cs typeface="Consolas" panose="020B0609020204030204" pitchFamily="49" charset="0"/>
              </a:rPr>
              <a:t>		if(p[q] == T[</a:t>
            </a:r>
            <a:r>
              <a:rPr lang="en-US" sz="1400" dirty="0" err="1">
                <a:latin typeface="Consolas" panose="020B0609020204030204" pitchFamily="49" charset="0"/>
                <a:cs typeface="Consolas" panose="020B0609020204030204" pitchFamily="49" charset="0"/>
              </a:rPr>
              <a:t>i</a:t>
            </a:r>
            <a:r>
              <a:rPr lang="en-US" sz="1400" dirty="0">
                <a:latin typeface="Consolas" panose="020B0609020204030204" pitchFamily="49" charset="0"/>
                <a:cs typeface="Consolas" panose="020B0609020204030204" pitchFamily="49" charset="0"/>
              </a:rPr>
              <a:t>]){</a:t>
            </a:r>
          </a:p>
          <a:p>
            <a:pPr marL="0" indent="0" defTabSz="457200">
              <a:buNone/>
            </a:pPr>
            <a:r>
              <a:rPr lang="en-US" sz="1400" dirty="0">
                <a:latin typeface="Consolas" panose="020B0609020204030204" pitchFamily="49" charset="0"/>
                <a:cs typeface="Consolas" panose="020B0609020204030204" pitchFamily="49" charset="0"/>
              </a:rPr>
              <a:t>			q++;							</a:t>
            </a:r>
            <a:r>
              <a:rPr lang="en-US" sz="1400" dirty="0">
                <a:solidFill>
                  <a:schemeClr val="bg1">
                    <a:lumMod val="50000"/>
                  </a:schemeClr>
                </a:solidFill>
                <a:latin typeface="Consolas" panose="020B0609020204030204" pitchFamily="49" charset="0"/>
                <a:cs typeface="Consolas" panose="020B0609020204030204" pitchFamily="49" charset="0"/>
              </a:rPr>
              <a:t>// Update the progress of our match.</a:t>
            </a:r>
          </a:p>
          <a:p>
            <a:pPr marL="0" indent="0" defTabSz="457200">
              <a:buNone/>
            </a:pPr>
            <a:r>
              <a:rPr lang="en-US" sz="1400" dirty="0">
                <a:latin typeface="Consolas" panose="020B0609020204030204" pitchFamily="49" charset="0"/>
                <a:cs typeface="Consolas" panose="020B0609020204030204" pitchFamily="49" charset="0"/>
              </a:rPr>
              <a:t>		}</a:t>
            </a:r>
          </a:p>
          <a:p>
            <a:pPr marL="0" indent="0" defTabSz="457200">
              <a:buNone/>
            </a:pPr>
            <a:r>
              <a:rPr lang="en-US" sz="1400" dirty="0">
                <a:latin typeface="Consolas" panose="020B0609020204030204" pitchFamily="49" charset="0"/>
                <a:cs typeface="Consolas" panose="020B0609020204030204" pitchFamily="49" charset="0"/>
              </a:rPr>
              <a:t>		if(q == m) {</a:t>
            </a:r>
          </a:p>
          <a:p>
            <a:pPr marL="0" indent="0" defTabSz="457200">
              <a:buNone/>
            </a:pPr>
            <a:r>
              <a:rPr lang="en-US" sz="1400" dirty="0">
                <a:latin typeface="Consolas" panose="020B0609020204030204" pitchFamily="49" charset="0"/>
                <a:cs typeface="Consolas" panose="020B0609020204030204" pitchFamily="49" charset="0"/>
              </a:rPr>
              <a:t>			print “Pattern occurs with shift: ” + (</a:t>
            </a:r>
            <a:r>
              <a:rPr lang="en-US" sz="1400" dirty="0" err="1">
                <a:latin typeface="Consolas" panose="020B0609020204030204" pitchFamily="49" charset="0"/>
                <a:cs typeface="Consolas" panose="020B0609020204030204" pitchFamily="49" charset="0"/>
              </a:rPr>
              <a:t>i</a:t>
            </a:r>
            <a:r>
              <a:rPr lang="en-US" sz="1400" dirty="0">
                <a:latin typeface="Consolas" panose="020B0609020204030204" pitchFamily="49" charset="0"/>
                <a:cs typeface="Consolas" panose="020B0609020204030204" pitchFamily="49" charset="0"/>
              </a:rPr>
              <a:t> – m + 1);</a:t>
            </a:r>
          </a:p>
          <a:p>
            <a:pPr marL="0" indent="0" defTabSz="457200">
              <a:buNone/>
            </a:pPr>
            <a:r>
              <a:rPr lang="en-US" sz="1400" dirty="0">
                <a:latin typeface="Consolas" panose="020B0609020204030204" pitchFamily="49" charset="0"/>
                <a:cs typeface="Consolas" panose="020B0609020204030204" pitchFamily="49" charset="0"/>
              </a:rPr>
              <a:t>			q = F[q – 1];					</a:t>
            </a:r>
            <a:r>
              <a:rPr lang="en-US" sz="1400" dirty="0">
                <a:solidFill>
                  <a:schemeClr val="bg1">
                    <a:lumMod val="50000"/>
                  </a:schemeClr>
                </a:solidFill>
                <a:latin typeface="Consolas" panose="020B0609020204030204" pitchFamily="49" charset="0"/>
                <a:cs typeface="Consolas" panose="020B0609020204030204" pitchFamily="49" charset="0"/>
              </a:rPr>
              <a:t>// Don’t forget that there might be more matches! We should report them all!</a:t>
            </a:r>
          </a:p>
          <a:p>
            <a:pPr marL="0" indent="0" defTabSz="457200">
              <a:buNone/>
            </a:pPr>
            <a:r>
              <a:rPr lang="en-US" sz="1400" dirty="0">
                <a:latin typeface="Consolas" panose="020B0609020204030204" pitchFamily="49" charset="0"/>
                <a:cs typeface="Consolas" panose="020B0609020204030204" pitchFamily="49" charset="0"/>
              </a:rPr>
              <a:t>		}</a:t>
            </a:r>
          </a:p>
          <a:p>
            <a:pPr marL="0" indent="0" defTabSz="457200">
              <a:buNone/>
            </a:pPr>
            <a:r>
              <a:rPr lang="en-US" sz="1400" dirty="0">
                <a:latin typeface="Consolas" panose="020B0609020204030204" pitchFamily="49" charset="0"/>
                <a:cs typeface="Consolas" panose="020B0609020204030204" pitchFamily="49" charset="0"/>
              </a:rPr>
              <a:t>	}</a:t>
            </a:r>
          </a:p>
          <a:p>
            <a:pPr marL="0" indent="0">
              <a:buNone/>
            </a:pPr>
            <a:r>
              <a:rPr lang="en-US" sz="1400" dirty="0">
                <a:latin typeface="Consolas" panose="020B0609020204030204" pitchFamily="49" charset="0"/>
                <a:cs typeface="Consolas" panose="020B0609020204030204" pitchFamily="49" charset="0"/>
              </a:rPr>
              <a:t>}</a:t>
            </a:r>
          </a:p>
        </p:txBody>
      </p:sp>
      <p:sp>
        <p:nvSpPr>
          <p:cNvPr id="5" name="Rounded Rectangle 4">
            <a:extLst>
              <a:ext uri="{FF2B5EF4-FFF2-40B4-BE49-F238E27FC236}">
                <a16:creationId xmlns:a16="http://schemas.microsoft.com/office/drawing/2014/main" id="{8FEFB7EC-946D-1B41-A1F8-0A2B15252575}"/>
              </a:ext>
            </a:extLst>
          </p:cNvPr>
          <p:cNvSpPr/>
          <p:nvPr/>
        </p:nvSpPr>
        <p:spPr>
          <a:xfrm>
            <a:off x="345688" y="3105528"/>
            <a:ext cx="5993566" cy="3137009"/>
          </a:xfrm>
          <a:prstGeom prst="roundRect">
            <a:avLst/>
          </a:prstGeom>
          <a:solidFill>
            <a:schemeClr val="accent6">
              <a:alpha val="33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Arrow Connector 5">
            <a:extLst>
              <a:ext uri="{FF2B5EF4-FFF2-40B4-BE49-F238E27FC236}">
                <a16:creationId xmlns:a16="http://schemas.microsoft.com/office/drawing/2014/main" id="{88B1C77B-9E1E-3A4B-B65F-F5F2068AAA8A}"/>
              </a:ext>
            </a:extLst>
          </p:cNvPr>
          <p:cNvCxnSpPr/>
          <p:nvPr/>
        </p:nvCxnSpPr>
        <p:spPr>
          <a:xfrm flipV="1">
            <a:off x="5855677" y="2602523"/>
            <a:ext cx="1011115" cy="562708"/>
          </a:xfrm>
          <a:prstGeom prst="straightConnector1">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354B74B-2C22-2E46-AA16-37A4C71BC7D5}"/>
                  </a:ext>
                </a:extLst>
              </p:cNvPr>
              <p:cNvSpPr txBox="1"/>
              <p:nvPr/>
            </p:nvSpPr>
            <p:spPr>
              <a:xfrm>
                <a:off x="6796453" y="2165723"/>
                <a:ext cx="720970" cy="43088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200" i="1" dirty="0" smtClean="0">
                          <a:solidFill>
                            <a:schemeClr val="accent6"/>
                          </a:solidFill>
                          <a:latin typeface="Cambria Math" panose="02040503050406030204" pitchFamily="18" charset="0"/>
                        </a:rPr>
                        <m:t>𝑂</m:t>
                      </m:r>
                      <m:d>
                        <m:dPr>
                          <m:ctrlPr>
                            <a:rPr lang="en-US" sz="2200" i="1" dirty="0" smtClean="0">
                              <a:solidFill>
                                <a:schemeClr val="accent6"/>
                              </a:solidFill>
                              <a:latin typeface="Cambria Math" panose="02040503050406030204" pitchFamily="18" charset="0"/>
                            </a:rPr>
                          </m:ctrlPr>
                        </m:dPr>
                        <m:e>
                          <m:r>
                            <a:rPr lang="en-US" sz="2200" i="1" dirty="0" smtClean="0">
                              <a:solidFill>
                                <a:schemeClr val="accent6"/>
                              </a:solidFill>
                              <a:latin typeface="Cambria Math" panose="02040503050406030204" pitchFamily="18" charset="0"/>
                            </a:rPr>
                            <m:t>𝑛</m:t>
                          </m:r>
                        </m:e>
                      </m:d>
                      <m:r>
                        <a:rPr lang="en-US" sz="2200" b="0" i="1" dirty="0" smtClean="0">
                          <a:solidFill>
                            <a:schemeClr val="accent6"/>
                          </a:solidFill>
                          <a:latin typeface="Cambria Math" panose="02040503050406030204" pitchFamily="18" charset="0"/>
                        </a:rPr>
                        <m:t>!</m:t>
                      </m:r>
                    </m:oMath>
                  </m:oMathPara>
                </a14:m>
                <a:endParaRPr lang="en-US" sz="2200" dirty="0">
                  <a:solidFill>
                    <a:schemeClr val="accent6"/>
                  </a:solidFill>
                </a:endParaRPr>
              </a:p>
            </p:txBody>
          </p:sp>
        </mc:Choice>
        <mc:Fallback xmlns="">
          <p:sp>
            <p:nvSpPr>
              <p:cNvPr id="8" name="TextBox 7">
                <a:extLst>
                  <a:ext uri="{FF2B5EF4-FFF2-40B4-BE49-F238E27FC236}">
                    <a16:creationId xmlns:a16="http://schemas.microsoft.com/office/drawing/2014/main" id="{5354B74B-2C22-2E46-AA16-37A4C71BC7D5}"/>
                  </a:ext>
                </a:extLst>
              </p:cNvPr>
              <p:cNvSpPr txBox="1">
                <a:spLocks noRot="1" noChangeAspect="1" noMove="1" noResize="1" noEditPoints="1" noAdjustHandles="1" noChangeArrowheads="1" noChangeShapeType="1" noTextEdit="1"/>
              </p:cNvSpPr>
              <p:nvPr/>
            </p:nvSpPr>
            <p:spPr>
              <a:xfrm>
                <a:off x="6796453" y="2165723"/>
                <a:ext cx="720970" cy="430887"/>
              </a:xfrm>
              <a:prstGeom prst="rect">
                <a:avLst/>
              </a:prstGeom>
              <a:blipFill>
                <a:blip r:embed="rId2"/>
                <a:stretch>
                  <a:fillRect r="-17241"/>
                </a:stretch>
              </a:blipFill>
            </p:spPr>
            <p:txBody>
              <a:bodyPr/>
              <a:lstStyle/>
              <a:p>
                <a:r>
                  <a:rPr lang="en-US">
                    <a:noFill/>
                  </a:rPr>
                  <a:t> </a:t>
                </a:r>
              </a:p>
            </p:txBody>
          </p:sp>
        </mc:Fallback>
      </mc:AlternateContent>
    </p:spTree>
    <p:extLst>
      <p:ext uri="{BB962C8B-B14F-4D97-AF65-F5344CB8AC3E}">
        <p14:creationId xmlns:p14="http://schemas.microsoft.com/office/powerpoint/2010/main" val="7894041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D53369-787A-5540-90D7-F2519186B66B}"/>
              </a:ext>
            </a:extLst>
          </p:cNvPr>
          <p:cNvSpPr>
            <a:spLocks noGrp="1"/>
          </p:cNvSpPr>
          <p:nvPr>
            <p:ph type="title"/>
          </p:nvPr>
        </p:nvSpPr>
        <p:spPr/>
        <p:txBody>
          <a:bodyPr/>
          <a:lstStyle/>
          <a:p>
            <a:pPr algn="ctr"/>
            <a:r>
              <a:rPr lang="en-US"/>
              <a:t>Example</a:t>
            </a:r>
          </a:p>
        </p:txBody>
      </p:sp>
      <p:sp>
        <p:nvSpPr>
          <p:cNvPr id="3" name="Content Placeholder 2">
            <a:extLst>
              <a:ext uri="{FF2B5EF4-FFF2-40B4-BE49-F238E27FC236}">
                <a16:creationId xmlns:a16="http://schemas.microsoft.com/office/drawing/2014/main" id="{AFEAE5CD-FC41-AE4C-B4E7-A7A42C4DAC66}"/>
              </a:ext>
            </a:extLst>
          </p:cNvPr>
          <p:cNvSpPr>
            <a:spLocks noGrp="1"/>
          </p:cNvSpPr>
          <p:nvPr>
            <p:ph idx="1"/>
          </p:nvPr>
        </p:nvSpPr>
        <p:spPr/>
        <p:txBody>
          <a:bodyPr/>
          <a:lstStyle/>
          <a:p>
            <a:r>
              <a:rPr lang="en-US"/>
              <a:t>Let’s trace the KMP matcher for matching the following pattern to the following text.</a:t>
            </a:r>
          </a:p>
          <a:p>
            <a:endParaRPr lang="en-US"/>
          </a:p>
          <a:p>
            <a:pPr marL="0" indent="0" algn="ctr">
              <a:buNone/>
            </a:pPr>
            <a:endParaRPr lang="en-US"/>
          </a:p>
          <a:p>
            <a:endParaRPr lang="en-US"/>
          </a:p>
          <a:p>
            <a:pPr marL="0" indent="0" algn="ctr">
              <a:buNone/>
            </a:pPr>
            <a:endParaRPr lang="en-US"/>
          </a:p>
        </p:txBody>
      </p:sp>
      <p:graphicFrame>
        <p:nvGraphicFramePr>
          <p:cNvPr id="4" name="Table 3">
            <a:extLst>
              <a:ext uri="{FF2B5EF4-FFF2-40B4-BE49-F238E27FC236}">
                <a16:creationId xmlns:a16="http://schemas.microsoft.com/office/drawing/2014/main" id="{2AC4D8EC-2665-A24E-855A-9C477409C5AE}"/>
              </a:ext>
            </a:extLst>
          </p:cNvPr>
          <p:cNvGraphicFramePr>
            <a:graphicFrameLocks noGrp="1"/>
          </p:cNvGraphicFramePr>
          <p:nvPr>
            <p:extLst>
              <p:ext uri="{D42A27DB-BD31-4B8C-83A1-F6EECF244321}">
                <p14:modId xmlns:p14="http://schemas.microsoft.com/office/powerpoint/2010/main" val="2947656780"/>
              </p:ext>
            </p:extLst>
          </p:nvPr>
        </p:nvGraphicFramePr>
        <p:xfrm>
          <a:off x="1367897" y="2901837"/>
          <a:ext cx="9456205" cy="1742440"/>
        </p:xfrm>
        <a:graphic>
          <a:graphicData uri="http://schemas.openxmlformats.org/drawingml/2006/table">
            <a:tbl>
              <a:tblPr firstRow="1" bandRow="1">
                <a:tableStyleId>{5C22544A-7EE6-4342-B048-85BDC9FD1C3A}</a:tableStyleId>
              </a:tblPr>
              <a:tblGrid>
                <a:gridCol w="497695">
                  <a:extLst>
                    <a:ext uri="{9D8B030D-6E8A-4147-A177-3AD203B41FA5}">
                      <a16:colId xmlns:a16="http://schemas.microsoft.com/office/drawing/2014/main" val="554146845"/>
                    </a:ext>
                  </a:extLst>
                </a:gridCol>
                <a:gridCol w="497695">
                  <a:extLst>
                    <a:ext uri="{9D8B030D-6E8A-4147-A177-3AD203B41FA5}">
                      <a16:colId xmlns:a16="http://schemas.microsoft.com/office/drawing/2014/main" val="3691093530"/>
                    </a:ext>
                  </a:extLst>
                </a:gridCol>
                <a:gridCol w="497695">
                  <a:extLst>
                    <a:ext uri="{9D8B030D-6E8A-4147-A177-3AD203B41FA5}">
                      <a16:colId xmlns:a16="http://schemas.microsoft.com/office/drawing/2014/main" val="250267583"/>
                    </a:ext>
                  </a:extLst>
                </a:gridCol>
                <a:gridCol w="497695">
                  <a:extLst>
                    <a:ext uri="{9D8B030D-6E8A-4147-A177-3AD203B41FA5}">
                      <a16:colId xmlns:a16="http://schemas.microsoft.com/office/drawing/2014/main" val="872948204"/>
                    </a:ext>
                  </a:extLst>
                </a:gridCol>
                <a:gridCol w="497695">
                  <a:extLst>
                    <a:ext uri="{9D8B030D-6E8A-4147-A177-3AD203B41FA5}">
                      <a16:colId xmlns:a16="http://schemas.microsoft.com/office/drawing/2014/main" val="854588261"/>
                    </a:ext>
                  </a:extLst>
                </a:gridCol>
                <a:gridCol w="497695">
                  <a:extLst>
                    <a:ext uri="{9D8B030D-6E8A-4147-A177-3AD203B41FA5}">
                      <a16:colId xmlns:a16="http://schemas.microsoft.com/office/drawing/2014/main" val="1779267931"/>
                    </a:ext>
                  </a:extLst>
                </a:gridCol>
                <a:gridCol w="497695">
                  <a:extLst>
                    <a:ext uri="{9D8B030D-6E8A-4147-A177-3AD203B41FA5}">
                      <a16:colId xmlns:a16="http://schemas.microsoft.com/office/drawing/2014/main" val="2671522652"/>
                    </a:ext>
                  </a:extLst>
                </a:gridCol>
                <a:gridCol w="497695">
                  <a:extLst>
                    <a:ext uri="{9D8B030D-6E8A-4147-A177-3AD203B41FA5}">
                      <a16:colId xmlns:a16="http://schemas.microsoft.com/office/drawing/2014/main" val="338656557"/>
                    </a:ext>
                  </a:extLst>
                </a:gridCol>
                <a:gridCol w="497695">
                  <a:extLst>
                    <a:ext uri="{9D8B030D-6E8A-4147-A177-3AD203B41FA5}">
                      <a16:colId xmlns:a16="http://schemas.microsoft.com/office/drawing/2014/main" val="1489631695"/>
                    </a:ext>
                  </a:extLst>
                </a:gridCol>
                <a:gridCol w="497695">
                  <a:extLst>
                    <a:ext uri="{9D8B030D-6E8A-4147-A177-3AD203B41FA5}">
                      <a16:colId xmlns:a16="http://schemas.microsoft.com/office/drawing/2014/main" val="3563463873"/>
                    </a:ext>
                  </a:extLst>
                </a:gridCol>
                <a:gridCol w="497695">
                  <a:extLst>
                    <a:ext uri="{9D8B030D-6E8A-4147-A177-3AD203B41FA5}">
                      <a16:colId xmlns:a16="http://schemas.microsoft.com/office/drawing/2014/main" val="2988785104"/>
                    </a:ext>
                  </a:extLst>
                </a:gridCol>
                <a:gridCol w="497695">
                  <a:extLst>
                    <a:ext uri="{9D8B030D-6E8A-4147-A177-3AD203B41FA5}">
                      <a16:colId xmlns:a16="http://schemas.microsoft.com/office/drawing/2014/main" val="2570701911"/>
                    </a:ext>
                  </a:extLst>
                </a:gridCol>
                <a:gridCol w="497695">
                  <a:extLst>
                    <a:ext uri="{9D8B030D-6E8A-4147-A177-3AD203B41FA5}">
                      <a16:colId xmlns:a16="http://schemas.microsoft.com/office/drawing/2014/main" val="4173915929"/>
                    </a:ext>
                  </a:extLst>
                </a:gridCol>
                <a:gridCol w="497695">
                  <a:extLst>
                    <a:ext uri="{9D8B030D-6E8A-4147-A177-3AD203B41FA5}">
                      <a16:colId xmlns:a16="http://schemas.microsoft.com/office/drawing/2014/main" val="96297639"/>
                    </a:ext>
                  </a:extLst>
                </a:gridCol>
                <a:gridCol w="497695">
                  <a:extLst>
                    <a:ext uri="{9D8B030D-6E8A-4147-A177-3AD203B41FA5}">
                      <a16:colId xmlns:a16="http://schemas.microsoft.com/office/drawing/2014/main" val="4187946546"/>
                    </a:ext>
                  </a:extLst>
                </a:gridCol>
                <a:gridCol w="497695">
                  <a:extLst>
                    <a:ext uri="{9D8B030D-6E8A-4147-A177-3AD203B41FA5}">
                      <a16:colId xmlns:a16="http://schemas.microsoft.com/office/drawing/2014/main" val="2908756385"/>
                    </a:ext>
                  </a:extLst>
                </a:gridCol>
                <a:gridCol w="497695">
                  <a:extLst>
                    <a:ext uri="{9D8B030D-6E8A-4147-A177-3AD203B41FA5}">
                      <a16:colId xmlns:a16="http://schemas.microsoft.com/office/drawing/2014/main" val="58873798"/>
                    </a:ext>
                  </a:extLst>
                </a:gridCol>
                <a:gridCol w="497695">
                  <a:extLst>
                    <a:ext uri="{9D8B030D-6E8A-4147-A177-3AD203B41FA5}">
                      <a16:colId xmlns:a16="http://schemas.microsoft.com/office/drawing/2014/main" val="2856530057"/>
                    </a:ext>
                  </a:extLst>
                </a:gridCol>
                <a:gridCol w="497695">
                  <a:extLst>
                    <a:ext uri="{9D8B030D-6E8A-4147-A177-3AD203B41FA5}">
                      <a16:colId xmlns:a16="http://schemas.microsoft.com/office/drawing/2014/main" val="3170875852"/>
                    </a:ext>
                  </a:extLst>
                </a:gridCol>
              </a:tblGrid>
              <a:tr h="370840">
                <a:tc>
                  <a:txBody>
                    <a:bodyPr/>
                    <a:lstStyle/>
                    <a:p>
                      <a:pPr algn="ctr"/>
                      <a:endParaRPr lang="en-US" b="1">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0">
                          <a:solidFill>
                            <a:schemeClr val="tx1"/>
                          </a:solidFill>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0">
                          <a:solidFill>
                            <a:schemeClr val="tx1"/>
                          </a:solidFill>
                        </a:rPr>
                        <a:t>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0">
                          <a:solidFill>
                            <a:schemeClr val="tx1"/>
                          </a:solidFill>
                        </a:rPr>
                        <a:t>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0">
                          <a:solidFill>
                            <a:schemeClr val="tx1"/>
                          </a:solidFill>
                        </a:rPr>
                        <a:t>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0">
                          <a:solidFill>
                            <a:schemeClr val="tx1"/>
                          </a:solidFill>
                        </a:rPr>
                        <a:t>4</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0">
                          <a:solidFill>
                            <a:schemeClr val="tx1"/>
                          </a:solidFill>
                        </a:rPr>
                        <a:t>5</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0">
                          <a:solidFill>
                            <a:schemeClr val="tx1"/>
                          </a:solidFill>
                        </a:rPr>
                        <a:t>6</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0">
                          <a:solidFill>
                            <a:schemeClr val="tx1"/>
                          </a:solidFill>
                        </a:rPr>
                        <a:t>7</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0">
                          <a:solidFill>
                            <a:schemeClr val="tx1"/>
                          </a:solidFill>
                        </a:rPr>
                        <a:t>8</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0">
                          <a:solidFill>
                            <a:schemeClr val="tx1"/>
                          </a:solidFill>
                        </a:rPr>
                        <a:t>9</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0">
                          <a:solidFill>
                            <a:schemeClr val="tx1"/>
                          </a:solidFill>
                        </a:rPr>
                        <a:t>10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0">
                          <a:solidFill>
                            <a:schemeClr val="tx1"/>
                          </a:solidFill>
                        </a:rPr>
                        <a:t>11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0">
                          <a:solidFill>
                            <a:schemeClr val="tx1"/>
                          </a:solidFill>
                        </a:rPr>
                        <a:t>12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0">
                          <a:solidFill>
                            <a:schemeClr val="tx1"/>
                          </a:solidFill>
                        </a:rPr>
                        <a:t>13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0">
                          <a:solidFill>
                            <a:schemeClr val="tx1"/>
                          </a:solidFill>
                        </a:rPr>
                        <a:t>14</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0">
                          <a:solidFill>
                            <a:schemeClr val="tx1"/>
                          </a:solidFill>
                        </a:rPr>
                        <a:t>15</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0">
                          <a:solidFill>
                            <a:schemeClr val="tx1"/>
                          </a:solidFill>
                        </a:rPr>
                        <a:t>16</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0">
                          <a:solidFill>
                            <a:schemeClr val="tx1"/>
                          </a:solidFill>
                        </a:rPr>
                        <a:t>17</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67696680"/>
                  </a:ext>
                </a:extLst>
              </a:tr>
              <a:tr h="370840">
                <a:tc>
                  <a:txBody>
                    <a:bodyPr/>
                    <a:lstStyle/>
                    <a:p>
                      <a:pPr algn="ctr"/>
                      <a:r>
                        <a:rPr lang="en-US" sz="2400" b="1">
                          <a:solidFill>
                            <a:schemeClr val="tx1"/>
                          </a:solidFill>
                        </a:rPr>
                        <a:t>T</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b="1">
                          <a:solidFill>
                            <a:schemeClr val="tx1"/>
                          </a:solidFill>
                        </a:rPr>
                        <a:t>b</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b="1">
                          <a:solidFill>
                            <a:schemeClr val="tx1"/>
                          </a:solidFill>
                        </a:rPr>
                        <a:t>c</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b="1">
                          <a:solidFill>
                            <a:schemeClr val="tx1"/>
                          </a:solidFill>
                        </a:rPr>
                        <a:t>a</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b="1">
                          <a:solidFill>
                            <a:schemeClr val="tx1"/>
                          </a:solidFill>
                        </a:rPr>
                        <a:t>b</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b="1">
                          <a:solidFill>
                            <a:schemeClr val="tx1"/>
                          </a:solidFill>
                        </a:rPr>
                        <a:t>a</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b="1">
                          <a:solidFill>
                            <a:schemeClr val="tx1"/>
                          </a:solidFill>
                        </a:rPr>
                        <a:t>b</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b="1">
                          <a:solidFill>
                            <a:schemeClr val="tx1"/>
                          </a:solidFill>
                        </a:rPr>
                        <a:t>a</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b="1">
                          <a:solidFill>
                            <a:schemeClr val="tx1"/>
                          </a:solidFill>
                        </a:rPr>
                        <a:t>b</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b="1">
                          <a:solidFill>
                            <a:schemeClr val="tx1"/>
                          </a:solidFill>
                        </a:rPr>
                        <a:t>a</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b="1">
                          <a:solidFill>
                            <a:schemeClr val="tx1"/>
                          </a:solidFill>
                        </a:rPr>
                        <a:t>c</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b="1">
                          <a:solidFill>
                            <a:schemeClr val="tx1"/>
                          </a:solidFill>
                        </a:rPr>
                        <a:t>a</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b="1">
                          <a:solidFill>
                            <a:schemeClr val="tx1"/>
                          </a:solidFill>
                        </a:rPr>
                        <a:t>b</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b="1">
                          <a:solidFill>
                            <a:schemeClr val="tx1"/>
                          </a:solidFill>
                        </a:rPr>
                        <a:t>a</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b="1">
                          <a:solidFill>
                            <a:schemeClr val="tx1"/>
                          </a:solidFill>
                        </a:rPr>
                        <a:t>b</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b="1">
                          <a:solidFill>
                            <a:schemeClr val="tx1"/>
                          </a:solidFill>
                        </a:rPr>
                        <a:t>a</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b="1">
                          <a:solidFill>
                            <a:schemeClr val="tx1"/>
                          </a:solidFill>
                        </a:rPr>
                        <a:t>c</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b="1">
                          <a:solidFill>
                            <a:schemeClr val="tx1"/>
                          </a:solidFill>
                        </a:rPr>
                        <a:t>a</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b="1">
                          <a:solidFill>
                            <a:schemeClr val="tx1"/>
                          </a:solidFill>
                        </a:rPr>
                        <a:t>c</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0465593"/>
                  </a:ext>
                </a:extLst>
              </a:tr>
              <a:tr h="370840">
                <a:tc>
                  <a:txBody>
                    <a:bodyPr/>
                    <a:lstStyle/>
                    <a:p>
                      <a:pPr algn="ctr"/>
                      <a:r>
                        <a:rPr lang="en-US" sz="2400" b="1">
                          <a:solidFill>
                            <a:schemeClr val="tx1"/>
                          </a:solidFill>
                        </a:rPr>
                        <a:t>P</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b="1"/>
                        <a:t>a</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b="1"/>
                        <a:t>b</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b="1"/>
                        <a:t>a</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b="1"/>
                        <a:t>b</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b="1"/>
                        <a:t>a</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b="1"/>
                        <a:t>c</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b="1"/>
                        <a:t>a</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b="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b="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b="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b="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b="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b="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b="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b="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b="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b="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b="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19023773"/>
                  </a:ext>
                </a:extLst>
              </a:tr>
              <a:tr h="370840">
                <a:tc>
                  <a:txBody>
                    <a:bodyPr/>
                    <a:lstStyle/>
                    <a:p>
                      <a:pPr algn="ctr"/>
                      <a:r>
                        <a:rPr lang="en-US" sz="2400" b="1">
                          <a:solidFill>
                            <a:schemeClr val="tx1"/>
                          </a:solidFill>
                        </a:rPr>
                        <a:t>F</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b="1">
                          <a:solidFill>
                            <a:schemeClr val="tx1"/>
                          </a:solidFill>
                        </a:rPr>
                        <a:t>?</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b="1">
                          <a:solidFill>
                            <a:schemeClr val="tx1"/>
                          </a:solidFill>
                        </a:rPr>
                        <a: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b="1">
                          <a:solidFill>
                            <a:schemeClr val="tx1"/>
                          </a:solidFill>
                        </a:rPr>
                        <a: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b="1">
                          <a:solidFill>
                            <a:schemeClr val="tx1"/>
                          </a:solidFill>
                        </a:rPr>
                        <a: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b="1">
                          <a:solidFill>
                            <a:schemeClr val="tx1"/>
                          </a:solidFill>
                        </a:rPr>
                        <a: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b="1">
                          <a:solidFill>
                            <a:schemeClr val="tx1"/>
                          </a:solidFill>
                        </a:rPr>
                        <a: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b="1">
                          <a:solidFill>
                            <a:schemeClr val="tx1"/>
                          </a:solidFill>
                        </a:rPr>
                        <a: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b="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b="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b="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b="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b="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b="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b="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b="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b="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b="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b="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98813756"/>
                  </a:ext>
                </a:extLst>
              </a:tr>
            </a:tbl>
          </a:graphicData>
        </a:graphic>
      </p:graphicFrame>
    </p:spTree>
    <p:extLst>
      <p:ext uri="{BB962C8B-B14F-4D97-AF65-F5344CB8AC3E}">
        <p14:creationId xmlns:p14="http://schemas.microsoft.com/office/powerpoint/2010/main" val="17139330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E092AA-3C07-3A4C-8D98-8460F6CF23F3}"/>
              </a:ext>
            </a:extLst>
          </p:cNvPr>
          <p:cNvSpPr>
            <a:spLocks noGrp="1"/>
          </p:cNvSpPr>
          <p:nvPr>
            <p:ph type="title"/>
          </p:nvPr>
        </p:nvSpPr>
        <p:spPr/>
        <p:txBody>
          <a:bodyPr/>
          <a:lstStyle/>
          <a:p>
            <a:pPr algn="ctr"/>
            <a:r>
              <a:rPr lang="en-US"/>
              <a:t>Complexity of KMP matching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8393123-E57C-1546-8655-B20482F3C1A7}"/>
                  </a:ext>
                </a:extLst>
              </p:cNvPr>
              <p:cNvSpPr>
                <a:spLocks noGrp="1"/>
              </p:cNvSpPr>
              <p:nvPr>
                <p:ph idx="1"/>
              </p:nvPr>
            </p:nvSpPr>
            <p:spPr>
              <a:xfrm>
                <a:off x="838199" y="1825625"/>
                <a:ext cx="10761617" cy="4653552"/>
              </a:xfrm>
            </p:spPr>
            <p:txBody>
              <a:bodyPr>
                <a:normAutofit/>
              </a:bodyPr>
              <a:lstStyle/>
              <a:p>
                <a:r>
                  <a:rPr lang="en-US" dirty="0"/>
                  <a:t>The KMP </a:t>
                </a:r>
                <a:r>
                  <a:rPr lang="en-US" dirty="0">
                    <a:solidFill>
                      <a:schemeClr val="accent2">
                        <a:lumMod val="75000"/>
                      </a:schemeClr>
                    </a:solidFill>
                  </a:rPr>
                  <a:t>prefix function </a:t>
                </a:r>
                <a:r>
                  <a:rPr lang="en-US" dirty="0"/>
                  <a:t>is calculated with a loop that has </a:t>
                </a:r>
                <a14:m>
                  <m:oMath xmlns:m="http://schemas.openxmlformats.org/officeDocument/2006/math">
                    <m:r>
                      <a:rPr lang="en-US" i="1" dirty="0" smtClean="0">
                        <a:solidFill>
                          <a:schemeClr val="accent2">
                            <a:lumMod val="75000"/>
                          </a:schemeClr>
                        </a:solidFill>
                        <a:latin typeface="Cambria Math" panose="02040503050406030204" pitchFamily="18" charset="0"/>
                      </a:rPr>
                      <m:t>𝑚</m:t>
                    </m:r>
                  </m:oMath>
                </a14:m>
                <a:r>
                  <a:rPr lang="en-US" dirty="0"/>
                  <a:t> iterations.</a:t>
                </a:r>
              </a:p>
              <a:p>
                <a:r>
                  <a:rPr lang="en-US" dirty="0"/>
                  <a:t>The KMP </a:t>
                </a:r>
                <a:r>
                  <a:rPr lang="en-US" dirty="0">
                    <a:solidFill>
                      <a:schemeClr val="accent4"/>
                    </a:solidFill>
                  </a:rPr>
                  <a:t>matcher</a:t>
                </a:r>
                <a:r>
                  <a:rPr lang="en-US" dirty="0"/>
                  <a:t> runs with a loop that has </a:t>
                </a:r>
                <a14:m>
                  <m:oMath xmlns:m="http://schemas.openxmlformats.org/officeDocument/2006/math">
                    <m:r>
                      <a:rPr lang="en-US" i="1" dirty="0" smtClean="0">
                        <a:solidFill>
                          <a:schemeClr val="accent3"/>
                        </a:solidFill>
                        <a:latin typeface="Cambria Math" panose="02040503050406030204" pitchFamily="18" charset="0"/>
                      </a:rPr>
                      <m:t>𝑛</m:t>
                    </m:r>
                  </m:oMath>
                </a14:m>
                <a:r>
                  <a:rPr lang="en-US" dirty="0"/>
                  <a:t> iterations </a:t>
                </a:r>
              </a:p>
              <a:p>
                <a:pPr lvl="1"/>
                <a:r>
                  <a:rPr lang="en-US" dirty="0"/>
                  <a:t>This is the part that leads to the increased efficiency. </a:t>
                </a:r>
              </a:p>
              <a:p>
                <a:pPr lvl="1"/>
                <a:r>
                  <a:rPr lang="en-US" dirty="0"/>
                  <a:t>Every character of the text is examined only once! </a:t>
                </a:r>
                <a:r>
                  <a:rPr lang="en-US" dirty="0">
                    <a:solidFill>
                      <a:srgbClr val="FF4EFF"/>
                    </a:solidFill>
                  </a:rPr>
                  <a:t>No backtracking on the text!</a:t>
                </a:r>
              </a:p>
              <a:p>
                <a:r>
                  <a:rPr lang="en-US" dirty="0"/>
                  <a:t>All in all, the algorithm finds </a:t>
                </a:r>
                <a:r>
                  <a:rPr lang="en-US" b="1" dirty="0"/>
                  <a:t>all </a:t>
                </a:r>
                <a:r>
                  <a:rPr lang="en-US" dirty="0"/>
                  <a:t>matchings of the pattern to the text in </a:t>
                </a:r>
                <a14:m>
                  <m:oMath xmlns:m="http://schemas.openxmlformats.org/officeDocument/2006/math">
                    <m:r>
                      <a:rPr lang="en-US" i="1" dirty="0" smtClean="0">
                        <a:solidFill>
                          <a:srgbClr val="FF0000"/>
                        </a:solidFill>
                        <a:latin typeface="Cambria Math" panose="02040503050406030204" pitchFamily="18" charset="0"/>
                        <a:ea typeface="Cambria Math" panose="02040503050406030204" pitchFamily="18" charset="0"/>
                      </a:rPr>
                      <m:t>𝒪</m:t>
                    </m:r>
                    <m:r>
                      <a:rPr lang="en-US" i="1" dirty="0" smtClean="0">
                        <a:solidFill>
                          <a:srgbClr val="FF0000"/>
                        </a:solidFill>
                        <a:latin typeface="Cambria Math" panose="02040503050406030204" pitchFamily="18" charset="0"/>
                      </a:rPr>
                      <m:t>(</m:t>
                    </m:r>
                    <m:r>
                      <a:rPr lang="en-US" i="1" dirty="0" smtClean="0">
                        <a:solidFill>
                          <a:srgbClr val="FF0000"/>
                        </a:solidFill>
                        <a:latin typeface="Cambria Math" panose="02040503050406030204" pitchFamily="18" charset="0"/>
                      </a:rPr>
                      <m:t>𝑚</m:t>
                    </m:r>
                    <m:r>
                      <a:rPr lang="en-US" i="1" dirty="0" smtClean="0">
                        <a:solidFill>
                          <a:srgbClr val="FF0000"/>
                        </a:solidFill>
                        <a:latin typeface="Cambria Math" panose="02040503050406030204" pitchFamily="18" charset="0"/>
                      </a:rPr>
                      <m:t> + </m:t>
                    </m:r>
                    <m:r>
                      <a:rPr lang="en-US" i="1" dirty="0" smtClean="0">
                        <a:solidFill>
                          <a:srgbClr val="FF0000"/>
                        </a:solidFill>
                        <a:latin typeface="Cambria Math" panose="02040503050406030204" pitchFamily="18" charset="0"/>
                      </a:rPr>
                      <m:t>𝑛</m:t>
                    </m:r>
                    <m:r>
                      <a:rPr lang="en-US" i="1" dirty="0" smtClean="0">
                        <a:solidFill>
                          <a:srgbClr val="FF0000"/>
                        </a:solidFill>
                        <a:latin typeface="Cambria Math" panose="02040503050406030204" pitchFamily="18" charset="0"/>
                      </a:rPr>
                      <m:t>)</m:t>
                    </m:r>
                  </m:oMath>
                </a14:m>
                <a:r>
                  <a:rPr lang="en-US" dirty="0">
                    <a:solidFill>
                      <a:srgbClr val="FF0000"/>
                    </a:solidFill>
                  </a:rPr>
                  <a:t> </a:t>
                </a:r>
                <a:r>
                  <a:rPr lang="en-US" dirty="0"/>
                  <a:t>time.</a:t>
                </a:r>
              </a:p>
              <a:p>
                <a:pPr lvl="1"/>
                <a:r>
                  <a:rPr lang="en-US" dirty="0"/>
                  <a:t>Compare with </a:t>
                </a:r>
                <a14:m>
                  <m:oMath xmlns:m="http://schemas.openxmlformats.org/officeDocument/2006/math">
                    <m:r>
                      <a:rPr lang="en-US" i="1" dirty="0" smtClean="0">
                        <a:solidFill>
                          <a:schemeClr val="accent6"/>
                        </a:solidFill>
                        <a:latin typeface="Cambria Math" panose="02040503050406030204" pitchFamily="18" charset="0"/>
                        <a:ea typeface="Cambria Math" panose="02040503050406030204" pitchFamily="18" charset="0"/>
                      </a:rPr>
                      <m:t>𝒪</m:t>
                    </m:r>
                    <m:r>
                      <a:rPr lang="en-US" i="1" dirty="0" smtClean="0">
                        <a:solidFill>
                          <a:schemeClr val="accent6"/>
                        </a:solidFill>
                        <a:latin typeface="Cambria Math" panose="02040503050406030204" pitchFamily="18" charset="0"/>
                      </a:rPr>
                      <m:t>(</m:t>
                    </m:r>
                    <m:r>
                      <a:rPr lang="en-US" i="1" dirty="0" smtClean="0">
                        <a:solidFill>
                          <a:schemeClr val="accent6"/>
                        </a:solidFill>
                        <a:latin typeface="Cambria Math" panose="02040503050406030204" pitchFamily="18" charset="0"/>
                      </a:rPr>
                      <m:t>𝑚</m:t>
                    </m:r>
                    <m:r>
                      <a:rPr lang="en-US" i="1" dirty="0" smtClean="0">
                        <a:solidFill>
                          <a:schemeClr val="accent6"/>
                        </a:solidFill>
                        <a:latin typeface="Cambria Math" panose="02040503050406030204" pitchFamily="18" charset="0"/>
                        <a:ea typeface="Cambria Math" panose="02040503050406030204" pitchFamily="18" charset="0"/>
                      </a:rPr>
                      <m:t>∙</m:t>
                    </m:r>
                    <m:r>
                      <a:rPr lang="en-US" i="1" dirty="0" smtClean="0">
                        <a:solidFill>
                          <a:schemeClr val="accent6"/>
                        </a:solidFill>
                        <a:latin typeface="Cambria Math" panose="02040503050406030204" pitchFamily="18" charset="0"/>
                      </a:rPr>
                      <m:t>𝑛</m:t>
                    </m:r>
                    <m:r>
                      <a:rPr lang="en-US" i="1" dirty="0" smtClean="0">
                        <a:solidFill>
                          <a:schemeClr val="accent6"/>
                        </a:solidFill>
                        <a:latin typeface="Cambria Math" panose="02040503050406030204" pitchFamily="18" charset="0"/>
                      </a:rPr>
                      <m:t>)</m:t>
                    </m:r>
                  </m:oMath>
                </a14:m>
                <a:r>
                  <a:rPr lang="en-US" dirty="0"/>
                  <a:t> for the naïve string matcher.</a:t>
                </a:r>
              </a:p>
              <a:p>
                <a:pPr lvl="1"/>
                <a:r>
                  <a:rPr lang="en-US" dirty="0"/>
                  <a:t>If we want to match the same pattern with a different text, </a:t>
                </a:r>
                <a:r>
                  <a:rPr lang="en-US" dirty="0">
                    <a:solidFill>
                      <a:schemeClr val="accent1"/>
                    </a:solidFill>
                  </a:rPr>
                  <a:t>no reason to re-build the prefix function! </a:t>
                </a:r>
                <a:r>
                  <a:rPr lang="en-US" dirty="0"/>
                  <a:t>It is </a:t>
                </a:r>
                <a:r>
                  <a:rPr lang="en-US" dirty="0">
                    <a:solidFill>
                      <a:schemeClr val="accent5">
                        <a:lumMod val="75000"/>
                      </a:schemeClr>
                    </a:solidFill>
                  </a:rPr>
                  <a:t>unique to the pattern</a:t>
                </a:r>
                <a:r>
                  <a:rPr lang="en-US" dirty="0"/>
                  <a:t>. So we pay </a:t>
                </a:r>
                <a14:m>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b="0" i="1" dirty="0" smtClean="0">
                        <a:latin typeface="Cambria Math" panose="02040503050406030204" pitchFamily="18" charset="0"/>
                      </a:rPr>
                      <m:t>)</m:t>
                    </m:r>
                  </m:oMath>
                </a14:m>
                <a:r>
                  <a:rPr lang="en-US" dirty="0"/>
                  <a:t>, a smaller price, every time we </a:t>
                </a:r>
                <a:r>
                  <a:rPr lang="en-US" b="1" dirty="0">
                    <a:solidFill>
                      <a:srgbClr val="7030A0"/>
                    </a:solidFill>
                  </a:rPr>
                  <a:t>re-use</a:t>
                </a:r>
                <a:r>
                  <a:rPr lang="en-US" dirty="0"/>
                  <a:t> the pattern.</a:t>
                </a:r>
              </a:p>
            </p:txBody>
          </p:sp>
        </mc:Choice>
        <mc:Fallback xmlns="">
          <p:sp>
            <p:nvSpPr>
              <p:cNvPr id="3" name="Content Placeholder 2">
                <a:extLst>
                  <a:ext uri="{FF2B5EF4-FFF2-40B4-BE49-F238E27FC236}">
                    <a16:creationId xmlns:a16="http://schemas.microsoft.com/office/drawing/2014/main" id="{98393123-E57C-1546-8655-B20482F3C1A7}"/>
                  </a:ext>
                </a:extLst>
              </p:cNvPr>
              <p:cNvSpPr>
                <a:spLocks noGrp="1" noRot="1" noChangeAspect="1" noMove="1" noResize="1" noEditPoints="1" noAdjustHandles="1" noChangeArrowheads="1" noChangeShapeType="1" noTextEdit="1"/>
              </p:cNvSpPr>
              <p:nvPr>
                <p:ph idx="1"/>
              </p:nvPr>
            </p:nvSpPr>
            <p:spPr>
              <a:xfrm>
                <a:off x="838199" y="1825625"/>
                <a:ext cx="10761617" cy="4653552"/>
              </a:xfrm>
              <a:blipFill>
                <a:blip r:embed="rId2"/>
                <a:stretch>
                  <a:fillRect l="-943" t="-2459"/>
                </a:stretch>
              </a:blipFill>
            </p:spPr>
            <p:txBody>
              <a:bodyPr/>
              <a:lstStyle/>
              <a:p>
                <a:r>
                  <a:rPr lang="en-US">
                    <a:noFill/>
                  </a:rPr>
                  <a:t> </a:t>
                </a:r>
              </a:p>
            </p:txBody>
          </p:sp>
        </mc:Fallback>
      </mc:AlternateContent>
    </p:spTree>
    <p:extLst>
      <p:ext uri="{BB962C8B-B14F-4D97-AF65-F5344CB8AC3E}">
        <p14:creationId xmlns:p14="http://schemas.microsoft.com/office/powerpoint/2010/main" val="3224667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CE7919-060C-6A4D-8F5D-6A561717488A}"/>
              </a:ext>
            </a:extLst>
          </p:cNvPr>
          <p:cNvSpPr>
            <a:spLocks noGrp="1"/>
          </p:cNvSpPr>
          <p:nvPr>
            <p:ph type="ctrTitle"/>
          </p:nvPr>
        </p:nvSpPr>
        <p:spPr>
          <a:xfrm>
            <a:off x="1524000" y="1592626"/>
            <a:ext cx="9144000" cy="2387600"/>
          </a:xfrm>
        </p:spPr>
        <p:txBody>
          <a:bodyPr>
            <a:normAutofit fontScale="90000"/>
          </a:bodyPr>
          <a:lstStyle/>
          <a:p>
            <a:r>
              <a:rPr lang="en-US" dirty="0"/>
              <a:t>Part 2: Pre-processing the </a:t>
            </a:r>
            <a:r>
              <a:rPr lang="en-US" b="1" i="1" u="sng" dirty="0"/>
              <a:t>text</a:t>
            </a:r>
            <a:r>
              <a:rPr lang="en-US" dirty="0"/>
              <a:t> with suffix tries and trees </a:t>
            </a:r>
          </a:p>
        </p:txBody>
      </p:sp>
    </p:spTree>
    <p:extLst>
      <p:ext uri="{BB962C8B-B14F-4D97-AF65-F5344CB8AC3E}">
        <p14:creationId xmlns:p14="http://schemas.microsoft.com/office/powerpoint/2010/main" val="4805488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EABF18-ABB6-284E-8196-4609ACF9D66B}"/>
              </a:ext>
            </a:extLst>
          </p:cNvPr>
          <p:cNvSpPr>
            <a:spLocks noGrp="1"/>
          </p:cNvSpPr>
          <p:nvPr>
            <p:ph type="title"/>
          </p:nvPr>
        </p:nvSpPr>
        <p:spPr/>
        <p:txBody>
          <a:bodyPr/>
          <a:lstStyle/>
          <a:p>
            <a:pPr algn="ctr"/>
            <a:r>
              <a:rPr lang="en-US"/>
              <a:t>Suffix tries</a:t>
            </a:r>
          </a:p>
        </p:txBody>
      </p:sp>
      <p:sp>
        <p:nvSpPr>
          <p:cNvPr id="3" name="Content Placeholder 2">
            <a:extLst>
              <a:ext uri="{FF2B5EF4-FFF2-40B4-BE49-F238E27FC236}">
                <a16:creationId xmlns:a16="http://schemas.microsoft.com/office/drawing/2014/main" id="{12387768-F8D6-7F4F-A09B-42F9B64E2CB4}"/>
              </a:ext>
            </a:extLst>
          </p:cNvPr>
          <p:cNvSpPr>
            <a:spLocks noGrp="1"/>
          </p:cNvSpPr>
          <p:nvPr>
            <p:ph idx="1"/>
          </p:nvPr>
        </p:nvSpPr>
        <p:spPr/>
        <p:txBody>
          <a:bodyPr/>
          <a:lstStyle/>
          <a:p>
            <a:r>
              <a:rPr lang="en-US"/>
              <a:t>Key observation: If a pattern matches the text, it has to be the </a:t>
            </a:r>
            <a:r>
              <a:rPr lang="en-US">
                <a:solidFill>
                  <a:srgbClr val="7030A0"/>
                </a:solidFill>
              </a:rPr>
              <a:t>prefix of some suffix!</a:t>
            </a:r>
          </a:p>
          <a:p>
            <a:r>
              <a:rPr lang="en-US"/>
              <a:t>Examples: </a:t>
            </a:r>
          </a:p>
          <a:p>
            <a:pPr lvl="1"/>
            <a:r>
              <a:rPr lang="en-US"/>
              <a:t>“</a:t>
            </a:r>
            <a:r>
              <a:rPr lang="en-US">
                <a:solidFill>
                  <a:srgbClr val="FF0000"/>
                </a:solidFill>
              </a:rPr>
              <a:t>key</a:t>
            </a:r>
            <a:r>
              <a:rPr lang="en-US"/>
              <a:t>” in “</a:t>
            </a:r>
            <a:r>
              <a:rPr lang="en-US">
                <a:solidFill>
                  <a:srgbClr val="FF0000"/>
                </a:solidFill>
              </a:rPr>
              <a:t>key</a:t>
            </a:r>
            <a:r>
              <a:rPr lang="en-US"/>
              <a:t>chain”</a:t>
            </a:r>
          </a:p>
          <a:p>
            <a:pPr lvl="1"/>
            <a:r>
              <a:rPr lang="en-US"/>
              <a:t>“</a:t>
            </a:r>
            <a:r>
              <a:rPr lang="en-US">
                <a:solidFill>
                  <a:srgbClr val="00B050"/>
                </a:solidFill>
              </a:rPr>
              <a:t>chain</a:t>
            </a:r>
            <a:r>
              <a:rPr lang="en-US"/>
              <a:t>” in “key</a:t>
            </a:r>
            <a:r>
              <a:rPr lang="en-US">
                <a:solidFill>
                  <a:srgbClr val="00B050"/>
                </a:solidFill>
              </a:rPr>
              <a:t>chain</a:t>
            </a:r>
            <a:r>
              <a:rPr lang="en-US"/>
              <a:t>”</a:t>
            </a:r>
          </a:p>
          <a:p>
            <a:pPr lvl="1"/>
            <a:r>
              <a:rPr lang="en-US"/>
              <a:t>“</a:t>
            </a:r>
            <a:r>
              <a:rPr lang="en-US">
                <a:solidFill>
                  <a:schemeClr val="accent6"/>
                </a:solidFill>
              </a:rPr>
              <a:t>cha</a:t>
            </a:r>
            <a:r>
              <a:rPr lang="en-US"/>
              <a:t>” in “key</a:t>
            </a:r>
            <a:r>
              <a:rPr lang="en-US">
                <a:solidFill>
                  <a:schemeClr val="accent6"/>
                </a:solidFill>
              </a:rPr>
              <a:t>cha</a:t>
            </a:r>
            <a:r>
              <a:rPr lang="en-US"/>
              <a:t>in”</a:t>
            </a:r>
          </a:p>
          <a:p>
            <a:r>
              <a:rPr lang="en-US"/>
              <a:t>We know that tries are excellent for finding prefixes!</a:t>
            </a:r>
          </a:p>
          <a:p>
            <a:r>
              <a:rPr lang="en-US"/>
              <a:t>This motivates building a </a:t>
            </a:r>
            <a:r>
              <a:rPr lang="en-US" err="1"/>
              <a:t>trie</a:t>
            </a:r>
            <a:r>
              <a:rPr lang="en-US"/>
              <a:t> over the string’s suffixes!</a:t>
            </a:r>
          </a:p>
          <a:p>
            <a:pPr lvl="1"/>
            <a:endParaRPr lang="en-US"/>
          </a:p>
          <a:p>
            <a:endParaRPr lang="en-US"/>
          </a:p>
          <a:p>
            <a:pPr marL="0" indent="0" algn="ctr">
              <a:buNone/>
            </a:pPr>
            <a:endParaRPr lang="en-US"/>
          </a:p>
          <a:p>
            <a:endParaRPr lang="en-US"/>
          </a:p>
          <a:p>
            <a:pPr marL="0" indent="0" algn="ctr">
              <a:buNone/>
            </a:pPr>
            <a:endParaRPr lang="en-US"/>
          </a:p>
        </p:txBody>
      </p:sp>
    </p:spTree>
    <p:extLst>
      <p:ext uri="{BB962C8B-B14F-4D97-AF65-F5344CB8AC3E}">
        <p14:creationId xmlns:p14="http://schemas.microsoft.com/office/powerpoint/2010/main" val="14941749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4927A6-B7E4-1345-94CF-E193C283B29B}"/>
              </a:ext>
            </a:extLst>
          </p:cNvPr>
          <p:cNvSpPr>
            <a:spLocks noGrp="1"/>
          </p:cNvSpPr>
          <p:nvPr>
            <p:ph type="title"/>
          </p:nvPr>
        </p:nvSpPr>
        <p:spPr/>
        <p:txBody>
          <a:bodyPr/>
          <a:lstStyle/>
          <a:p>
            <a:pPr algn="ctr"/>
            <a:r>
              <a:rPr lang="en-US"/>
              <a:t>Suffix tries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977C52C-8473-F64B-97C1-EB3F9634B4E8}"/>
                  </a:ext>
                </a:extLst>
              </p:cNvPr>
              <p:cNvSpPr>
                <a:spLocks noGrp="1"/>
              </p:cNvSpPr>
              <p:nvPr>
                <p:ph idx="1"/>
              </p:nvPr>
            </p:nvSpPr>
            <p:spPr/>
            <p:txBody>
              <a:bodyPr/>
              <a:lstStyle/>
              <a:p>
                <a:r>
                  <a:rPr lang="en-US" dirty="0"/>
                  <a:t>Consider the string </a:t>
                </a:r>
                <a:r>
                  <a:rPr lang="en-US" dirty="0">
                    <a:solidFill>
                      <a:srgbClr val="7030A0"/>
                    </a:solidFill>
                    <a:latin typeface="Consolas" panose="020B0609020204030204" pitchFamily="49" charset="0"/>
                    <a:cs typeface="Consolas" panose="020B0609020204030204" pitchFamily="49" charset="0"/>
                  </a:rPr>
                  <a:t>T=</a:t>
                </a:r>
                <a:r>
                  <a:rPr lang="en-US" dirty="0" err="1">
                    <a:solidFill>
                      <a:srgbClr val="7030A0"/>
                    </a:solidFill>
                    <a:latin typeface="Consolas" panose="020B0609020204030204" pitchFamily="49" charset="0"/>
                    <a:cs typeface="Consolas" panose="020B0609020204030204" pitchFamily="49" charset="0"/>
                  </a:rPr>
                  <a:t>aabac</a:t>
                </a:r>
                <a:r>
                  <a:rPr lang="en-US" dirty="0">
                    <a:solidFill>
                      <a:srgbClr val="7030A0"/>
                    </a:solidFill>
                  </a:rPr>
                  <a:t>.</a:t>
                </a:r>
              </a:p>
              <a:p>
                <a:r>
                  <a:rPr lang="en-US" dirty="0"/>
                  <a:t>First thing we’ll do is append a special character, ‘</a:t>
                </a:r>
                <a:r>
                  <a:rPr lang="en-US" dirty="0">
                    <a:solidFill>
                      <a:srgbClr val="FF0000"/>
                    </a:solidFill>
                    <a:latin typeface="Consolas" panose="020B0609020204030204" pitchFamily="49" charset="0"/>
                    <a:cs typeface="Consolas" panose="020B0609020204030204" pitchFamily="49" charset="0"/>
                  </a:rPr>
                  <a:t>$</a:t>
                </a:r>
                <a:r>
                  <a:rPr lang="en-US" dirty="0"/>
                  <a:t>’, to </a:t>
                </a:r>
                <a:r>
                  <a:rPr lang="en-US" dirty="0">
                    <a:latin typeface="Consolas" panose="020B0609020204030204" pitchFamily="49" charset="0"/>
                    <a:cs typeface="Consolas" panose="020B0609020204030204" pitchFamily="49" charset="0"/>
                  </a:rPr>
                  <a:t>T</a:t>
                </a:r>
                <a:r>
                  <a:rPr lang="en-US" dirty="0"/>
                  <a:t>, such that we now work with the “augmented” text </a:t>
                </a:r>
                <a:r>
                  <a:rPr lang="en-US" dirty="0">
                    <a:solidFill>
                      <a:srgbClr val="7030A0"/>
                    </a:solidFill>
                  </a:rPr>
                  <a:t>T</a:t>
                </a:r>
                <a:r>
                  <a:rPr lang="en-US" dirty="0">
                    <a:solidFill>
                      <a:srgbClr val="FF0000"/>
                    </a:solidFill>
                  </a:rPr>
                  <a:t>$</a:t>
                </a:r>
                <a:r>
                  <a:rPr lang="en-US" dirty="0">
                    <a:solidFill>
                      <a:srgbClr val="7030A0"/>
                    </a:solidFill>
                  </a:rPr>
                  <a:t>=</a:t>
                </a:r>
                <a:r>
                  <a:rPr lang="en-US" dirty="0" err="1">
                    <a:solidFill>
                      <a:srgbClr val="7030A0"/>
                    </a:solidFill>
                    <a:latin typeface="Consolas" panose="020B0609020204030204" pitchFamily="49" charset="0"/>
                    <a:cs typeface="Consolas" panose="020B0609020204030204" pitchFamily="49" charset="0"/>
                  </a:rPr>
                  <a:t>aabac</a:t>
                </a:r>
                <a:r>
                  <a:rPr lang="en-US" dirty="0">
                    <a:solidFill>
                      <a:srgbClr val="FF0000"/>
                    </a:solidFill>
                    <a:latin typeface="Consolas" panose="020B0609020204030204" pitchFamily="49" charset="0"/>
                    <a:cs typeface="Consolas" panose="020B0609020204030204" pitchFamily="49" charset="0"/>
                  </a:rPr>
                  <a:t>$</a:t>
                </a:r>
                <a:r>
                  <a:rPr lang="en-US" dirty="0">
                    <a:latin typeface="Consolas" panose="020B0609020204030204" pitchFamily="49" charset="0"/>
                    <a:cs typeface="Consolas" panose="020B0609020204030204" pitchFamily="49" charset="0"/>
                  </a:rPr>
                  <a:t>.</a:t>
                </a:r>
              </a:p>
              <a:p>
                <a:pPr lvl="1"/>
                <a:r>
                  <a:rPr lang="en-US" dirty="0"/>
                  <a:t>This character is used to signify which suffix </a:t>
                </a:r>
                <a:r>
                  <a:rPr lang="en-US" dirty="0" err="1"/>
                  <a:t>trie</a:t>
                </a:r>
                <a:r>
                  <a:rPr lang="en-US" dirty="0"/>
                  <a:t> nodes denote </a:t>
                </a:r>
                <a:r>
                  <a:rPr lang="en-US" b="1" dirty="0">
                    <a:solidFill>
                      <a:srgbClr val="0070C0"/>
                    </a:solidFill>
                  </a:rPr>
                  <a:t>actual</a:t>
                </a:r>
                <a:r>
                  <a:rPr lang="en-US" dirty="0">
                    <a:solidFill>
                      <a:srgbClr val="0070C0"/>
                    </a:solidFill>
                  </a:rPr>
                  <a:t> suffixes </a:t>
                </a:r>
                <a:r>
                  <a:rPr lang="en-US" dirty="0"/>
                  <a:t>(will see what this means immediately).</a:t>
                </a:r>
              </a:p>
              <a:p>
                <a:r>
                  <a:rPr lang="en-US" dirty="0"/>
                  <a:t>Then, we iterate through S, producing the substring </a:t>
                </a:r>
                <a:r>
                  <a:rPr lang="en-US" dirty="0">
                    <a:latin typeface="Consolas" panose="020B0609020204030204" pitchFamily="49" charset="0"/>
                    <a:cs typeface="Consolas" panose="020B0609020204030204" pitchFamily="49" charset="0"/>
                  </a:rPr>
                  <a:t>T[</a:t>
                </a:r>
                <a:r>
                  <a:rPr lang="en-US" dirty="0" err="1">
                    <a:latin typeface="Consolas" panose="020B0609020204030204" pitchFamily="49" charset="0"/>
                    <a:cs typeface="Consolas" panose="020B0609020204030204" pitchFamily="49" charset="0"/>
                  </a:rPr>
                  <a:t>i:end</a:t>
                </a:r>
                <a:r>
                  <a:rPr lang="en-US" dirty="0">
                    <a:latin typeface="Consolas" panose="020B0609020204030204" pitchFamily="49" charset="0"/>
                    <a:cs typeface="Consolas" panose="020B0609020204030204" pitchFamily="49" charset="0"/>
                  </a:rPr>
                  <a:t>] </a:t>
                </a:r>
                <a:r>
                  <a:rPr lang="en-US" dirty="0"/>
                  <a:t>for every value of </a:t>
                </a:r>
                <a14:m>
                  <m:oMath xmlns:m="http://schemas.openxmlformats.org/officeDocument/2006/math">
                    <m:r>
                      <a:rPr lang="en-US" b="0" i="1" smtClean="0">
                        <a:latin typeface="Cambria Math" panose="02040503050406030204" pitchFamily="18" charset="0"/>
                      </a:rPr>
                      <m:t>𝑖</m:t>
                    </m:r>
                    <m:r>
                      <a:rPr lang="en-US" b="0" i="1" smtClean="0">
                        <a:latin typeface="Cambria Math" panose="02040503050406030204" pitchFamily="18" charset="0"/>
                      </a:rPr>
                      <m:t> ∈{0, 1, 2, …, </m:t>
                    </m:r>
                    <m:r>
                      <a:rPr lang="en-US" b="0" i="1" smtClean="0">
                        <a:latin typeface="Cambria Math" panose="02040503050406030204" pitchFamily="18" charset="0"/>
                        <a:ea typeface="Cambria Math" panose="02040503050406030204" pitchFamily="18" charset="0"/>
                      </a:rPr>
                      <m:t>𝑚</m:t>
                    </m:r>
                    <m:r>
                      <a:rPr lang="en-US" b="0" i="1" smtClean="0">
                        <a:latin typeface="Cambria Math" panose="02040503050406030204" pitchFamily="18" charset="0"/>
                        <a:ea typeface="Cambria Math" panose="02040503050406030204" pitchFamily="18" charset="0"/>
                      </a:rPr>
                      <m:t>−1 }</m:t>
                    </m:r>
                  </m:oMath>
                </a14:m>
                <a:r>
                  <a:rPr lang="en-US" dirty="0"/>
                  <a:t>, and inserting it into </a:t>
                </a:r>
                <a:r>
                  <a:rPr lang="en-US" b="1" dirty="0">
                    <a:solidFill>
                      <a:schemeClr val="accent1"/>
                    </a:solidFill>
                  </a:rPr>
                  <a:t>an uncompressed </a:t>
                </a:r>
                <a:r>
                  <a:rPr lang="en-US" b="1" dirty="0" err="1">
                    <a:solidFill>
                      <a:schemeClr val="accent1"/>
                    </a:solidFill>
                  </a:rPr>
                  <a:t>trie</a:t>
                </a:r>
                <a:r>
                  <a:rPr lang="en-US" dirty="0"/>
                  <a:t>!</a:t>
                </a:r>
              </a:p>
              <a:p>
                <a:pPr lvl="1"/>
                <a:r>
                  <a:rPr lang="en-US" dirty="0"/>
                  <a:t>The result is known as a </a:t>
                </a:r>
                <a:r>
                  <a:rPr lang="en-US" dirty="0">
                    <a:solidFill>
                      <a:schemeClr val="accent6"/>
                    </a:solidFill>
                  </a:rPr>
                  <a:t>suffix </a:t>
                </a:r>
                <a:r>
                  <a:rPr lang="en-US" dirty="0" err="1">
                    <a:solidFill>
                      <a:schemeClr val="accent6"/>
                    </a:solidFill>
                  </a:rPr>
                  <a:t>trie</a:t>
                </a:r>
                <a:r>
                  <a:rPr lang="en-US" dirty="0">
                    <a:solidFill>
                      <a:schemeClr val="accent6"/>
                    </a:solidFill>
                  </a:rPr>
                  <a:t>.</a:t>
                </a:r>
              </a:p>
            </p:txBody>
          </p:sp>
        </mc:Choice>
        <mc:Fallback xmlns="">
          <p:sp>
            <p:nvSpPr>
              <p:cNvPr id="3" name="Content Placeholder 2">
                <a:extLst>
                  <a:ext uri="{FF2B5EF4-FFF2-40B4-BE49-F238E27FC236}">
                    <a16:creationId xmlns:a16="http://schemas.microsoft.com/office/drawing/2014/main" id="{1977C52C-8473-F64B-97C1-EB3F9634B4E8}"/>
                  </a:ext>
                </a:extLst>
              </p:cNvPr>
              <p:cNvSpPr>
                <a:spLocks noGrp="1" noRot="1" noChangeAspect="1" noMove="1" noResize="1" noEditPoints="1" noAdjustHandles="1" noChangeArrowheads="1" noChangeShapeType="1" noTextEdit="1"/>
              </p:cNvSpPr>
              <p:nvPr>
                <p:ph idx="1"/>
              </p:nvPr>
            </p:nvSpPr>
            <p:spPr>
              <a:blipFill>
                <a:blip r:embed="rId2"/>
                <a:stretch>
                  <a:fillRect l="-965" t="-2632"/>
                </a:stretch>
              </a:blipFill>
            </p:spPr>
            <p:txBody>
              <a:bodyPr/>
              <a:lstStyle/>
              <a:p>
                <a:r>
                  <a:rPr lang="en-US">
                    <a:noFill/>
                  </a:rPr>
                  <a:t> </a:t>
                </a:r>
              </a:p>
            </p:txBody>
          </p:sp>
        </mc:Fallback>
      </mc:AlternateContent>
    </p:spTree>
    <p:extLst>
      <p:ext uri="{BB962C8B-B14F-4D97-AF65-F5344CB8AC3E}">
        <p14:creationId xmlns:p14="http://schemas.microsoft.com/office/powerpoint/2010/main" val="21530643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3171ED-C2CB-1648-8EC1-A909467D4A8D}"/>
              </a:ext>
            </a:extLst>
          </p:cNvPr>
          <p:cNvSpPr>
            <a:spLocks noGrp="1"/>
          </p:cNvSpPr>
          <p:nvPr>
            <p:ph type="title"/>
          </p:nvPr>
        </p:nvSpPr>
        <p:spPr/>
        <p:txBody>
          <a:bodyPr/>
          <a:lstStyle/>
          <a:p>
            <a:pPr algn="ctr"/>
            <a:r>
              <a:rPr lang="en-US"/>
              <a:t>Example suffix </a:t>
            </a:r>
            <a:r>
              <a:rPr lang="en-US" err="1"/>
              <a:t>trie</a:t>
            </a:r>
            <a:endParaRPr lang="en-US"/>
          </a:p>
        </p:txBody>
      </p:sp>
      <p:sp>
        <p:nvSpPr>
          <p:cNvPr id="4" name="TextBox 3">
            <a:extLst>
              <a:ext uri="{FF2B5EF4-FFF2-40B4-BE49-F238E27FC236}">
                <a16:creationId xmlns:a16="http://schemas.microsoft.com/office/drawing/2014/main" id="{65F5B5E5-3BA6-0547-8F26-CE76FF703C8E}"/>
              </a:ext>
            </a:extLst>
          </p:cNvPr>
          <p:cNvSpPr txBox="1"/>
          <p:nvPr/>
        </p:nvSpPr>
        <p:spPr>
          <a:xfrm>
            <a:off x="10358846" y="1976286"/>
            <a:ext cx="1724297" cy="830997"/>
          </a:xfrm>
          <a:prstGeom prst="rect">
            <a:avLst/>
          </a:prstGeom>
          <a:noFill/>
        </p:spPr>
        <p:txBody>
          <a:bodyPr wrap="square" rtlCol="0">
            <a:spAutoFit/>
          </a:bodyPr>
          <a:lstStyle/>
          <a:p>
            <a:r>
              <a:rPr lang="en-US" sz="2400" b="1" dirty="0">
                <a:solidFill>
                  <a:srgbClr val="FF0000"/>
                </a:solidFill>
                <a:latin typeface="Consolas" panose="020B0609020204030204" pitchFamily="49" charset="0"/>
                <a:cs typeface="Consolas" panose="020B0609020204030204" pitchFamily="49" charset="0"/>
              </a:rPr>
              <a:t>T=</a:t>
            </a:r>
            <a:r>
              <a:rPr lang="en-US" sz="2400" b="1" dirty="0" err="1">
                <a:solidFill>
                  <a:srgbClr val="FF0000"/>
                </a:solidFill>
                <a:latin typeface="Consolas" panose="020B0609020204030204" pitchFamily="49" charset="0"/>
                <a:cs typeface="Consolas" panose="020B0609020204030204" pitchFamily="49" charset="0"/>
              </a:rPr>
              <a:t>aabac</a:t>
            </a:r>
            <a:r>
              <a:rPr lang="en-US" sz="2400" b="1" dirty="0">
                <a:solidFill>
                  <a:srgbClr val="FF0000"/>
                </a:solidFill>
                <a:latin typeface="Consolas" panose="020B0609020204030204" pitchFamily="49" charset="0"/>
                <a:cs typeface="Consolas" panose="020B0609020204030204" pitchFamily="49" charset="0"/>
              </a:rPr>
              <a:t>$</a:t>
            </a:r>
          </a:p>
          <a:p>
            <a:r>
              <a:rPr lang="en-US" sz="2400" dirty="0">
                <a:latin typeface="Consolas" panose="020B0609020204030204" pitchFamily="49" charset="0"/>
                <a:cs typeface="Consolas" panose="020B0609020204030204" pitchFamily="49" charset="0"/>
              </a:rPr>
              <a:t>       </a:t>
            </a:r>
            <a:endParaRPr lang="en-US" sz="2400" dirty="0">
              <a:solidFill>
                <a:srgbClr val="FF4EFF"/>
              </a:solidFill>
              <a:latin typeface="Consolas" panose="020B0609020204030204" pitchFamily="49" charset="0"/>
              <a:cs typeface="Consolas" panose="020B0609020204030204" pitchFamily="49" charset="0"/>
            </a:endParaRPr>
          </a:p>
        </p:txBody>
      </p:sp>
      <p:sp>
        <p:nvSpPr>
          <p:cNvPr id="5" name="Oval 4">
            <a:extLst>
              <a:ext uri="{FF2B5EF4-FFF2-40B4-BE49-F238E27FC236}">
                <a16:creationId xmlns:a16="http://schemas.microsoft.com/office/drawing/2014/main" id="{EA98F3EB-FF11-7146-B777-93C123980EAC}"/>
              </a:ext>
            </a:extLst>
          </p:cNvPr>
          <p:cNvSpPr/>
          <p:nvPr/>
        </p:nvSpPr>
        <p:spPr>
          <a:xfrm>
            <a:off x="4872446" y="1690688"/>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A165673E-0D7A-264D-A6C0-8C830BA5CE80}"/>
              </a:ext>
            </a:extLst>
          </p:cNvPr>
          <p:cNvCxnSpPr>
            <a:cxnSpLocks/>
          </p:cNvCxnSpPr>
          <p:nvPr/>
        </p:nvCxnSpPr>
        <p:spPr>
          <a:xfrm flipH="1">
            <a:off x="3927981" y="1841863"/>
            <a:ext cx="931402" cy="44413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BA187C94-741D-614E-A079-74A26F46B708}"/>
              </a:ext>
            </a:extLst>
          </p:cNvPr>
          <p:cNvSpPr txBox="1"/>
          <p:nvPr/>
        </p:nvSpPr>
        <p:spPr>
          <a:xfrm rot="19928974">
            <a:off x="4039016" y="1884845"/>
            <a:ext cx="245602" cy="369332"/>
          </a:xfrm>
          <a:prstGeom prst="rect">
            <a:avLst/>
          </a:prstGeom>
          <a:noFill/>
        </p:spPr>
        <p:txBody>
          <a:bodyPr wrap="square" rtlCol="0">
            <a:spAutoFit/>
          </a:bodyPr>
          <a:lstStyle/>
          <a:p>
            <a:r>
              <a:rPr lang="en-US" dirty="0">
                <a:latin typeface="Consolas" panose="020B0609020204030204" pitchFamily="49" charset="0"/>
                <a:cs typeface="Consolas" panose="020B0609020204030204" pitchFamily="49" charset="0"/>
              </a:rPr>
              <a:t>a</a:t>
            </a:r>
          </a:p>
        </p:txBody>
      </p:sp>
      <p:sp>
        <p:nvSpPr>
          <p:cNvPr id="12" name="Oval 11">
            <a:extLst>
              <a:ext uri="{FF2B5EF4-FFF2-40B4-BE49-F238E27FC236}">
                <a16:creationId xmlns:a16="http://schemas.microsoft.com/office/drawing/2014/main" id="{828D5FCC-8A91-3644-870D-B0F1C772BD11}"/>
              </a:ext>
            </a:extLst>
          </p:cNvPr>
          <p:cNvSpPr/>
          <p:nvPr/>
        </p:nvSpPr>
        <p:spPr>
          <a:xfrm>
            <a:off x="3714206" y="2322062"/>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a:extLst>
              <a:ext uri="{FF2B5EF4-FFF2-40B4-BE49-F238E27FC236}">
                <a16:creationId xmlns:a16="http://schemas.microsoft.com/office/drawing/2014/main" id="{49A3E027-D02A-BF43-8760-112CC6912219}"/>
              </a:ext>
            </a:extLst>
          </p:cNvPr>
          <p:cNvCxnSpPr>
            <a:cxnSpLocks/>
          </p:cNvCxnSpPr>
          <p:nvPr/>
        </p:nvCxnSpPr>
        <p:spPr>
          <a:xfrm flipH="1">
            <a:off x="3026729" y="2499363"/>
            <a:ext cx="669640" cy="44829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E018C74C-5C04-454E-A403-D9676C00F31B}"/>
              </a:ext>
            </a:extLst>
          </p:cNvPr>
          <p:cNvSpPr txBox="1"/>
          <p:nvPr/>
        </p:nvSpPr>
        <p:spPr>
          <a:xfrm rot="19928974">
            <a:off x="3098774" y="2446691"/>
            <a:ext cx="245602" cy="369332"/>
          </a:xfrm>
          <a:prstGeom prst="rect">
            <a:avLst/>
          </a:prstGeom>
          <a:noFill/>
        </p:spPr>
        <p:txBody>
          <a:bodyPr wrap="square" rtlCol="0">
            <a:spAutoFit/>
          </a:bodyPr>
          <a:lstStyle/>
          <a:p>
            <a:r>
              <a:rPr lang="en-US" dirty="0">
                <a:latin typeface="Consolas" panose="020B0609020204030204" pitchFamily="49" charset="0"/>
                <a:cs typeface="Consolas" panose="020B0609020204030204" pitchFamily="49" charset="0"/>
              </a:rPr>
              <a:t>a</a:t>
            </a:r>
          </a:p>
        </p:txBody>
      </p:sp>
      <p:sp>
        <p:nvSpPr>
          <p:cNvPr id="16" name="Oval 15">
            <a:extLst>
              <a:ext uri="{FF2B5EF4-FFF2-40B4-BE49-F238E27FC236}">
                <a16:creationId xmlns:a16="http://schemas.microsoft.com/office/drawing/2014/main" id="{2DA828AA-8581-784D-B2C1-6B17849F1A2C}"/>
              </a:ext>
            </a:extLst>
          </p:cNvPr>
          <p:cNvSpPr/>
          <p:nvPr/>
        </p:nvSpPr>
        <p:spPr>
          <a:xfrm>
            <a:off x="2847699" y="2970850"/>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Arrow Connector 16">
            <a:extLst>
              <a:ext uri="{FF2B5EF4-FFF2-40B4-BE49-F238E27FC236}">
                <a16:creationId xmlns:a16="http://schemas.microsoft.com/office/drawing/2014/main" id="{8B719F4E-2BF8-A747-8286-8D79723C9C68}"/>
              </a:ext>
            </a:extLst>
          </p:cNvPr>
          <p:cNvCxnSpPr>
            <a:cxnSpLocks/>
          </p:cNvCxnSpPr>
          <p:nvPr/>
        </p:nvCxnSpPr>
        <p:spPr>
          <a:xfrm flipH="1">
            <a:off x="2489376" y="3148151"/>
            <a:ext cx="358323" cy="37583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5A0E2582-2341-8E42-815D-59EA6C6E7976}"/>
              </a:ext>
            </a:extLst>
          </p:cNvPr>
          <p:cNvSpPr/>
          <p:nvPr/>
        </p:nvSpPr>
        <p:spPr>
          <a:xfrm>
            <a:off x="2322843" y="3589441"/>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Arrow Connector 21">
            <a:extLst>
              <a:ext uri="{FF2B5EF4-FFF2-40B4-BE49-F238E27FC236}">
                <a16:creationId xmlns:a16="http://schemas.microsoft.com/office/drawing/2014/main" id="{4EEA7A5F-799C-A049-997F-64982B43A084}"/>
              </a:ext>
            </a:extLst>
          </p:cNvPr>
          <p:cNvCxnSpPr>
            <a:cxnSpLocks/>
          </p:cNvCxnSpPr>
          <p:nvPr/>
        </p:nvCxnSpPr>
        <p:spPr>
          <a:xfrm flipH="1">
            <a:off x="1975569" y="3810001"/>
            <a:ext cx="358323" cy="37583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3C3DF147-C542-5349-BA78-F9F49F1D90DC}"/>
              </a:ext>
            </a:extLst>
          </p:cNvPr>
          <p:cNvSpPr txBox="1"/>
          <p:nvPr/>
        </p:nvSpPr>
        <p:spPr>
          <a:xfrm rot="19928974">
            <a:off x="1979054" y="3697737"/>
            <a:ext cx="245602" cy="369332"/>
          </a:xfrm>
          <a:prstGeom prst="rect">
            <a:avLst/>
          </a:prstGeom>
          <a:noFill/>
        </p:spPr>
        <p:txBody>
          <a:bodyPr wrap="square" rtlCol="0">
            <a:spAutoFit/>
          </a:bodyPr>
          <a:lstStyle/>
          <a:p>
            <a:r>
              <a:rPr lang="en-US" dirty="0">
                <a:latin typeface="Consolas" panose="020B0609020204030204" pitchFamily="49" charset="0"/>
                <a:cs typeface="Consolas" panose="020B0609020204030204" pitchFamily="49" charset="0"/>
              </a:rPr>
              <a:t>a</a:t>
            </a:r>
          </a:p>
        </p:txBody>
      </p:sp>
      <p:sp>
        <p:nvSpPr>
          <p:cNvPr id="24" name="Oval 23">
            <a:extLst>
              <a:ext uri="{FF2B5EF4-FFF2-40B4-BE49-F238E27FC236}">
                <a16:creationId xmlns:a16="http://schemas.microsoft.com/office/drawing/2014/main" id="{0E4C60A6-AFC6-9645-8108-CC8B6878E829}"/>
              </a:ext>
            </a:extLst>
          </p:cNvPr>
          <p:cNvSpPr/>
          <p:nvPr/>
        </p:nvSpPr>
        <p:spPr>
          <a:xfrm>
            <a:off x="1822098" y="4251292"/>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Arrow Connector 24">
            <a:extLst>
              <a:ext uri="{FF2B5EF4-FFF2-40B4-BE49-F238E27FC236}">
                <a16:creationId xmlns:a16="http://schemas.microsoft.com/office/drawing/2014/main" id="{84D74CAA-C41E-E944-A4AE-D8EE31CB9270}"/>
              </a:ext>
            </a:extLst>
          </p:cNvPr>
          <p:cNvCxnSpPr>
            <a:cxnSpLocks/>
          </p:cNvCxnSpPr>
          <p:nvPr/>
        </p:nvCxnSpPr>
        <p:spPr>
          <a:xfrm flipH="1">
            <a:off x="1711559" y="4443025"/>
            <a:ext cx="185395" cy="44880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Oval 25">
            <a:extLst>
              <a:ext uri="{FF2B5EF4-FFF2-40B4-BE49-F238E27FC236}">
                <a16:creationId xmlns:a16="http://schemas.microsoft.com/office/drawing/2014/main" id="{4E95E5B6-3C70-8747-B11B-BB1A8AA9AF89}"/>
              </a:ext>
            </a:extLst>
          </p:cNvPr>
          <p:cNvSpPr/>
          <p:nvPr/>
        </p:nvSpPr>
        <p:spPr>
          <a:xfrm>
            <a:off x="1613588" y="4891833"/>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9587A34F-D942-1A4F-A8D9-BD101932932C}"/>
              </a:ext>
            </a:extLst>
          </p:cNvPr>
          <p:cNvSpPr txBox="1"/>
          <p:nvPr/>
        </p:nvSpPr>
        <p:spPr>
          <a:xfrm rot="879590">
            <a:off x="1527511" y="4435825"/>
            <a:ext cx="245602" cy="369332"/>
          </a:xfrm>
          <a:prstGeom prst="rect">
            <a:avLst/>
          </a:prstGeom>
          <a:noFill/>
        </p:spPr>
        <p:txBody>
          <a:bodyPr wrap="square" rtlCol="0">
            <a:spAutoFit/>
          </a:bodyPr>
          <a:lstStyle/>
          <a:p>
            <a:r>
              <a:rPr lang="en-US" dirty="0">
                <a:latin typeface="Consolas" panose="020B0609020204030204" pitchFamily="49" charset="0"/>
                <a:cs typeface="Consolas" panose="020B0609020204030204" pitchFamily="49" charset="0"/>
              </a:rPr>
              <a:t>c</a:t>
            </a:r>
          </a:p>
        </p:txBody>
      </p:sp>
      <p:cxnSp>
        <p:nvCxnSpPr>
          <p:cNvPr id="29" name="Straight Arrow Connector 28">
            <a:extLst>
              <a:ext uri="{FF2B5EF4-FFF2-40B4-BE49-F238E27FC236}">
                <a16:creationId xmlns:a16="http://schemas.microsoft.com/office/drawing/2014/main" id="{3A23CE01-69B4-B447-B37A-0E6BB90A1DA9}"/>
              </a:ext>
            </a:extLst>
          </p:cNvPr>
          <p:cNvCxnSpPr>
            <a:cxnSpLocks/>
          </p:cNvCxnSpPr>
          <p:nvPr/>
        </p:nvCxnSpPr>
        <p:spPr>
          <a:xfrm flipH="1">
            <a:off x="1484773" y="5070334"/>
            <a:ext cx="185395" cy="44880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0785F87A-952F-2344-8F8B-C65EFA91572C}"/>
              </a:ext>
            </a:extLst>
          </p:cNvPr>
          <p:cNvSpPr txBox="1"/>
          <p:nvPr/>
        </p:nvSpPr>
        <p:spPr>
          <a:xfrm rot="879590">
            <a:off x="1326530" y="5019593"/>
            <a:ext cx="245602" cy="369332"/>
          </a:xfrm>
          <a:prstGeom prst="rect">
            <a:avLst/>
          </a:prstGeom>
          <a:noFill/>
        </p:spPr>
        <p:txBody>
          <a:bodyPr wrap="square" rtlCol="0">
            <a:spAutoFit/>
          </a:bodyPr>
          <a:lstStyle/>
          <a:p>
            <a:r>
              <a:rPr lang="en-US" dirty="0">
                <a:latin typeface="Consolas" panose="020B0609020204030204" pitchFamily="49" charset="0"/>
                <a:cs typeface="Consolas" panose="020B0609020204030204" pitchFamily="49" charset="0"/>
              </a:rPr>
              <a:t>$</a:t>
            </a:r>
          </a:p>
        </p:txBody>
      </p:sp>
      <p:sp>
        <p:nvSpPr>
          <p:cNvPr id="31" name="Oval 30">
            <a:extLst>
              <a:ext uri="{FF2B5EF4-FFF2-40B4-BE49-F238E27FC236}">
                <a16:creationId xmlns:a16="http://schemas.microsoft.com/office/drawing/2014/main" id="{36BFC86C-1BE5-E24C-B30A-2D7C5577D6DC}"/>
              </a:ext>
            </a:extLst>
          </p:cNvPr>
          <p:cNvSpPr/>
          <p:nvPr/>
        </p:nvSpPr>
        <p:spPr>
          <a:xfrm>
            <a:off x="1347975" y="5488371"/>
            <a:ext cx="195943" cy="177301"/>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14E3379D-4AD7-CD4A-9B96-0DAB5672E404}"/>
              </a:ext>
            </a:extLst>
          </p:cNvPr>
          <p:cNvSpPr txBox="1"/>
          <p:nvPr/>
        </p:nvSpPr>
        <p:spPr>
          <a:xfrm rot="19928974">
            <a:off x="2488505" y="3005405"/>
            <a:ext cx="245602" cy="369332"/>
          </a:xfrm>
          <a:prstGeom prst="rect">
            <a:avLst/>
          </a:prstGeom>
          <a:noFill/>
        </p:spPr>
        <p:txBody>
          <a:bodyPr wrap="square" rtlCol="0">
            <a:spAutoFit/>
          </a:bodyPr>
          <a:lstStyle/>
          <a:p>
            <a:r>
              <a:rPr lang="en-US" dirty="0">
                <a:latin typeface="Consolas" panose="020B0609020204030204" pitchFamily="49" charset="0"/>
                <a:cs typeface="Consolas" panose="020B0609020204030204" pitchFamily="49" charset="0"/>
              </a:rPr>
              <a:t>b</a:t>
            </a:r>
          </a:p>
        </p:txBody>
      </p:sp>
      <p:sp>
        <p:nvSpPr>
          <p:cNvPr id="77" name="TextBox 76">
            <a:extLst>
              <a:ext uri="{FF2B5EF4-FFF2-40B4-BE49-F238E27FC236}">
                <a16:creationId xmlns:a16="http://schemas.microsoft.com/office/drawing/2014/main" id="{1FDCC2EA-8027-3D4B-A3F3-9388A419630A}"/>
              </a:ext>
            </a:extLst>
          </p:cNvPr>
          <p:cNvSpPr txBox="1"/>
          <p:nvPr/>
        </p:nvSpPr>
        <p:spPr>
          <a:xfrm>
            <a:off x="10254343" y="1371600"/>
            <a:ext cx="1240971" cy="424641"/>
          </a:xfrm>
          <a:prstGeom prst="rect">
            <a:avLst/>
          </a:prstGeom>
          <a:noFill/>
        </p:spPr>
        <p:txBody>
          <a:bodyPr wrap="square" rtlCol="0">
            <a:spAutoFit/>
          </a:bodyPr>
          <a:lstStyle/>
          <a:p>
            <a:endParaRPr lang="en-US" dirty="0"/>
          </a:p>
        </p:txBody>
      </p:sp>
    </p:spTree>
    <p:extLst>
      <p:ext uri="{BB962C8B-B14F-4D97-AF65-F5344CB8AC3E}">
        <p14:creationId xmlns:p14="http://schemas.microsoft.com/office/powerpoint/2010/main" val="21231301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9F9BDD-1AB0-A049-A85E-019E211F4628}"/>
              </a:ext>
            </a:extLst>
          </p:cNvPr>
          <p:cNvSpPr>
            <a:spLocks noGrp="1"/>
          </p:cNvSpPr>
          <p:nvPr>
            <p:ph type="title"/>
          </p:nvPr>
        </p:nvSpPr>
        <p:spPr/>
        <p:txBody>
          <a:bodyPr/>
          <a:lstStyle/>
          <a:p>
            <a:pPr algn="ctr"/>
            <a:r>
              <a:rPr lang="en-US" dirty="0"/>
              <a:t>String matching problem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AE5E47E-A5B2-B744-B330-92F675020BE4}"/>
                  </a:ext>
                </a:extLst>
              </p:cNvPr>
              <p:cNvSpPr>
                <a:spLocks noGrp="1"/>
              </p:cNvSpPr>
              <p:nvPr>
                <p:ph idx="1"/>
              </p:nvPr>
            </p:nvSpPr>
            <p:spPr/>
            <p:txBody>
              <a:bodyPr/>
              <a:lstStyle/>
              <a:p>
                <a:r>
                  <a:rPr lang="en-US" dirty="0"/>
                  <a:t>Suppose we have a (large) text </a:t>
                </a:r>
                <a14:m>
                  <m:oMath xmlns:m="http://schemas.openxmlformats.org/officeDocument/2006/math">
                    <m:r>
                      <a:rPr lang="en-US" i="1" dirty="0" smtClean="0">
                        <a:solidFill>
                          <a:schemeClr val="accent5"/>
                        </a:solidFill>
                        <a:latin typeface="Cambria Math" panose="02040503050406030204" pitchFamily="18" charset="0"/>
                      </a:rPr>
                      <m:t>𝑇</m:t>
                    </m:r>
                  </m:oMath>
                </a14:m>
                <a:r>
                  <a:rPr lang="en-US" dirty="0"/>
                  <a:t>, with length (#characters) </a:t>
                </a:r>
                <a:r>
                  <a:rPr lang="en-US" dirty="0">
                    <a:solidFill>
                      <a:schemeClr val="accent5"/>
                    </a:solidFill>
                  </a:rPr>
                  <a:t>t</a:t>
                </a:r>
                <a:r>
                  <a:rPr lang="en-US" dirty="0"/>
                  <a:t>.</a:t>
                </a:r>
              </a:p>
              <a:p>
                <a:r>
                  <a:rPr lang="en-US" dirty="0"/>
                  <a:t>We also have a pattern (a smaller string) </a:t>
                </a:r>
                <a14:m>
                  <m:oMath xmlns:m="http://schemas.openxmlformats.org/officeDocument/2006/math">
                    <m:r>
                      <a:rPr lang="en-US" i="1" dirty="0" smtClean="0">
                        <a:solidFill>
                          <a:schemeClr val="accent1"/>
                        </a:solidFill>
                        <a:latin typeface="Cambria Math" panose="02040503050406030204" pitchFamily="18" charset="0"/>
                      </a:rPr>
                      <m:t>𝑃</m:t>
                    </m:r>
                  </m:oMath>
                </a14:m>
                <a:r>
                  <a:rPr lang="en-US" dirty="0"/>
                  <a:t>, with length </a:t>
                </a:r>
                <a14:m>
                  <m:oMath xmlns:m="http://schemas.openxmlformats.org/officeDocument/2006/math">
                    <m:r>
                      <a:rPr lang="en-US" i="1" dirty="0" smtClean="0">
                        <a:solidFill>
                          <a:schemeClr val="accent1"/>
                        </a:solidFill>
                        <a:latin typeface="Cambria Math" panose="02040503050406030204" pitchFamily="18" charset="0"/>
                      </a:rPr>
                      <m:t>𝑝</m:t>
                    </m:r>
                  </m:oMath>
                </a14:m>
                <a:r>
                  <a:rPr lang="en-US" dirty="0"/>
                  <a:t>.</a:t>
                </a:r>
              </a:p>
              <a:p>
                <a:pPr lvl="1"/>
                <a:r>
                  <a:rPr lang="en-US" dirty="0"/>
                  <a:t>It is assumed that </a:t>
                </a:r>
                <a:r>
                  <a:rPr lang="en-US" dirty="0">
                    <a:solidFill>
                      <a:srgbClr val="FF0000"/>
                    </a:solidFill>
                  </a:rPr>
                  <a:t>t &gt;&gt; p</a:t>
                </a:r>
                <a:r>
                  <a:rPr lang="en-US" dirty="0"/>
                  <a:t>.</a:t>
                </a:r>
              </a:p>
            </p:txBody>
          </p:sp>
        </mc:Choice>
        <mc:Fallback xmlns="">
          <p:sp>
            <p:nvSpPr>
              <p:cNvPr id="3" name="Content Placeholder 2">
                <a:extLst>
                  <a:ext uri="{FF2B5EF4-FFF2-40B4-BE49-F238E27FC236}">
                    <a16:creationId xmlns:a16="http://schemas.microsoft.com/office/drawing/2014/main" id="{5AE5E47E-A5B2-B744-B330-92F675020BE4}"/>
                  </a:ext>
                </a:extLst>
              </p:cNvPr>
              <p:cNvSpPr>
                <a:spLocks noGrp="1" noRot="1" noChangeAspect="1" noMove="1" noResize="1" noEditPoints="1" noAdjustHandles="1" noChangeArrowheads="1" noChangeShapeType="1" noTextEdit="1"/>
              </p:cNvSpPr>
              <p:nvPr>
                <p:ph idx="1"/>
              </p:nvPr>
            </p:nvSpPr>
            <p:spPr>
              <a:blipFill>
                <a:blip r:embed="rId2"/>
                <a:stretch>
                  <a:fillRect l="-965" t="-2632"/>
                </a:stretch>
              </a:blipFill>
            </p:spPr>
            <p:txBody>
              <a:bodyPr/>
              <a:lstStyle/>
              <a:p>
                <a:r>
                  <a:rPr lang="en-US">
                    <a:noFill/>
                  </a:rPr>
                  <a:t> </a:t>
                </a:r>
              </a:p>
            </p:txBody>
          </p:sp>
        </mc:Fallback>
      </mc:AlternateContent>
    </p:spTree>
    <p:extLst>
      <p:ext uri="{BB962C8B-B14F-4D97-AF65-F5344CB8AC3E}">
        <p14:creationId xmlns:p14="http://schemas.microsoft.com/office/powerpoint/2010/main" val="176926594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3171ED-C2CB-1648-8EC1-A909467D4A8D}"/>
              </a:ext>
            </a:extLst>
          </p:cNvPr>
          <p:cNvSpPr>
            <a:spLocks noGrp="1"/>
          </p:cNvSpPr>
          <p:nvPr>
            <p:ph type="title"/>
          </p:nvPr>
        </p:nvSpPr>
        <p:spPr/>
        <p:txBody>
          <a:bodyPr/>
          <a:lstStyle/>
          <a:p>
            <a:pPr algn="ctr"/>
            <a:r>
              <a:rPr lang="en-US"/>
              <a:t>Example suffix </a:t>
            </a:r>
            <a:r>
              <a:rPr lang="en-US" err="1"/>
              <a:t>trie</a:t>
            </a:r>
            <a:endParaRPr lang="en-US"/>
          </a:p>
        </p:txBody>
      </p:sp>
      <p:sp>
        <p:nvSpPr>
          <p:cNvPr id="4" name="TextBox 3">
            <a:extLst>
              <a:ext uri="{FF2B5EF4-FFF2-40B4-BE49-F238E27FC236}">
                <a16:creationId xmlns:a16="http://schemas.microsoft.com/office/drawing/2014/main" id="{65F5B5E5-3BA6-0547-8F26-CE76FF703C8E}"/>
              </a:ext>
            </a:extLst>
          </p:cNvPr>
          <p:cNvSpPr txBox="1"/>
          <p:nvPr/>
        </p:nvSpPr>
        <p:spPr>
          <a:xfrm>
            <a:off x="10358846" y="1976286"/>
            <a:ext cx="1724297" cy="1200329"/>
          </a:xfrm>
          <a:prstGeom prst="rect">
            <a:avLst/>
          </a:prstGeom>
          <a:noFill/>
        </p:spPr>
        <p:txBody>
          <a:bodyPr wrap="square" rtlCol="0">
            <a:spAutoFit/>
          </a:bodyPr>
          <a:lstStyle/>
          <a:p>
            <a:r>
              <a:rPr lang="en-US" sz="2400" b="1" dirty="0">
                <a:solidFill>
                  <a:srgbClr val="FF0000"/>
                </a:solidFill>
                <a:latin typeface="Consolas" panose="020B0609020204030204" pitchFamily="49" charset="0"/>
                <a:cs typeface="Consolas" panose="020B0609020204030204" pitchFamily="49" charset="0"/>
              </a:rPr>
              <a:t>T=</a:t>
            </a:r>
            <a:r>
              <a:rPr lang="en-US" sz="2400" b="1" dirty="0" err="1">
                <a:solidFill>
                  <a:srgbClr val="FF0000"/>
                </a:solidFill>
                <a:latin typeface="Consolas" panose="020B0609020204030204" pitchFamily="49" charset="0"/>
                <a:cs typeface="Consolas" panose="020B0609020204030204" pitchFamily="49" charset="0"/>
              </a:rPr>
              <a:t>aabac</a:t>
            </a:r>
            <a:r>
              <a:rPr lang="en-US" sz="2400" b="1" dirty="0">
                <a:solidFill>
                  <a:srgbClr val="FF0000"/>
                </a:solidFill>
                <a:latin typeface="Consolas" panose="020B0609020204030204" pitchFamily="49" charset="0"/>
                <a:cs typeface="Consolas" panose="020B0609020204030204" pitchFamily="49" charset="0"/>
              </a:rPr>
              <a:t>$</a:t>
            </a:r>
          </a:p>
          <a:p>
            <a:r>
              <a:rPr lang="en-US" sz="2400" dirty="0">
                <a:latin typeface="Consolas" panose="020B0609020204030204" pitchFamily="49" charset="0"/>
                <a:cs typeface="Consolas" panose="020B0609020204030204" pitchFamily="49" charset="0"/>
              </a:rPr>
              <a:t>   </a:t>
            </a:r>
            <a:r>
              <a:rPr lang="en-US" sz="2400" dirty="0" err="1">
                <a:solidFill>
                  <a:schemeClr val="accent2">
                    <a:lumMod val="75000"/>
                  </a:schemeClr>
                </a:solidFill>
                <a:latin typeface="Consolas" panose="020B0609020204030204" pitchFamily="49" charset="0"/>
                <a:cs typeface="Consolas" panose="020B0609020204030204" pitchFamily="49" charset="0"/>
              </a:rPr>
              <a:t>abac</a:t>
            </a:r>
            <a:r>
              <a:rPr lang="en-US" sz="2400" dirty="0">
                <a:solidFill>
                  <a:schemeClr val="accent2">
                    <a:lumMod val="75000"/>
                  </a:schemeClr>
                </a:solidFill>
                <a:latin typeface="Consolas" panose="020B0609020204030204" pitchFamily="49" charset="0"/>
                <a:cs typeface="Consolas" panose="020B0609020204030204" pitchFamily="49" charset="0"/>
              </a:rPr>
              <a:t>$</a:t>
            </a:r>
          </a:p>
          <a:p>
            <a:r>
              <a:rPr lang="en-US" sz="2400" dirty="0">
                <a:latin typeface="Consolas" panose="020B0609020204030204" pitchFamily="49" charset="0"/>
                <a:cs typeface="Consolas" panose="020B0609020204030204" pitchFamily="49" charset="0"/>
              </a:rPr>
              <a:t>    </a:t>
            </a:r>
            <a:endParaRPr lang="en-US" sz="2400" dirty="0">
              <a:solidFill>
                <a:srgbClr val="FF4EFF"/>
              </a:solidFill>
              <a:latin typeface="Consolas" panose="020B0609020204030204" pitchFamily="49" charset="0"/>
              <a:cs typeface="Consolas" panose="020B0609020204030204" pitchFamily="49" charset="0"/>
            </a:endParaRPr>
          </a:p>
        </p:txBody>
      </p:sp>
      <p:sp>
        <p:nvSpPr>
          <p:cNvPr id="5" name="Oval 4">
            <a:extLst>
              <a:ext uri="{FF2B5EF4-FFF2-40B4-BE49-F238E27FC236}">
                <a16:creationId xmlns:a16="http://schemas.microsoft.com/office/drawing/2014/main" id="{EA98F3EB-FF11-7146-B777-93C123980EAC}"/>
              </a:ext>
            </a:extLst>
          </p:cNvPr>
          <p:cNvSpPr/>
          <p:nvPr/>
        </p:nvSpPr>
        <p:spPr>
          <a:xfrm>
            <a:off x="4872446" y="1690688"/>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A165673E-0D7A-264D-A6C0-8C830BA5CE80}"/>
              </a:ext>
            </a:extLst>
          </p:cNvPr>
          <p:cNvCxnSpPr>
            <a:cxnSpLocks/>
          </p:cNvCxnSpPr>
          <p:nvPr/>
        </p:nvCxnSpPr>
        <p:spPr>
          <a:xfrm flipH="1">
            <a:off x="3927981" y="1841863"/>
            <a:ext cx="931402" cy="44413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BA187C94-741D-614E-A079-74A26F46B708}"/>
              </a:ext>
            </a:extLst>
          </p:cNvPr>
          <p:cNvSpPr txBox="1"/>
          <p:nvPr/>
        </p:nvSpPr>
        <p:spPr>
          <a:xfrm rot="19928974">
            <a:off x="4039016" y="1884845"/>
            <a:ext cx="245602" cy="369332"/>
          </a:xfrm>
          <a:prstGeom prst="rect">
            <a:avLst/>
          </a:prstGeom>
          <a:noFill/>
        </p:spPr>
        <p:txBody>
          <a:bodyPr wrap="square" rtlCol="0">
            <a:spAutoFit/>
          </a:bodyPr>
          <a:lstStyle/>
          <a:p>
            <a:r>
              <a:rPr lang="en-US" dirty="0">
                <a:latin typeface="Consolas" panose="020B0609020204030204" pitchFamily="49" charset="0"/>
                <a:cs typeface="Consolas" panose="020B0609020204030204" pitchFamily="49" charset="0"/>
              </a:rPr>
              <a:t>a</a:t>
            </a:r>
          </a:p>
        </p:txBody>
      </p:sp>
      <p:sp>
        <p:nvSpPr>
          <p:cNvPr id="12" name="Oval 11">
            <a:extLst>
              <a:ext uri="{FF2B5EF4-FFF2-40B4-BE49-F238E27FC236}">
                <a16:creationId xmlns:a16="http://schemas.microsoft.com/office/drawing/2014/main" id="{828D5FCC-8A91-3644-870D-B0F1C772BD11}"/>
              </a:ext>
            </a:extLst>
          </p:cNvPr>
          <p:cNvSpPr/>
          <p:nvPr/>
        </p:nvSpPr>
        <p:spPr>
          <a:xfrm>
            <a:off x="3714206" y="2322062"/>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a:extLst>
              <a:ext uri="{FF2B5EF4-FFF2-40B4-BE49-F238E27FC236}">
                <a16:creationId xmlns:a16="http://schemas.microsoft.com/office/drawing/2014/main" id="{49A3E027-D02A-BF43-8760-112CC6912219}"/>
              </a:ext>
            </a:extLst>
          </p:cNvPr>
          <p:cNvCxnSpPr>
            <a:cxnSpLocks/>
          </p:cNvCxnSpPr>
          <p:nvPr/>
        </p:nvCxnSpPr>
        <p:spPr>
          <a:xfrm flipH="1">
            <a:off x="3026729" y="2499363"/>
            <a:ext cx="669640" cy="44829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E018C74C-5C04-454E-A403-D9676C00F31B}"/>
              </a:ext>
            </a:extLst>
          </p:cNvPr>
          <p:cNvSpPr txBox="1"/>
          <p:nvPr/>
        </p:nvSpPr>
        <p:spPr>
          <a:xfrm rot="19928974">
            <a:off x="3098774" y="2446691"/>
            <a:ext cx="245602" cy="369332"/>
          </a:xfrm>
          <a:prstGeom prst="rect">
            <a:avLst/>
          </a:prstGeom>
          <a:noFill/>
        </p:spPr>
        <p:txBody>
          <a:bodyPr wrap="square" rtlCol="0">
            <a:spAutoFit/>
          </a:bodyPr>
          <a:lstStyle/>
          <a:p>
            <a:r>
              <a:rPr lang="en-US" dirty="0">
                <a:latin typeface="Consolas" panose="020B0609020204030204" pitchFamily="49" charset="0"/>
                <a:cs typeface="Consolas" panose="020B0609020204030204" pitchFamily="49" charset="0"/>
              </a:rPr>
              <a:t>a</a:t>
            </a:r>
          </a:p>
        </p:txBody>
      </p:sp>
      <p:sp>
        <p:nvSpPr>
          <p:cNvPr id="16" name="Oval 15">
            <a:extLst>
              <a:ext uri="{FF2B5EF4-FFF2-40B4-BE49-F238E27FC236}">
                <a16:creationId xmlns:a16="http://schemas.microsoft.com/office/drawing/2014/main" id="{2DA828AA-8581-784D-B2C1-6B17849F1A2C}"/>
              </a:ext>
            </a:extLst>
          </p:cNvPr>
          <p:cNvSpPr/>
          <p:nvPr/>
        </p:nvSpPr>
        <p:spPr>
          <a:xfrm>
            <a:off x="2847699" y="2970850"/>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Arrow Connector 16">
            <a:extLst>
              <a:ext uri="{FF2B5EF4-FFF2-40B4-BE49-F238E27FC236}">
                <a16:creationId xmlns:a16="http://schemas.microsoft.com/office/drawing/2014/main" id="{8B719F4E-2BF8-A747-8286-8D79723C9C68}"/>
              </a:ext>
            </a:extLst>
          </p:cNvPr>
          <p:cNvCxnSpPr>
            <a:cxnSpLocks/>
          </p:cNvCxnSpPr>
          <p:nvPr/>
        </p:nvCxnSpPr>
        <p:spPr>
          <a:xfrm flipH="1">
            <a:off x="2489376" y="3148151"/>
            <a:ext cx="358323" cy="37583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4ECA3FD6-0425-EF40-9ED1-E736CCBEB08C}"/>
              </a:ext>
            </a:extLst>
          </p:cNvPr>
          <p:cNvSpPr txBox="1"/>
          <p:nvPr/>
        </p:nvSpPr>
        <p:spPr>
          <a:xfrm rot="3656173">
            <a:off x="3995311" y="2492199"/>
            <a:ext cx="245602" cy="369332"/>
          </a:xfrm>
          <a:prstGeom prst="rect">
            <a:avLst/>
          </a:prstGeom>
          <a:noFill/>
        </p:spPr>
        <p:txBody>
          <a:bodyPr wrap="square" rtlCol="0">
            <a:spAutoFit/>
          </a:bodyPr>
          <a:lstStyle/>
          <a:p>
            <a:r>
              <a:rPr lang="en-US" dirty="0">
                <a:latin typeface="Consolas" panose="020B0609020204030204" pitchFamily="49" charset="0"/>
                <a:cs typeface="Consolas" panose="020B0609020204030204" pitchFamily="49" charset="0"/>
              </a:rPr>
              <a:t>b</a:t>
            </a:r>
          </a:p>
        </p:txBody>
      </p:sp>
      <p:sp>
        <p:nvSpPr>
          <p:cNvPr id="21" name="Oval 20">
            <a:extLst>
              <a:ext uri="{FF2B5EF4-FFF2-40B4-BE49-F238E27FC236}">
                <a16:creationId xmlns:a16="http://schemas.microsoft.com/office/drawing/2014/main" id="{5A0E2582-2341-8E42-815D-59EA6C6E7976}"/>
              </a:ext>
            </a:extLst>
          </p:cNvPr>
          <p:cNvSpPr/>
          <p:nvPr/>
        </p:nvSpPr>
        <p:spPr>
          <a:xfrm>
            <a:off x="2322843" y="3589441"/>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Arrow Connector 21">
            <a:extLst>
              <a:ext uri="{FF2B5EF4-FFF2-40B4-BE49-F238E27FC236}">
                <a16:creationId xmlns:a16="http://schemas.microsoft.com/office/drawing/2014/main" id="{4EEA7A5F-799C-A049-997F-64982B43A084}"/>
              </a:ext>
            </a:extLst>
          </p:cNvPr>
          <p:cNvCxnSpPr>
            <a:cxnSpLocks/>
          </p:cNvCxnSpPr>
          <p:nvPr/>
        </p:nvCxnSpPr>
        <p:spPr>
          <a:xfrm flipH="1">
            <a:off x="1975569" y="3810001"/>
            <a:ext cx="358323" cy="37583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3C3DF147-C542-5349-BA78-F9F49F1D90DC}"/>
              </a:ext>
            </a:extLst>
          </p:cNvPr>
          <p:cNvSpPr txBox="1"/>
          <p:nvPr/>
        </p:nvSpPr>
        <p:spPr>
          <a:xfrm rot="19928974">
            <a:off x="1979054" y="3697737"/>
            <a:ext cx="245602" cy="369332"/>
          </a:xfrm>
          <a:prstGeom prst="rect">
            <a:avLst/>
          </a:prstGeom>
          <a:noFill/>
        </p:spPr>
        <p:txBody>
          <a:bodyPr wrap="square" rtlCol="0">
            <a:spAutoFit/>
          </a:bodyPr>
          <a:lstStyle/>
          <a:p>
            <a:r>
              <a:rPr lang="en-US" dirty="0">
                <a:latin typeface="Consolas" panose="020B0609020204030204" pitchFamily="49" charset="0"/>
                <a:cs typeface="Consolas" panose="020B0609020204030204" pitchFamily="49" charset="0"/>
              </a:rPr>
              <a:t>a</a:t>
            </a:r>
          </a:p>
        </p:txBody>
      </p:sp>
      <p:sp>
        <p:nvSpPr>
          <p:cNvPr id="24" name="Oval 23">
            <a:extLst>
              <a:ext uri="{FF2B5EF4-FFF2-40B4-BE49-F238E27FC236}">
                <a16:creationId xmlns:a16="http://schemas.microsoft.com/office/drawing/2014/main" id="{0E4C60A6-AFC6-9645-8108-CC8B6878E829}"/>
              </a:ext>
            </a:extLst>
          </p:cNvPr>
          <p:cNvSpPr/>
          <p:nvPr/>
        </p:nvSpPr>
        <p:spPr>
          <a:xfrm>
            <a:off x="1822098" y="4251292"/>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Arrow Connector 24">
            <a:extLst>
              <a:ext uri="{FF2B5EF4-FFF2-40B4-BE49-F238E27FC236}">
                <a16:creationId xmlns:a16="http://schemas.microsoft.com/office/drawing/2014/main" id="{84D74CAA-C41E-E944-A4AE-D8EE31CB9270}"/>
              </a:ext>
            </a:extLst>
          </p:cNvPr>
          <p:cNvCxnSpPr>
            <a:cxnSpLocks/>
          </p:cNvCxnSpPr>
          <p:nvPr/>
        </p:nvCxnSpPr>
        <p:spPr>
          <a:xfrm flipH="1">
            <a:off x="1711559" y="4443025"/>
            <a:ext cx="185395" cy="44880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Oval 25">
            <a:extLst>
              <a:ext uri="{FF2B5EF4-FFF2-40B4-BE49-F238E27FC236}">
                <a16:creationId xmlns:a16="http://schemas.microsoft.com/office/drawing/2014/main" id="{4E95E5B6-3C70-8747-B11B-BB1A8AA9AF89}"/>
              </a:ext>
            </a:extLst>
          </p:cNvPr>
          <p:cNvSpPr/>
          <p:nvPr/>
        </p:nvSpPr>
        <p:spPr>
          <a:xfrm>
            <a:off x="1613588" y="4891833"/>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9587A34F-D942-1A4F-A8D9-BD101932932C}"/>
              </a:ext>
            </a:extLst>
          </p:cNvPr>
          <p:cNvSpPr txBox="1"/>
          <p:nvPr/>
        </p:nvSpPr>
        <p:spPr>
          <a:xfrm rot="879590">
            <a:off x="1527511" y="4435825"/>
            <a:ext cx="245602" cy="369332"/>
          </a:xfrm>
          <a:prstGeom prst="rect">
            <a:avLst/>
          </a:prstGeom>
          <a:noFill/>
        </p:spPr>
        <p:txBody>
          <a:bodyPr wrap="square" rtlCol="0">
            <a:spAutoFit/>
          </a:bodyPr>
          <a:lstStyle/>
          <a:p>
            <a:r>
              <a:rPr lang="en-US" dirty="0">
                <a:latin typeface="Consolas" panose="020B0609020204030204" pitchFamily="49" charset="0"/>
                <a:cs typeface="Consolas" panose="020B0609020204030204" pitchFamily="49" charset="0"/>
              </a:rPr>
              <a:t>c</a:t>
            </a:r>
          </a:p>
        </p:txBody>
      </p:sp>
      <p:cxnSp>
        <p:nvCxnSpPr>
          <p:cNvPr id="29" name="Straight Arrow Connector 28">
            <a:extLst>
              <a:ext uri="{FF2B5EF4-FFF2-40B4-BE49-F238E27FC236}">
                <a16:creationId xmlns:a16="http://schemas.microsoft.com/office/drawing/2014/main" id="{3A23CE01-69B4-B447-B37A-0E6BB90A1DA9}"/>
              </a:ext>
            </a:extLst>
          </p:cNvPr>
          <p:cNvCxnSpPr>
            <a:cxnSpLocks/>
          </p:cNvCxnSpPr>
          <p:nvPr/>
        </p:nvCxnSpPr>
        <p:spPr>
          <a:xfrm flipH="1">
            <a:off x="1484773" y="5070334"/>
            <a:ext cx="185395" cy="44880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0785F87A-952F-2344-8F8B-C65EFA91572C}"/>
              </a:ext>
            </a:extLst>
          </p:cNvPr>
          <p:cNvSpPr txBox="1"/>
          <p:nvPr/>
        </p:nvSpPr>
        <p:spPr>
          <a:xfrm rot="879590">
            <a:off x="1326530" y="5019593"/>
            <a:ext cx="245602" cy="369332"/>
          </a:xfrm>
          <a:prstGeom prst="rect">
            <a:avLst/>
          </a:prstGeom>
          <a:noFill/>
        </p:spPr>
        <p:txBody>
          <a:bodyPr wrap="square" rtlCol="0">
            <a:spAutoFit/>
          </a:bodyPr>
          <a:lstStyle/>
          <a:p>
            <a:r>
              <a:rPr lang="en-US" dirty="0">
                <a:latin typeface="Consolas" panose="020B0609020204030204" pitchFamily="49" charset="0"/>
                <a:cs typeface="Consolas" panose="020B0609020204030204" pitchFamily="49" charset="0"/>
              </a:rPr>
              <a:t>$</a:t>
            </a:r>
          </a:p>
        </p:txBody>
      </p:sp>
      <p:sp>
        <p:nvSpPr>
          <p:cNvPr id="31" name="Oval 30">
            <a:extLst>
              <a:ext uri="{FF2B5EF4-FFF2-40B4-BE49-F238E27FC236}">
                <a16:creationId xmlns:a16="http://schemas.microsoft.com/office/drawing/2014/main" id="{36BFC86C-1BE5-E24C-B30A-2D7C5577D6DC}"/>
              </a:ext>
            </a:extLst>
          </p:cNvPr>
          <p:cNvSpPr/>
          <p:nvPr/>
        </p:nvSpPr>
        <p:spPr>
          <a:xfrm>
            <a:off x="1347975" y="5488371"/>
            <a:ext cx="195943" cy="177301"/>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Arrow Connector 31">
            <a:extLst>
              <a:ext uri="{FF2B5EF4-FFF2-40B4-BE49-F238E27FC236}">
                <a16:creationId xmlns:a16="http://schemas.microsoft.com/office/drawing/2014/main" id="{FF65F806-7061-EA43-B83D-40384FD24518}"/>
              </a:ext>
            </a:extLst>
          </p:cNvPr>
          <p:cNvCxnSpPr>
            <a:cxnSpLocks/>
          </p:cNvCxnSpPr>
          <p:nvPr/>
        </p:nvCxnSpPr>
        <p:spPr>
          <a:xfrm>
            <a:off x="3910149" y="2565485"/>
            <a:ext cx="251668" cy="43442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14E3379D-4AD7-CD4A-9B96-0DAB5672E404}"/>
              </a:ext>
            </a:extLst>
          </p:cNvPr>
          <p:cNvSpPr txBox="1"/>
          <p:nvPr/>
        </p:nvSpPr>
        <p:spPr>
          <a:xfrm rot="19928974">
            <a:off x="2488505" y="3005405"/>
            <a:ext cx="245602" cy="369332"/>
          </a:xfrm>
          <a:prstGeom prst="rect">
            <a:avLst/>
          </a:prstGeom>
          <a:noFill/>
        </p:spPr>
        <p:txBody>
          <a:bodyPr wrap="square" rtlCol="0">
            <a:spAutoFit/>
          </a:bodyPr>
          <a:lstStyle/>
          <a:p>
            <a:r>
              <a:rPr lang="en-US" dirty="0">
                <a:latin typeface="Consolas" panose="020B0609020204030204" pitchFamily="49" charset="0"/>
                <a:cs typeface="Consolas" panose="020B0609020204030204" pitchFamily="49" charset="0"/>
              </a:rPr>
              <a:t>b</a:t>
            </a:r>
          </a:p>
        </p:txBody>
      </p:sp>
      <p:sp>
        <p:nvSpPr>
          <p:cNvPr id="37" name="Oval 36">
            <a:extLst>
              <a:ext uri="{FF2B5EF4-FFF2-40B4-BE49-F238E27FC236}">
                <a16:creationId xmlns:a16="http://schemas.microsoft.com/office/drawing/2014/main" id="{ED228FFD-E127-D248-B9E8-CD90541C13A1}"/>
              </a:ext>
            </a:extLst>
          </p:cNvPr>
          <p:cNvSpPr/>
          <p:nvPr/>
        </p:nvSpPr>
        <p:spPr>
          <a:xfrm>
            <a:off x="4101739" y="3088418"/>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8" name="Straight Arrow Connector 37">
            <a:extLst>
              <a:ext uri="{FF2B5EF4-FFF2-40B4-BE49-F238E27FC236}">
                <a16:creationId xmlns:a16="http://schemas.microsoft.com/office/drawing/2014/main" id="{B04F0878-6B93-284A-A893-28782F1A8477}"/>
              </a:ext>
            </a:extLst>
          </p:cNvPr>
          <p:cNvCxnSpPr>
            <a:cxnSpLocks/>
          </p:cNvCxnSpPr>
          <p:nvPr/>
        </p:nvCxnSpPr>
        <p:spPr>
          <a:xfrm flipH="1">
            <a:off x="3442708" y="3265719"/>
            <a:ext cx="669640" cy="44829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Oval 38">
            <a:extLst>
              <a:ext uri="{FF2B5EF4-FFF2-40B4-BE49-F238E27FC236}">
                <a16:creationId xmlns:a16="http://schemas.microsoft.com/office/drawing/2014/main" id="{43CA7423-3706-994C-84D6-EBC88347517F}"/>
              </a:ext>
            </a:extLst>
          </p:cNvPr>
          <p:cNvSpPr/>
          <p:nvPr/>
        </p:nvSpPr>
        <p:spPr>
          <a:xfrm>
            <a:off x="3248298" y="3671895"/>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ADE229E4-B163-154E-A736-68028BF1284E}"/>
              </a:ext>
            </a:extLst>
          </p:cNvPr>
          <p:cNvSpPr txBox="1"/>
          <p:nvPr/>
        </p:nvSpPr>
        <p:spPr>
          <a:xfrm rot="19928974">
            <a:off x="3525497" y="3213052"/>
            <a:ext cx="245602" cy="369332"/>
          </a:xfrm>
          <a:prstGeom prst="rect">
            <a:avLst/>
          </a:prstGeom>
          <a:noFill/>
        </p:spPr>
        <p:txBody>
          <a:bodyPr wrap="square" rtlCol="0">
            <a:spAutoFit/>
          </a:bodyPr>
          <a:lstStyle/>
          <a:p>
            <a:r>
              <a:rPr lang="en-US" dirty="0">
                <a:latin typeface="Consolas" panose="020B0609020204030204" pitchFamily="49" charset="0"/>
                <a:cs typeface="Consolas" panose="020B0609020204030204" pitchFamily="49" charset="0"/>
              </a:rPr>
              <a:t>a</a:t>
            </a:r>
          </a:p>
        </p:txBody>
      </p:sp>
      <p:cxnSp>
        <p:nvCxnSpPr>
          <p:cNvPr id="41" name="Straight Arrow Connector 40">
            <a:extLst>
              <a:ext uri="{FF2B5EF4-FFF2-40B4-BE49-F238E27FC236}">
                <a16:creationId xmlns:a16="http://schemas.microsoft.com/office/drawing/2014/main" id="{58871B37-4F97-5C41-8A8F-47ABB054EF74}"/>
              </a:ext>
            </a:extLst>
          </p:cNvPr>
          <p:cNvCxnSpPr>
            <a:cxnSpLocks/>
          </p:cNvCxnSpPr>
          <p:nvPr/>
        </p:nvCxnSpPr>
        <p:spPr>
          <a:xfrm>
            <a:off x="3434621" y="3931231"/>
            <a:ext cx="251668" cy="43442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BB22B337-6469-1C44-A37A-3532FEF662D2}"/>
              </a:ext>
            </a:extLst>
          </p:cNvPr>
          <p:cNvSpPr txBox="1"/>
          <p:nvPr/>
        </p:nvSpPr>
        <p:spPr>
          <a:xfrm rot="2810815">
            <a:off x="3479006" y="3881748"/>
            <a:ext cx="433867" cy="369332"/>
          </a:xfrm>
          <a:prstGeom prst="rect">
            <a:avLst/>
          </a:prstGeom>
          <a:noFill/>
        </p:spPr>
        <p:txBody>
          <a:bodyPr wrap="square" rtlCol="0">
            <a:spAutoFit/>
          </a:bodyPr>
          <a:lstStyle/>
          <a:p>
            <a:r>
              <a:rPr lang="en-US" dirty="0">
                <a:latin typeface="Consolas" panose="020B0609020204030204" pitchFamily="49" charset="0"/>
                <a:cs typeface="Consolas" panose="020B0609020204030204" pitchFamily="49" charset="0"/>
              </a:rPr>
              <a:t>c</a:t>
            </a:r>
          </a:p>
        </p:txBody>
      </p:sp>
      <p:sp>
        <p:nvSpPr>
          <p:cNvPr id="43" name="Oval 42">
            <a:extLst>
              <a:ext uri="{FF2B5EF4-FFF2-40B4-BE49-F238E27FC236}">
                <a16:creationId xmlns:a16="http://schemas.microsoft.com/office/drawing/2014/main" id="{4ED89413-0687-7A47-B8BE-67BDE11DE9BF}"/>
              </a:ext>
            </a:extLst>
          </p:cNvPr>
          <p:cNvSpPr/>
          <p:nvPr/>
        </p:nvSpPr>
        <p:spPr>
          <a:xfrm>
            <a:off x="4068126" y="5067298"/>
            <a:ext cx="195943" cy="177301"/>
          </a:xfrm>
          <a:prstGeom prst="ellipse">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87BE163A-6E0F-6A49-9A1D-CB5F4738FF61}"/>
              </a:ext>
            </a:extLst>
          </p:cNvPr>
          <p:cNvSpPr/>
          <p:nvPr/>
        </p:nvSpPr>
        <p:spPr>
          <a:xfrm>
            <a:off x="3688082" y="4451313"/>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8" name="Straight Arrow Connector 47">
            <a:extLst>
              <a:ext uri="{FF2B5EF4-FFF2-40B4-BE49-F238E27FC236}">
                <a16:creationId xmlns:a16="http://schemas.microsoft.com/office/drawing/2014/main" id="{F61A659F-DD56-F445-9BF2-761B2E589DBA}"/>
              </a:ext>
            </a:extLst>
          </p:cNvPr>
          <p:cNvCxnSpPr>
            <a:cxnSpLocks/>
            <a:endCxn id="43" idx="0"/>
          </p:cNvCxnSpPr>
          <p:nvPr/>
        </p:nvCxnSpPr>
        <p:spPr>
          <a:xfrm>
            <a:off x="3897044" y="4714273"/>
            <a:ext cx="269054" cy="35302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48F94742-5BE5-0243-927E-02B95B648CC8}"/>
              </a:ext>
            </a:extLst>
          </p:cNvPr>
          <p:cNvSpPr txBox="1"/>
          <p:nvPr/>
        </p:nvSpPr>
        <p:spPr>
          <a:xfrm rot="879590">
            <a:off x="4013129" y="4492718"/>
            <a:ext cx="245602" cy="369332"/>
          </a:xfrm>
          <a:prstGeom prst="rect">
            <a:avLst/>
          </a:prstGeom>
          <a:noFill/>
        </p:spPr>
        <p:txBody>
          <a:bodyPr wrap="square" rtlCol="0">
            <a:spAutoFit/>
          </a:bodyPr>
          <a:lstStyle/>
          <a:p>
            <a:r>
              <a:rPr lang="en-US" dirty="0">
                <a:latin typeface="Consolas" panose="020B0609020204030204" pitchFamily="49" charset="0"/>
                <a:cs typeface="Consolas" panose="020B0609020204030204" pitchFamily="49" charset="0"/>
              </a:rPr>
              <a:t>$</a:t>
            </a:r>
          </a:p>
        </p:txBody>
      </p:sp>
      <p:sp>
        <p:nvSpPr>
          <p:cNvPr id="77" name="TextBox 76">
            <a:extLst>
              <a:ext uri="{FF2B5EF4-FFF2-40B4-BE49-F238E27FC236}">
                <a16:creationId xmlns:a16="http://schemas.microsoft.com/office/drawing/2014/main" id="{1FDCC2EA-8027-3D4B-A3F3-9388A419630A}"/>
              </a:ext>
            </a:extLst>
          </p:cNvPr>
          <p:cNvSpPr txBox="1"/>
          <p:nvPr/>
        </p:nvSpPr>
        <p:spPr>
          <a:xfrm>
            <a:off x="10254343" y="1371600"/>
            <a:ext cx="1240971" cy="424641"/>
          </a:xfrm>
          <a:prstGeom prst="rect">
            <a:avLst/>
          </a:prstGeom>
          <a:noFill/>
        </p:spPr>
        <p:txBody>
          <a:bodyPr wrap="square" rtlCol="0">
            <a:spAutoFit/>
          </a:bodyPr>
          <a:lstStyle/>
          <a:p>
            <a:endParaRPr lang="en-US" dirty="0"/>
          </a:p>
        </p:txBody>
      </p:sp>
    </p:spTree>
    <p:extLst>
      <p:ext uri="{BB962C8B-B14F-4D97-AF65-F5344CB8AC3E}">
        <p14:creationId xmlns:p14="http://schemas.microsoft.com/office/powerpoint/2010/main" val="36839818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3171ED-C2CB-1648-8EC1-A909467D4A8D}"/>
              </a:ext>
            </a:extLst>
          </p:cNvPr>
          <p:cNvSpPr>
            <a:spLocks noGrp="1"/>
          </p:cNvSpPr>
          <p:nvPr>
            <p:ph type="title"/>
          </p:nvPr>
        </p:nvSpPr>
        <p:spPr/>
        <p:txBody>
          <a:bodyPr/>
          <a:lstStyle/>
          <a:p>
            <a:pPr algn="ctr"/>
            <a:r>
              <a:rPr lang="en-US"/>
              <a:t>Example suffix </a:t>
            </a:r>
            <a:r>
              <a:rPr lang="en-US" err="1"/>
              <a:t>trie</a:t>
            </a:r>
            <a:endParaRPr lang="en-US"/>
          </a:p>
        </p:txBody>
      </p:sp>
      <p:sp>
        <p:nvSpPr>
          <p:cNvPr id="4" name="TextBox 3">
            <a:extLst>
              <a:ext uri="{FF2B5EF4-FFF2-40B4-BE49-F238E27FC236}">
                <a16:creationId xmlns:a16="http://schemas.microsoft.com/office/drawing/2014/main" id="{65F5B5E5-3BA6-0547-8F26-CE76FF703C8E}"/>
              </a:ext>
            </a:extLst>
          </p:cNvPr>
          <p:cNvSpPr txBox="1"/>
          <p:nvPr/>
        </p:nvSpPr>
        <p:spPr>
          <a:xfrm>
            <a:off x="10358846" y="1976286"/>
            <a:ext cx="1724297" cy="1569660"/>
          </a:xfrm>
          <a:prstGeom prst="rect">
            <a:avLst/>
          </a:prstGeom>
          <a:noFill/>
        </p:spPr>
        <p:txBody>
          <a:bodyPr wrap="square" rtlCol="0">
            <a:spAutoFit/>
          </a:bodyPr>
          <a:lstStyle/>
          <a:p>
            <a:r>
              <a:rPr lang="en-US" sz="2400" b="1" dirty="0">
                <a:solidFill>
                  <a:srgbClr val="FF0000"/>
                </a:solidFill>
                <a:latin typeface="Consolas" panose="020B0609020204030204" pitchFamily="49" charset="0"/>
                <a:cs typeface="Consolas" panose="020B0609020204030204" pitchFamily="49" charset="0"/>
              </a:rPr>
              <a:t>T=</a:t>
            </a:r>
            <a:r>
              <a:rPr lang="en-US" sz="2400" b="1" dirty="0" err="1">
                <a:solidFill>
                  <a:srgbClr val="FF0000"/>
                </a:solidFill>
                <a:latin typeface="Consolas" panose="020B0609020204030204" pitchFamily="49" charset="0"/>
                <a:cs typeface="Consolas" panose="020B0609020204030204" pitchFamily="49" charset="0"/>
              </a:rPr>
              <a:t>aabac</a:t>
            </a:r>
            <a:r>
              <a:rPr lang="en-US" sz="2400" b="1" dirty="0">
                <a:solidFill>
                  <a:srgbClr val="FF0000"/>
                </a:solidFill>
                <a:latin typeface="Consolas" panose="020B0609020204030204" pitchFamily="49" charset="0"/>
                <a:cs typeface="Consolas" panose="020B0609020204030204" pitchFamily="49" charset="0"/>
              </a:rPr>
              <a:t>$</a:t>
            </a:r>
          </a:p>
          <a:p>
            <a:r>
              <a:rPr lang="en-US" sz="2400" dirty="0">
                <a:latin typeface="Consolas" panose="020B0609020204030204" pitchFamily="49" charset="0"/>
                <a:cs typeface="Consolas" panose="020B0609020204030204" pitchFamily="49" charset="0"/>
              </a:rPr>
              <a:t>   </a:t>
            </a:r>
            <a:r>
              <a:rPr lang="en-US" sz="2400" dirty="0" err="1">
                <a:solidFill>
                  <a:schemeClr val="accent2">
                    <a:lumMod val="75000"/>
                  </a:schemeClr>
                </a:solidFill>
                <a:latin typeface="Consolas" panose="020B0609020204030204" pitchFamily="49" charset="0"/>
                <a:cs typeface="Consolas" panose="020B0609020204030204" pitchFamily="49" charset="0"/>
              </a:rPr>
              <a:t>abac</a:t>
            </a:r>
            <a:r>
              <a:rPr lang="en-US" sz="2400" dirty="0">
                <a:solidFill>
                  <a:schemeClr val="accent2">
                    <a:lumMod val="75000"/>
                  </a:schemeClr>
                </a:solidFill>
                <a:latin typeface="Consolas" panose="020B0609020204030204" pitchFamily="49" charset="0"/>
                <a:cs typeface="Consolas" panose="020B0609020204030204" pitchFamily="49" charset="0"/>
              </a:rPr>
              <a:t>$</a:t>
            </a:r>
          </a:p>
          <a:p>
            <a:r>
              <a:rPr lang="en-US" sz="2400" dirty="0">
                <a:latin typeface="Consolas" panose="020B0609020204030204" pitchFamily="49" charset="0"/>
                <a:cs typeface="Consolas" panose="020B0609020204030204" pitchFamily="49" charset="0"/>
              </a:rPr>
              <a:t>    </a:t>
            </a:r>
            <a:r>
              <a:rPr lang="en-US" sz="2400" dirty="0">
                <a:solidFill>
                  <a:schemeClr val="accent4"/>
                </a:solidFill>
                <a:latin typeface="Consolas" panose="020B0609020204030204" pitchFamily="49" charset="0"/>
                <a:cs typeface="Consolas" panose="020B0609020204030204" pitchFamily="49" charset="0"/>
              </a:rPr>
              <a:t>bac$</a:t>
            </a:r>
            <a:br>
              <a:rPr lang="en-US" sz="2400" dirty="0">
                <a:latin typeface="Consolas" panose="020B0609020204030204" pitchFamily="49" charset="0"/>
                <a:cs typeface="Consolas" panose="020B0609020204030204" pitchFamily="49" charset="0"/>
              </a:rPr>
            </a:br>
            <a:r>
              <a:rPr lang="en-US" sz="2400" dirty="0">
                <a:latin typeface="Consolas" panose="020B0609020204030204" pitchFamily="49" charset="0"/>
                <a:cs typeface="Consolas" panose="020B0609020204030204" pitchFamily="49" charset="0"/>
              </a:rPr>
              <a:t>     </a:t>
            </a:r>
            <a:endParaRPr lang="en-US" sz="2400" dirty="0">
              <a:solidFill>
                <a:srgbClr val="FF4EFF"/>
              </a:solidFill>
              <a:latin typeface="Consolas" panose="020B0609020204030204" pitchFamily="49" charset="0"/>
              <a:cs typeface="Consolas" panose="020B0609020204030204" pitchFamily="49" charset="0"/>
            </a:endParaRPr>
          </a:p>
        </p:txBody>
      </p:sp>
      <p:sp>
        <p:nvSpPr>
          <p:cNvPr id="5" name="Oval 4">
            <a:extLst>
              <a:ext uri="{FF2B5EF4-FFF2-40B4-BE49-F238E27FC236}">
                <a16:creationId xmlns:a16="http://schemas.microsoft.com/office/drawing/2014/main" id="{EA98F3EB-FF11-7146-B777-93C123980EAC}"/>
              </a:ext>
            </a:extLst>
          </p:cNvPr>
          <p:cNvSpPr/>
          <p:nvPr/>
        </p:nvSpPr>
        <p:spPr>
          <a:xfrm>
            <a:off x="4872446" y="1690688"/>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A165673E-0D7A-264D-A6C0-8C830BA5CE80}"/>
              </a:ext>
            </a:extLst>
          </p:cNvPr>
          <p:cNvCxnSpPr>
            <a:cxnSpLocks/>
          </p:cNvCxnSpPr>
          <p:nvPr/>
        </p:nvCxnSpPr>
        <p:spPr>
          <a:xfrm flipH="1">
            <a:off x="3927981" y="1841863"/>
            <a:ext cx="931402" cy="44413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BA187C94-741D-614E-A079-74A26F46B708}"/>
              </a:ext>
            </a:extLst>
          </p:cNvPr>
          <p:cNvSpPr txBox="1"/>
          <p:nvPr/>
        </p:nvSpPr>
        <p:spPr>
          <a:xfrm rot="19928974">
            <a:off x="4039016" y="1884845"/>
            <a:ext cx="245602" cy="369332"/>
          </a:xfrm>
          <a:prstGeom prst="rect">
            <a:avLst/>
          </a:prstGeom>
          <a:noFill/>
        </p:spPr>
        <p:txBody>
          <a:bodyPr wrap="square" rtlCol="0">
            <a:spAutoFit/>
          </a:bodyPr>
          <a:lstStyle/>
          <a:p>
            <a:r>
              <a:rPr lang="en-US" dirty="0">
                <a:latin typeface="Consolas" panose="020B0609020204030204" pitchFamily="49" charset="0"/>
                <a:cs typeface="Consolas" panose="020B0609020204030204" pitchFamily="49" charset="0"/>
              </a:rPr>
              <a:t>a</a:t>
            </a:r>
          </a:p>
        </p:txBody>
      </p:sp>
      <p:sp>
        <p:nvSpPr>
          <p:cNvPr id="12" name="Oval 11">
            <a:extLst>
              <a:ext uri="{FF2B5EF4-FFF2-40B4-BE49-F238E27FC236}">
                <a16:creationId xmlns:a16="http://schemas.microsoft.com/office/drawing/2014/main" id="{828D5FCC-8A91-3644-870D-B0F1C772BD11}"/>
              </a:ext>
            </a:extLst>
          </p:cNvPr>
          <p:cNvSpPr/>
          <p:nvPr/>
        </p:nvSpPr>
        <p:spPr>
          <a:xfrm>
            <a:off x="3714206" y="2322062"/>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a:extLst>
              <a:ext uri="{FF2B5EF4-FFF2-40B4-BE49-F238E27FC236}">
                <a16:creationId xmlns:a16="http://schemas.microsoft.com/office/drawing/2014/main" id="{49A3E027-D02A-BF43-8760-112CC6912219}"/>
              </a:ext>
            </a:extLst>
          </p:cNvPr>
          <p:cNvCxnSpPr>
            <a:cxnSpLocks/>
          </p:cNvCxnSpPr>
          <p:nvPr/>
        </p:nvCxnSpPr>
        <p:spPr>
          <a:xfrm flipH="1">
            <a:off x="3026729" y="2499363"/>
            <a:ext cx="669640" cy="44829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E018C74C-5C04-454E-A403-D9676C00F31B}"/>
              </a:ext>
            </a:extLst>
          </p:cNvPr>
          <p:cNvSpPr txBox="1"/>
          <p:nvPr/>
        </p:nvSpPr>
        <p:spPr>
          <a:xfrm rot="19928974">
            <a:off x="3098774" y="2446691"/>
            <a:ext cx="245602" cy="369332"/>
          </a:xfrm>
          <a:prstGeom prst="rect">
            <a:avLst/>
          </a:prstGeom>
          <a:noFill/>
        </p:spPr>
        <p:txBody>
          <a:bodyPr wrap="square" rtlCol="0">
            <a:spAutoFit/>
          </a:bodyPr>
          <a:lstStyle/>
          <a:p>
            <a:r>
              <a:rPr lang="en-US" dirty="0">
                <a:latin typeface="Consolas" panose="020B0609020204030204" pitchFamily="49" charset="0"/>
                <a:cs typeface="Consolas" panose="020B0609020204030204" pitchFamily="49" charset="0"/>
              </a:rPr>
              <a:t>a</a:t>
            </a:r>
          </a:p>
        </p:txBody>
      </p:sp>
      <p:sp>
        <p:nvSpPr>
          <p:cNvPr id="16" name="Oval 15">
            <a:extLst>
              <a:ext uri="{FF2B5EF4-FFF2-40B4-BE49-F238E27FC236}">
                <a16:creationId xmlns:a16="http://schemas.microsoft.com/office/drawing/2014/main" id="{2DA828AA-8581-784D-B2C1-6B17849F1A2C}"/>
              </a:ext>
            </a:extLst>
          </p:cNvPr>
          <p:cNvSpPr/>
          <p:nvPr/>
        </p:nvSpPr>
        <p:spPr>
          <a:xfrm>
            <a:off x="2847699" y="2970850"/>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Arrow Connector 16">
            <a:extLst>
              <a:ext uri="{FF2B5EF4-FFF2-40B4-BE49-F238E27FC236}">
                <a16:creationId xmlns:a16="http://schemas.microsoft.com/office/drawing/2014/main" id="{8B719F4E-2BF8-A747-8286-8D79723C9C68}"/>
              </a:ext>
            </a:extLst>
          </p:cNvPr>
          <p:cNvCxnSpPr>
            <a:cxnSpLocks/>
          </p:cNvCxnSpPr>
          <p:nvPr/>
        </p:nvCxnSpPr>
        <p:spPr>
          <a:xfrm flipH="1">
            <a:off x="2489376" y="3148151"/>
            <a:ext cx="358323" cy="37583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4ECA3FD6-0425-EF40-9ED1-E736CCBEB08C}"/>
              </a:ext>
            </a:extLst>
          </p:cNvPr>
          <p:cNvSpPr txBox="1"/>
          <p:nvPr/>
        </p:nvSpPr>
        <p:spPr>
          <a:xfrm rot="3656173">
            <a:off x="3995311" y="2492199"/>
            <a:ext cx="245602" cy="369332"/>
          </a:xfrm>
          <a:prstGeom prst="rect">
            <a:avLst/>
          </a:prstGeom>
          <a:noFill/>
        </p:spPr>
        <p:txBody>
          <a:bodyPr wrap="square" rtlCol="0">
            <a:spAutoFit/>
          </a:bodyPr>
          <a:lstStyle/>
          <a:p>
            <a:r>
              <a:rPr lang="en-US" dirty="0">
                <a:latin typeface="Consolas" panose="020B0609020204030204" pitchFamily="49" charset="0"/>
                <a:cs typeface="Consolas" panose="020B0609020204030204" pitchFamily="49" charset="0"/>
              </a:rPr>
              <a:t>b</a:t>
            </a:r>
          </a:p>
        </p:txBody>
      </p:sp>
      <p:sp>
        <p:nvSpPr>
          <p:cNvPr id="21" name="Oval 20">
            <a:extLst>
              <a:ext uri="{FF2B5EF4-FFF2-40B4-BE49-F238E27FC236}">
                <a16:creationId xmlns:a16="http://schemas.microsoft.com/office/drawing/2014/main" id="{5A0E2582-2341-8E42-815D-59EA6C6E7976}"/>
              </a:ext>
            </a:extLst>
          </p:cNvPr>
          <p:cNvSpPr/>
          <p:nvPr/>
        </p:nvSpPr>
        <p:spPr>
          <a:xfrm>
            <a:off x="2322843" y="3589441"/>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Arrow Connector 21">
            <a:extLst>
              <a:ext uri="{FF2B5EF4-FFF2-40B4-BE49-F238E27FC236}">
                <a16:creationId xmlns:a16="http://schemas.microsoft.com/office/drawing/2014/main" id="{4EEA7A5F-799C-A049-997F-64982B43A084}"/>
              </a:ext>
            </a:extLst>
          </p:cNvPr>
          <p:cNvCxnSpPr>
            <a:cxnSpLocks/>
          </p:cNvCxnSpPr>
          <p:nvPr/>
        </p:nvCxnSpPr>
        <p:spPr>
          <a:xfrm flipH="1">
            <a:off x="1975569" y="3810001"/>
            <a:ext cx="358323" cy="37583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3C3DF147-C542-5349-BA78-F9F49F1D90DC}"/>
              </a:ext>
            </a:extLst>
          </p:cNvPr>
          <p:cNvSpPr txBox="1"/>
          <p:nvPr/>
        </p:nvSpPr>
        <p:spPr>
          <a:xfrm rot="19928974">
            <a:off x="1979054" y="3697737"/>
            <a:ext cx="245602" cy="369332"/>
          </a:xfrm>
          <a:prstGeom prst="rect">
            <a:avLst/>
          </a:prstGeom>
          <a:noFill/>
        </p:spPr>
        <p:txBody>
          <a:bodyPr wrap="square" rtlCol="0">
            <a:spAutoFit/>
          </a:bodyPr>
          <a:lstStyle/>
          <a:p>
            <a:r>
              <a:rPr lang="en-US" dirty="0">
                <a:latin typeface="Consolas" panose="020B0609020204030204" pitchFamily="49" charset="0"/>
                <a:cs typeface="Consolas" panose="020B0609020204030204" pitchFamily="49" charset="0"/>
              </a:rPr>
              <a:t>a</a:t>
            </a:r>
          </a:p>
        </p:txBody>
      </p:sp>
      <p:sp>
        <p:nvSpPr>
          <p:cNvPr id="24" name="Oval 23">
            <a:extLst>
              <a:ext uri="{FF2B5EF4-FFF2-40B4-BE49-F238E27FC236}">
                <a16:creationId xmlns:a16="http://schemas.microsoft.com/office/drawing/2014/main" id="{0E4C60A6-AFC6-9645-8108-CC8B6878E829}"/>
              </a:ext>
            </a:extLst>
          </p:cNvPr>
          <p:cNvSpPr/>
          <p:nvPr/>
        </p:nvSpPr>
        <p:spPr>
          <a:xfrm>
            <a:off x="1822098" y="4251292"/>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Arrow Connector 24">
            <a:extLst>
              <a:ext uri="{FF2B5EF4-FFF2-40B4-BE49-F238E27FC236}">
                <a16:creationId xmlns:a16="http://schemas.microsoft.com/office/drawing/2014/main" id="{84D74CAA-C41E-E944-A4AE-D8EE31CB9270}"/>
              </a:ext>
            </a:extLst>
          </p:cNvPr>
          <p:cNvCxnSpPr>
            <a:cxnSpLocks/>
          </p:cNvCxnSpPr>
          <p:nvPr/>
        </p:nvCxnSpPr>
        <p:spPr>
          <a:xfrm flipH="1">
            <a:off x="1711559" y="4443025"/>
            <a:ext cx="185395" cy="44880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Oval 25">
            <a:extLst>
              <a:ext uri="{FF2B5EF4-FFF2-40B4-BE49-F238E27FC236}">
                <a16:creationId xmlns:a16="http://schemas.microsoft.com/office/drawing/2014/main" id="{4E95E5B6-3C70-8747-B11B-BB1A8AA9AF89}"/>
              </a:ext>
            </a:extLst>
          </p:cNvPr>
          <p:cNvSpPr/>
          <p:nvPr/>
        </p:nvSpPr>
        <p:spPr>
          <a:xfrm>
            <a:off x="1613588" y="4891833"/>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9587A34F-D942-1A4F-A8D9-BD101932932C}"/>
              </a:ext>
            </a:extLst>
          </p:cNvPr>
          <p:cNvSpPr txBox="1"/>
          <p:nvPr/>
        </p:nvSpPr>
        <p:spPr>
          <a:xfrm rot="879590">
            <a:off x="1527511" y="4435825"/>
            <a:ext cx="245602" cy="369332"/>
          </a:xfrm>
          <a:prstGeom prst="rect">
            <a:avLst/>
          </a:prstGeom>
          <a:noFill/>
        </p:spPr>
        <p:txBody>
          <a:bodyPr wrap="square" rtlCol="0">
            <a:spAutoFit/>
          </a:bodyPr>
          <a:lstStyle/>
          <a:p>
            <a:r>
              <a:rPr lang="en-US" dirty="0">
                <a:latin typeface="Consolas" panose="020B0609020204030204" pitchFamily="49" charset="0"/>
                <a:cs typeface="Consolas" panose="020B0609020204030204" pitchFamily="49" charset="0"/>
              </a:rPr>
              <a:t>c</a:t>
            </a:r>
          </a:p>
        </p:txBody>
      </p:sp>
      <p:cxnSp>
        <p:nvCxnSpPr>
          <p:cNvPr id="29" name="Straight Arrow Connector 28">
            <a:extLst>
              <a:ext uri="{FF2B5EF4-FFF2-40B4-BE49-F238E27FC236}">
                <a16:creationId xmlns:a16="http://schemas.microsoft.com/office/drawing/2014/main" id="{3A23CE01-69B4-B447-B37A-0E6BB90A1DA9}"/>
              </a:ext>
            </a:extLst>
          </p:cNvPr>
          <p:cNvCxnSpPr>
            <a:cxnSpLocks/>
          </p:cNvCxnSpPr>
          <p:nvPr/>
        </p:nvCxnSpPr>
        <p:spPr>
          <a:xfrm flipH="1">
            <a:off x="1484773" y="5070334"/>
            <a:ext cx="185395" cy="44880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0785F87A-952F-2344-8F8B-C65EFA91572C}"/>
              </a:ext>
            </a:extLst>
          </p:cNvPr>
          <p:cNvSpPr txBox="1"/>
          <p:nvPr/>
        </p:nvSpPr>
        <p:spPr>
          <a:xfrm rot="879590">
            <a:off x="1326530" y="5019593"/>
            <a:ext cx="245602" cy="369332"/>
          </a:xfrm>
          <a:prstGeom prst="rect">
            <a:avLst/>
          </a:prstGeom>
          <a:noFill/>
        </p:spPr>
        <p:txBody>
          <a:bodyPr wrap="square" rtlCol="0">
            <a:spAutoFit/>
          </a:bodyPr>
          <a:lstStyle/>
          <a:p>
            <a:r>
              <a:rPr lang="en-US" dirty="0">
                <a:latin typeface="Consolas" panose="020B0609020204030204" pitchFamily="49" charset="0"/>
                <a:cs typeface="Consolas" panose="020B0609020204030204" pitchFamily="49" charset="0"/>
              </a:rPr>
              <a:t>$</a:t>
            </a:r>
          </a:p>
        </p:txBody>
      </p:sp>
      <p:sp>
        <p:nvSpPr>
          <p:cNvPr id="31" name="Oval 30">
            <a:extLst>
              <a:ext uri="{FF2B5EF4-FFF2-40B4-BE49-F238E27FC236}">
                <a16:creationId xmlns:a16="http://schemas.microsoft.com/office/drawing/2014/main" id="{36BFC86C-1BE5-E24C-B30A-2D7C5577D6DC}"/>
              </a:ext>
            </a:extLst>
          </p:cNvPr>
          <p:cNvSpPr/>
          <p:nvPr/>
        </p:nvSpPr>
        <p:spPr>
          <a:xfrm>
            <a:off x="1347975" y="5488371"/>
            <a:ext cx="195943" cy="177301"/>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Arrow Connector 31">
            <a:extLst>
              <a:ext uri="{FF2B5EF4-FFF2-40B4-BE49-F238E27FC236}">
                <a16:creationId xmlns:a16="http://schemas.microsoft.com/office/drawing/2014/main" id="{FF65F806-7061-EA43-B83D-40384FD24518}"/>
              </a:ext>
            </a:extLst>
          </p:cNvPr>
          <p:cNvCxnSpPr>
            <a:cxnSpLocks/>
          </p:cNvCxnSpPr>
          <p:nvPr/>
        </p:nvCxnSpPr>
        <p:spPr>
          <a:xfrm>
            <a:off x="3910149" y="2565485"/>
            <a:ext cx="251668" cy="43442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14E3379D-4AD7-CD4A-9B96-0DAB5672E404}"/>
              </a:ext>
            </a:extLst>
          </p:cNvPr>
          <p:cNvSpPr txBox="1"/>
          <p:nvPr/>
        </p:nvSpPr>
        <p:spPr>
          <a:xfrm rot="19928974">
            <a:off x="2488505" y="3005405"/>
            <a:ext cx="245602" cy="369332"/>
          </a:xfrm>
          <a:prstGeom prst="rect">
            <a:avLst/>
          </a:prstGeom>
          <a:noFill/>
        </p:spPr>
        <p:txBody>
          <a:bodyPr wrap="square" rtlCol="0">
            <a:spAutoFit/>
          </a:bodyPr>
          <a:lstStyle/>
          <a:p>
            <a:r>
              <a:rPr lang="en-US" dirty="0">
                <a:latin typeface="Consolas" panose="020B0609020204030204" pitchFamily="49" charset="0"/>
                <a:cs typeface="Consolas" panose="020B0609020204030204" pitchFamily="49" charset="0"/>
              </a:rPr>
              <a:t>b</a:t>
            </a:r>
          </a:p>
        </p:txBody>
      </p:sp>
      <p:sp>
        <p:nvSpPr>
          <p:cNvPr id="37" name="Oval 36">
            <a:extLst>
              <a:ext uri="{FF2B5EF4-FFF2-40B4-BE49-F238E27FC236}">
                <a16:creationId xmlns:a16="http://schemas.microsoft.com/office/drawing/2014/main" id="{ED228FFD-E127-D248-B9E8-CD90541C13A1}"/>
              </a:ext>
            </a:extLst>
          </p:cNvPr>
          <p:cNvSpPr/>
          <p:nvPr/>
        </p:nvSpPr>
        <p:spPr>
          <a:xfrm>
            <a:off x="4101739" y="3088418"/>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8" name="Straight Arrow Connector 37">
            <a:extLst>
              <a:ext uri="{FF2B5EF4-FFF2-40B4-BE49-F238E27FC236}">
                <a16:creationId xmlns:a16="http://schemas.microsoft.com/office/drawing/2014/main" id="{B04F0878-6B93-284A-A893-28782F1A8477}"/>
              </a:ext>
            </a:extLst>
          </p:cNvPr>
          <p:cNvCxnSpPr>
            <a:cxnSpLocks/>
          </p:cNvCxnSpPr>
          <p:nvPr/>
        </p:nvCxnSpPr>
        <p:spPr>
          <a:xfrm flipH="1">
            <a:off x="3442708" y="3265719"/>
            <a:ext cx="669640" cy="44829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Oval 38">
            <a:extLst>
              <a:ext uri="{FF2B5EF4-FFF2-40B4-BE49-F238E27FC236}">
                <a16:creationId xmlns:a16="http://schemas.microsoft.com/office/drawing/2014/main" id="{43CA7423-3706-994C-84D6-EBC88347517F}"/>
              </a:ext>
            </a:extLst>
          </p:cNvPr>
          <p:cNvSpPr/>
          <p:nvPr/>
        </p:nvSpPr>
        <p:spPr>
          <a:xfrm>
            <a:off x="3248298" y="3671895"/>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ADE229E4-B163-154E-A736-68028BF1284E}"/>
              </a:ext>
            </a:extLst>
          </p:cNvPr>
          <p:cNvSpPr txBox="1"/>
          <p:nvPr/>
        </p:nvSpPr>
        <p:spPr>
          <a:xfrm rot="19928974">
            <a:off x="3525497" y="3213052"/>
            <a:ext cx="245602" cy="369332"/>
          </a:xfrm>
          <a:prstGeom prst="rect">
            <a:avLst/>
          </a:prstGeom>
          <a:noFill/>
        </p:spPr>
        <p:txBody>
          <a:bodyPr wrap="square" rtlCol="0">
            <a:spAutoFit/>
          </a:bodyPr>
          <a:lstStyle/>
          <a:p>
            <a:r>
              <a:rPr lang="en-US" dirty="0">
                <a:latin typeface="Consolas" panose="020B0609020204030204" pitchFamily="49" charset="0"/>
                <a:cs typeface="Consolas" panose="020B0609020204030204" pitchFamily="49" charset="0"/>
              </a:rPr>
              <a:t>a</a:t>
            </a:r>
          </a:p>
        </p:txBody>
      </p:sp>
      <p:cxnSp>
        <p:nvCxnSpPr>
          <p:cNvPr id="41" name="Straight Arrow Connector 40">
            <a:extLst>
              <a:ext uri="{FF2B5EF4-FFF2-40B4-BE49-F238E27FC236}">
                <a16:creationId xmlns:a16="http://schemas.microsoft.com/office/drawing/2014/main" id="{58871B37-4F97-5C41-8A8F-47ABB054EF74}"/>
              </a:ext>
            </a:extLst>
          </p:cNvPr>
          <p:cNvCxnSpPr>
            <a:cxnSpLocks/>
          </p:cNvCxnSpPr>
          <p:nvPr/>
        </p:nvCxnSpPr>
        <p:spPr>
          <a:xfrm>
            <a:off x="3434621" y="3931231"/>
            <a:ext cx="251668" cy="43442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BB22B337-6469-1C44-A37A-3532FEF662D2}"/>
              </a:ext>
            </a:extLst>
          </p:cNvPr>
          <p:cNvSpPr txBox="1"/>
          <p:nvPr/>
        </p:nvSpPr>
        <p:spPr>
          <a:xfrm rot="2810815">
            <a:off x="3479006" y="3881748"/>
            <a:ext cx="433867" cy="369332"/>
          </a:xfrm>
          <a:prstGeom prst="rect">
            <a:avLst/>
          </a:prstGeom>
          <a:noFill/>
        </p:spPr>
        <p:txBody>
          <a:bodyPr wrap="square" rtlCol="0">
            <a:spAutoFit/>
          </a:bodyPr>
          <a:lstStyle/>
          <a:p>
            <a:r>
              <a:rPr lang="en-US" dirty="0">
                <a:latin typeface="Consolas" panose="020B0609020204030204" pitchFamily="49" charset="0"/>
                <a:cs typeface="Consolas" panose="020B0609020204030204" pitchFamily="49" charset="0"/>
              </a:rPr>
              <a:t>c</a:t>
            </a:r>
          </a:p>
        </p:txBody>
      </p:sp>
      <p:sp>
        <p:nvSpPr>
          <p:cNvPr id="43" name="Oval 42">
            <a:extLst>
              <a:ext uri="{FF2B5EF4-FFF2-40B4-BE49-F238E27FC236}">
                <a16:creationId xmlns:a16="http://schemas.microsoft.com/office/drawing/2014/main" id="{4ED89413-0687-7A47-B8BE-67BDE11DE9BF}"/>
              </a:ext>
            </a:extLst>
          </p:cNvPr>
          <p:cNvSpPr/>
          <p:nvPr/>
        </p:nvSpPr>
        <p:spPr>
          <a:xfrm>
            <a:off x="4068126" y="5067298"/>
            <a:ext cx="195943" cy="177301"/>
          </a:xfrm>
          <a:prstGeom prst="ellipse">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BFBEB517-A4CC-5047-A007-0AD2E3B19908}"/>
              </a:ext>
            </a:extLst>
          </p:cNvPr>
          <p:cNvSpPr txBox="1"/>
          <p:nvPr/>
        </p:nvSpPr>
        <p:spPr>
          <a:xfrm rot="3656173">
            <a:off x="5205804" y="1926141"/>
            <a:ext cx="245602" cy="369332"/>
          </a:xfrm>
          <a:prstGeom prst="rect">
            <a:avLst/>
          </a:prstGeom>
          <a:noFill/>
        </p:spPr>
        <p:txBody>
          <a:bodyPr wrap="square" rtlCol="0">
            <a:spAutoFit/>
          </a:bodyPr>
          <a:lstStyle/>
          <a:p>
            <a:r>
              <a:rPr lang="en-US" dirty="0">
                <a:latin typeface="Consolas" panose="020B0609020204030204" pitchFamily="49" charset="0"/>
                <a:cs typeface="Consolas" panose="020B0609020204030204" pitchFamily="49" charset="0"/>
              </a:rPr>
              <a:t>b</a:t>
            </a:r>
          </a:p>
        </p:txBody>
      </p:sp>
      <p:cxnSp>
        <p:nvCxnSpPr>
          <p:cNvPr id="45" name="Straight Arrow Connector 44">
            <a:extLst>
              <a:ext uri="{FF2B5EF4-FFF2-40B4-BE49-F238E27FC236}">
                <a16:creationId xmlns:a16="http://schemas.microsoft.com/office/drawing/2014/main" id="{C7E36CAD-32B2-3E4B-9973-C1269BCB341B}"/>
              </a:ext>
            </a:extLst>
          </p:cNvPr>
          <p:cNvCxnSpPr>
            <a:cxnSpLocks/>
            <a:stCxn id="5" idx="4"/>
          </p:cNvCxnSpPr>
          <p:nvPr/>
        </p:nvCxnSpPr>
        <p:spPr>
          <a:xfrm>
            <a:off x="4970418" y="1867989"/>
            <a:ext cx="401892" cy="56586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7" name="Oval 46">
            <a:extLst>
              <a:ext uri="{FF2B5EF4-FFF2-40B4-BE49-F238E27FC236}">
                <a16:creationId xmlns:a16="http://schemas.microsoft.com/office/drawing/2014/main" id="{87BE163A-6E0F-6A49-9A1D-CB5F4738FF61}"/>
              </a:ext>
            </a:extLst>
          </p:cNvPr>
          <p:cNvSpPr/>
          <p:nvPr/>
        </p:nvSpPr>
        <p:spPr>
          <a:xfrm>
            <a:off x="3688082" y="4451313"/>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8" name="Straight Arrow Connector 47">
            <a:extLst>
              <a:ext uri="{FF2B5EF4-FFF2-40B4-BE49-F238E27FC236}">
                <a16:creationId xmlns:a16="http://schemas.microsoft.com/office/drawing/2014/main" id="{F61A659F-DD56-F445-9BF2-761B2E589DBA}"/>
              </a:ext>
            </a:extLst>
          </p:cNvPr>
          <p:cNvCxnSpPr>
            <a:cxnSpLocks/>
            <a:endCxn id="43" idx="0"/>
          </p:cNvCxnSpPr>
          <p:nvPr/>
        </p:nvCxnSpPr>
        <p:spPr>
          <a:xfrm>
            <a:off x="3897044" y="4714273"/>
            <a:ext cx="269054" cy="35302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48F94742-5BE5-0243-927E-02B95B648CC8}"/>
              </a:ext>
            </a:extLst>
          </p:cNvPr>
          <p:cNvSpPr txBox="1"/>
          <p:nvPr/>
        </p:nvSpPr>
        <p:spPr>
          <a:xfrm rot="879590">
            <a:off x="4013129" y="4492718"/>
            <a:ext cx="245602" cy="369332"/>
          </a:xfrm>
          <a:prstGeom prst="rect">
            <a:avLst/>
          </a:prstGeom>
          <a:noFill/>
        </p:spPr>
        <p:txBody>
          <a:bodyPr wrap="square" rtlCol="0">
            <a:spAutoFit/>
          </a:bodyPr>
          <a:lstStyle/>
          <a:p>
            <a:r>
              <a:rPr lang="en-US" dirty="0">
                <a:latin typeface="Consolas" panose="020B0609020204030204" pitchFamily="49" charset="0"/>
                <a:cs typeface="Consolas" panose="020B0609020204030204" pitchFamily="49" charset="0"/>
              </a:rPr>
              <a:t>$</a:t>
            </a:r>
          </a:p>
        </p:txBody>
      </p:sp>
      <p:sp>
        <p:nvSpPr>
          <p:cNvPr id="52" name="Oval 51">
            <a:extLst>
              <a:ext uri="{FF2B5EF4-FFF2-40B4-BE49-F238E27FC236}">
                <a16:creationId xmlns:a16="http://schemas.microsoft.com/office/drawing/2014/main" id="{29D3D49B-C7D1-9A43-BB9E-005F3DF00465}"/>
              </a:ext>
            </a:extLst>
          </p:cNvPr>
          <p:cNvSpPr/>
          <p:nvPr/>
        </p:nvSpPr>
        <p:spPr>
          <a:xfrm>
            <a:off x="5329647" y="2474462"/>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3" name="Straight Arrow Connector 52">
            <a:extLst>
              <a:ext uri="{FF2B5EF4-FFF2-40B4-BE49-F238E27FC236}">
                <a16:creationId xmlns:a16="http://schemas.microsoft.com/office/drawing/2014/main" id="{13B4C58E-7740-BE41-A2A8-1C7D0BF3D4DC}"/>
              </a:ext>
            </a:extLst>
          </p:cNvPr>
          <p:cNvCxnSpPr>
            <a:cxnSpLocks/>
          </p:cNvCxnSpPr>
          <p:nvPr/>
        </p:nvCxnSpPr>
        <p:spPr>
          <a:xfrm flipH="1">
            <a:off x="5084115" y="2677888"/>
            <a:ext cx="279947" cy="32936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16F37293-9193-D24B-9B0A-F5A2AF80E292}"/>
              </a:ext>
            </a:extLst>
          </p:cNvPr>
          <p:cNvSpPr txBox="1"/>
          <p:nvPr/>
        </p:nvSpPr>
        <p:spPr>
          <a:xfrm rot="19928974">
            <a:off x="5053852" y="2520712"/>
            <a:ext cx="245602" cy="369332"/>
          </a:xfrm>
          <a:prstGeom prst="rect">
            <a:avLst/>
          </a:prstGeom>
          <a:noFill/>
        </p:spPr>
        <p:txBody>
          <a:bodyPr wrap="square" rtlCol="0">
            <a:spAutoFit/>
          </a:bodyPr>
          <a:lstStyle/>
          <a:p>
            <a:r>
              <a:rPr lang="en-US" dirty="0">
                <a:latin typeface="Consolas" panose="020B0609020204030204" pitchFamily="49" charset="0"/>
                <a:cs typeface="Consolas" panose="020B0609020204030204" pitchFamily="49" charset="0"/>
              </a:rPr>
              <a:t>a</a:t>
            </a:r>
          </a:p>
        </p:txBody>
      </p:sp>
      <p:sp>
        <p:nvSpPr>
          <p:cNvPr id="56" name="Oval 55">
            <a:extLst>
              <a:ext uri="{FF2B5EF4-FFF2-40B4-BE49-F238E27FC236}">
                <a16:creationId xmlns:a16="http://schemas.microsoft.com/office/drawing/2014/main" id="{986A5AC3-1770-4448-8650-EEAD56BD5F3D}"/>
              </a:ext>
            </a:extLst>
          </p:cNvPr>
          <p:cNvSpPr/>
          <p:nvPr/>
        </p:nvSpPr>
        <p:spPr>
          <a:xfrm>
            <a:off x="4894212" y="3071004"/>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7" name="Straight Arrow Connector 56">
            <a:extLst>
              <a:ext uri="{FF2B5EF4-FFF2-40B4-BE49-F238E27FC236}">
                <a16:creationId xmlns:a16="http://schemas.microsoft.com/office/drawing/2014/main" id="{A493A1DC-3A09-404E-818E-943E14B58956}"/>
              </a:ext>
            </a:extLst>
          </p:cNvPr>
          <p:cNvCxnSpPr>
            <a:cxnSpLocks/>
          </p:cNvCxnSpPr>
          <p:nvPr/>
        </p:nvCxnSpPr>
        <p:spPr>
          <a:xfrm>
            <a:off x="5141388" y="3283335"/>
            <a:ext cx="401892" cy="56586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EAC4BCAB-4074-9E4D-A200-73F51289D435}"/>
              </a:ext>
            </a:extLst>
          </p:cNvPr>
          <p:cNvSpPr txBox="1"/>
          <p:nvPr/>
        </p:nvSpPr>
        <p:spPr>
          <a:xfrm rot="3656173">
            <a:off x="5451367" y="3305198"/>
            <a:ext cx="245602" cy="369332"/>
          </a:xfrm>
          <a:prstGeom prst="rect">
            <a:avLst/>
          </a:prstGeom>
          <a:noFill/>
        </p:spPr>
        <p:txBody>
          <a:bodyPr wrap="square" rtlCol="0">
            <a:spAutoFit/>
          </a:bodyPr>
          <a:lstStyle/>
          <a:p>
            <a:r>
              <a:rPr lang="en-US" dirty="0">
                <a:latin typeface="Consolas" panose="020B0609020204030204" pitchFamily="49" charset="0"/>
                <a:cs typeface="Consolas" panose="020B0609020204030204" pitchFamily="49" charset="0"/>
              </a:rPr>
              <a:t>c</a:t>
            </a:r>
          </a:p>
        </p:txBody>
      </p:sp>
      <p:sp>
        <p:nvSpPr>
          <p:cNvPr id="59" name="Oval 58">
            <a:extLst>
              <a:ext uri="{FF2B5EF4-FFF2-40B4-BE49-F238E27FC236}">
                <a16:creationId xmlns:a16="http://schemas.microsoft.com/office/drawing/2014/main" id="{C2C4DC70-E0B5-E041-889A-A5FF4556A0CC}"/>
              </a:ext>
            </a:extLst>
          </p:cNvPr>
          <p:cNvSpPr/>
          <p:nvPr/>
        </p:nvSpPr>
        <p:spPr>
          <a:xfrm>
            <a:off x="5529942" y="3876553"/>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0" name="Straight Arrow Connector 59">
            <a:extLst>
              <a:ext uri="{FF2B5EF4-FFF2-40B4-BE49-F238E27FC236}">
                <a16:creationId xmlns:a16="http://schemas.microsoft.com/office/drawing/2014/main" id="{ECAD28E6-02AE-2746-BE40-43B9B68F7FC1}"/>
              </a:ext>
            </a:extLst>
          </p:cNvPr>
          <p:cNvCxnSpPr>
            <a:cxnSpLocks/>
          </p:cNvCxnSpPr>
          <p:nvPr/>
        </p:nvCxnSpPr>
        <p:spPr>
          <a:xfrm>
            <a:off x="5692065" y="4023190"/>
            <a:ext cx="401892" cy="56586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604F1EF6-2AA5-6948-A3BD-9B8AF51A9F4C}"/>
              </a:ext>
            </a:extLst>
          </p:cNvPr>
          <p:cNvSpPr txBox="1"/>
          <p:nvPr/>
        </p:nvSpPr>
        <p:spPr>
          <a:xfrm rot="3656173">
            <a:off x="5842169" y="4021641"/>
            <a:ext cx="245602" cy="406265"/>
          </a:xfrm>
          <a:prstGeom prst="rect">
            <a:avLst/>
          </a:prstGeom>
          <a:noFill/>
        </p:spPr>
        <p:txBody>
          <a:bodyPr wrap="square" rtlCol="0">
            <a:spAutoFit/>
          </a:bodyPr>
          <a:lstStyle/>
          <a:p>
            <a:r>
              <a:rPr lang="en-US" dirty="0">
                <a:latin typeface="Consolas" panose="020B0609020204030204" pitchFamily="49" charset="0"/>
                <a:cs typeface="Consolas" panose="020B0609020204030204" pitchFamily="49" charset="0"/>
              </a:rPr>
              <a:t>$</a:t>
            </a:r>
          </a:p>
        </p:txBody>
      </p:sp>
      <p:sp>
        <p:nvSpPr>
          <p:cNvPr id="62" name="Oval 61">
            <a:extLst>
              <a:ext uri="{FF2B5EF4-FFF2-40B4-BE49-F238E27FC236}">
                <a16:creationId xmlns:a16="http://schemas.microsoft.com/office/drawing/2014/main" id="{16C20685-E3EA-624C-BD11-348EA554E4A4}"/>
              </a:ext>
            </a:extLst>
          </p:cNvPr>
          <p:cNvSpPr/>
          <p:nvPr/>
        </p:nvSpPr>
        <p:spPr>
          <a:xfrm>
            <a:off x="6048104" y="4747415"/>
            <a:ext cx="195943" cy="177301"/>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TextBox 76">
            <a:extLst>
              <a:ext uri="{FF2B5EF4-FFF2-40B4-BE49-F238E27FC236}">
                <a16:creationId xmlns:a16="http://schemas.microsoft.com/office/drawing/2014/main" id="{1FDCC2EA-8027-3D4B-A3F3-9388A419630A}"/>
              </a:ext>
            </a:extLst>
          </p:cNvPr>
          <p:cNvSpPr txBox="1"/>
          <p:nvPr/>
        </p:nvSpPr>
        <p:spPr>
          <a:xfrm>
            <a:off x="10254343" y="1371600"/>
            <a:ext cx="1240971" cy="424641"/>
          </a:xfrm>
          <a:prstGeom prst="rect">
            <a:avLst/>
          </a:prstGeom>
          <a:noFill/>
        </p:spPr>
        <p:txBody>
          <a:bodyPr wrap="square" rtlCol="0">
            <a:spAutoFit/>
          </a:bodyPr>
          <a:lstStyle/>
          <a:p>
            <a:endParaRPr lang="en-US" dirty="0"/>
          </a:p>
        </p:txBody>
      </p:sp>
    </p:spTree>
    <p:extLst>
      <p:ext uri="{BB962C8B-B14F-4D97-AF65-F5344CB8AC3E}">
        <p14:creationId xmlns:p14="http://schemas.microsoft.com/office/powerpoint/2010/main" val="26253971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3171ED-C2CB-1648-8EC1-A909467D4A8D}"/>
              </a:ext>
            </a:extLst>
          </p:cNvPr>
          <p:cNvSpPr>
            <a:spLocks noGrp="1"/>
          </p:cNvSpPr>
          <p:nvPr>
            <p:ph type="title"/>
          </p:nvPr>
        </p:nvSpPr>
        <p:spPr/>
        <p:txBody>
          <a:bodyPr/>
          <a:lstStyle/>
          <a:p>
            <a:pPr algn="ctr"/>
            <a:r>
              <a:rPr lang="en-US"/>
              <a:t>Example suffix </a:t>
            </a:r>
            <a:r>
              <a:rPr lang="en-US" err="1"/>
              <a:t>trie</a:t>
            </a:r>
            <a:endParaRPr lang="en-US"/>
          </a:p>
        </p:txBody>
      </p:sp>
      <p:sp>
        <p:nvSpPr>
          <p:cNvPr id="4" name="TextBox 3">
            <a:extLst>
              <a:ext uri="{FF2B5EF4-FFF2-40B4-BE49-F238E27FC236}">
                <a16:creationId xmlns:a16="http://schemas.microsoft.com/office/drawing/2014/main" id="{65F5B5E5-3BA6-0547-8F26-CE76FF703C8E}"/>
              </a:ext>
            </a:extLst>
          </p:cNvPr>
          <p:cNvSpPr txBox="1"/>
          <p:nvPr/>
        </p:nvSpPr>
        <p:spPr>
          <a:xfrm>
            <a:off x="10358846" y="1976286"/>
            <a:ext cx="1724297" cy="1938992"/>
          </a:xfrm>
          <a:prstGeom prst="rect">
            <a:avLst/>
          </a:prstGeom>
          <a:noFill/>
        </p:spPr>
        <p:txBody>
          <a:bodyPr wrap="square" rtlCol="0">
            <a:spAutoFit/>
          </a:bodyPr>
          <a:lstStyle/>
          <a:p>
            <a:r>
              <a:rPr lang="en-US" sz="2400" b="1" dirty="0">
                <a:solidFill>
                  <a:srgbClr val="FF0000"/>
                </a:solidFill>
                <a:latin typeface="Consolas" panose="020B0609020204030204" pitchFamily="49" charset="0"/>
                <a:cs typeface="Consolas" panose="020B0609020204030204" pitchFamily="49" charset="0"/>
              </a:rPr>
              <a:t>T=</a:t>
            </a:r>
            <a:r>
              <a:rPr lang="en-US" sz="2400" b="1" dirty="0" err="1">
                <a:solidFill>
                  <a:srgbClr val="FF0000"/>
                </a:solidFill>
                <a:latin typeface="Consolas" panose="020B0609020204030204" pitchFamily="49" charset="0"/>
                <a:cs typeface="Consolas" panose="020B0609020204030204" pitchFamily="49" charset="0"/>
              </a:rPr>
              <a:t>aabac</a:t>
            </a:r>
            <a:r>
              <a:rPr lang="en-US" sz="2400" b="1" dirty="0">
                <a:solidFill>
                  <a:srgbClr val="FF0000"/>
                </a:solidFill>
                <a:latin typeface="Consolas" panose="020B0609020204030204" pitchFamily="49" charset="0"/>
                <a:cs typeface="Consolas" panose="020B0609020204030204" pitchFamily="49" charset="0"/>
              </a:rPr>
              <a:t>$</a:t>
            </a:r>
          </a:p>
          <a:p>
            <a:r>
              <a:rPr lang="en-US" sz="2400" dirty="0">
                <a:latin typeface="Consolas" panose="020B0609020204030204" pitchFamily="49" charset="0"/>
                <a:cs typeface="Consolas" panose="020B0609020204030204" pitchFamily="49" charset="0"/>
              </a:rPr>
              <a:t>   </a:t>
            </a:r>
            <a:r>
              <a:rPr lang="en-US" sz="2400" dirty="0" err="1">
                <a:solidFill>
                  <a:schemeClr val="accent2">
                    <a:lumMod val="75000"/>
                  </a:schemeClr>
                </a:solidFill>
                <a:latin typeface="Consolas" panose="020B0609020204030204" pitchFamily="49" charset="0"/>
                <a:cs typeface="Consolas" panose="020B0609020204030204" pitchFamily="49" charset="0"/>
              </a:rPr>
              <a:t>abac</a:t>
            </a:r>
            <a:r>
              <a:rPr lang="en-US" sz="2400" dirty="0">
                <a:solidFill>
                  <a:schemeClr val="accent2">
                    <a:lumMod val="75000"/>
                  </a:schemeClr>
                </a:solidFill>
                <a:latin typeface="Consolas" panose="020B0609020204030204" pitchFamily="49" charset="0"/>
                <a:cs typeface="Consolas" panose="020B0609020204030204" pitchFamily="49" charset="0"/>
              </a:rPr>
              <a:t>$</a:t>
            </a:r>
          </a:p>
          <a:p>
            <a:r>
              <a:rPr lang="en-US" sz="2400" dirty="0">
                <a:latin typeface="Consolas" panose="020B0609020204030204" pitchFamily="49" charset="0"/>
                <a:cs typeface="Consolas" panose="020B0609020204030204" pitchFamily="49" charset="0"/>
              </a:rPr>
              <a:t>    </a:t>
            </a:r>
            <a:r>
              <a:rPr lang="en-US" sz="2400" dirty="0">
                <a:solidFill>
                  <a:schemeClr val="accent4"/>
                </a:solidFill>
                <a:latin typeface="Consolas" panose="020B0609020204030204" pitchFamily="49" charset="0"/>
                <a:cs typeface="Consolas" panose="020B0609020204030204" pitchFamily="49" charset="0"/>
              </a:rPr>
              <a:t>bac$</a:t>
            </a:r>
            <a:br>
              <a:rPr lang="en-US" sz="2400" dirty="0">
                <a:latin typeface="Consolas" panose="020B0609020204030204" pitchFamily="49" charset="0"/>
                <a:cs typeface="Consolas" panose="020B0609020204030204" pitchFamily="49" charset="0"/>
              </a:rPr>
            </a:br>
            <a:r>
              <a:rPr lang="en-US" sz="2400" dirty="0">
                <a:latin typeface="Consolas" panose="020B0609020204030204" pitchFamily="49" charset="0"/>
                <a:cs typeface="Consolas" panose="020B0609020204030204" pitchFamily="49" charset="0"/>
              </a:rPr>
              <a:t>     </a:t>
            </a:r>
            <a:r>
              <a:rPr lang="en-US" sz="2400" dirty="0">
                <a:solidFill>
                  <a:srgbClr val="FFC000"/>
                </a:solidFill>
                <a:latin typeface="Consolas" panose="020B0609020204030204" pitchFamily="49" charset="0"/>
                <a:cs typeface="Consolas" panose="020B0609020204030204" pitchFamily="49" charset="0"/>
              </a:rPr>
              <a:t>ac$</a:t>
            </a:r>
            <a:r>
              <a:rPr lang="en-US" sz="2400" dirty="0">
                <a:latin typeface="Consolas" panose="020B0609020204030204" pitchFamily="49" charset="0"/>
                <a:cs typeface="Consolas" panose="020B0609020204030204" pitchFamily="49" charset="0"/>
              </a:rPr>
              <a:t> </a:t>
            </a:r>
          </a:p>
          <a:p>
            <a:r>
              <a:rPr lang="en-US" sz="2400" dirty="0">
                <a:latin typeface="Consolas" panose="020B0609020204030204" pitchFamily="49" charset="0"/>
                <a:cs typeface="Consolas" panose="020B0609020204030204" pitchFamily="49" charset="0"/>
              </a:rPr>
              <a:t>      </a:t>
            </a:r>
            <a:endParaRPr lang="en-US" sz="2400" dirty="0">
              <a:solidFill>
                <a:srgbClr val="FF4EFF"/>
              </a:solidFill>
              <a:latin typeface="Consolas" panose="020B0609020204030204" pitchFamily="49" charset="0"/>
              <a:cs typeface="Consolas" panose="020B0609020204030204" pitchFamily="49" charset="0"/>
            </a:endParaRPr>
          </a:p>
        </p:txBody>
      </p:sp>
      <p:sp>
        <p:nvSpPr>
          <p:cNvPr id="5" name="Oval 4">
            <a:extLst>
              <a:ext uri="{FF2B5EF4-FFF2-40B4-BE49-F238E27FC236}">
                <a16:creationId xmlns:a16="http://schemas.microsoft.com/office/drawing/2014/main" id="{EA98F3EB-FF11-7146-B777-93C123980EAC}"/>
              </a:ext>
            </a:extLst>
          </p:cNvPr>
          <p:cNvSpPr/>
          <p:nvPr/>
        </p:nvSpPr>
        <p:spPr>
          <a:xfrm>
            <a:off x="4872446" y="1690688"/>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A165673E-0D7A-264D-A6C0-8C830BA5CE80}"/>
              </a:ext>
            </a:extLst>
          </p:cNvPr>
          <p:cNvCxnSpPr>
            <a:cxnSpLocks/>
          </p:cNvCxnSpPr>
          <p:nvPr/>
        </p:nvCxnSpPr>
        <p:spPr>
          <a:xfrm flipH="1">
            <a:off x="3927981" y="1841863"/>
            <a:ext cx="931402" cy="44413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BA187C94-741D-614E-A079-74A26F46B708}"/>
              </a:ext>
            </a:extLst>
          </p:cNvPr>
          <p:cNvSpPr txBox="1"/>
          <p:nvPr/>
        </p:nvSpPr>
        <p:spPr>
          <a:xfrm rot="19928974">
            <a:off x="4039016" y="1884845"/>
            <a:ext cx="245602" cy="369332"/>
          </a:xfrm>
          <a:prstGeom prst="rect">
            <a:avLst/>
          </a:prstGeom>
          <a:noFill/>
        </p:spPr>
        <p:txBody>
          <a:bodyPr wrap="square" rtlCol="0">
            <a:spAutoFit/>
          </a:bodyPr>
          <a:lstStyle/>
          <a:p>
            <a:r>
              <a:rPr lang="en-US" dirty="0">
                <a:latin typeface="Consolas" panose="020B0609020204030204" pitchFamily="49" charset="0"/>
                <a:cs typeface="Consolas" panose="020B0609020204030204" pitchFamily="49" charset="0"/>
              </a:rPr>
              <a:t>a</a:t>
            </a:r>
          </a:p>
        </p:txBody>
      </p:sp>
      <p:sp>
        <p:nvSpPr>
          <p:cNvPr id="12" name="Oval 11">
            <a:extLst>
              <a:ext uri="{FF2B5EF4-FFF2-40B4-BE49-F238E27FC236}">
                <a16:creationId xmlns:a16="http://schemas.microsoft.com/office/drawing/2014/main" id="{828D5FCC-8A91-3644-870D-B0F1C772BD11}"/>
              </a:ext>
            </a:extLst>
          </p:cNvPr>
          <p:cNvSpPr/>
          <p:nvPr/>
        </p:nvSpPr>
        <p:spPr>
          <a:xfrm>
            <a:off x="3714206" y="2322062"/>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a:extLst>
              <a:ext uri="{FF2B5EF4-FFF2-40B4-BE49-F238E27FC236}">
                <a16:creationId xmlns:a16="http://schemas.microsoft.com/office/drawing/2014/main" id="{49A3E027-D02A-BF43-8760-112CC6912219}"/>
              </a:ext>
            </a:extLst>
          </p:cNvPr>
          <p:cNvCxnSpPr>
            <a:cxnSpLocks/>
          </p:cNvCxnSpPr>
          <p:nvPr/>
        </p:nvCxnSpPr>
        <p:spPr>
          <a:xfrm flipH="1">
            <a:off x="3026729" y="2499363"/>
            <a:ext cx="669640" cy="44829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E018C74C-5C04-454E-A403-D9676C00F31B}"/>
              </a:ext>
            </a:extLst>
          </p:cNvPr>
          <p:cNvSpPr txBox="1"/>
          <p:nvPr/>
        </p:nvSpPr>
        <p:spPr>
          <a:xfrm rot="19928974">
            <a:off x="3098774" y="2446691"/>
            <a:ext cx="245602" cy="369332"/>
          </a:xfrm>
          <a:prstGeom prst="rect">
            <a:avLst/>
          </a:prstGeom>
          <a:noFill/>
        </p:spPr>
        <p:txBody>
          <a:bodyPr wrap="square" rtlCol="0">
            <a:spAutoFit/>
          </a:bodyPr>
          <a:lstStyle/>
          <a:p>
            <a:r>
              <a:rPr lang="en-US" dirty="0">
                <a:latin typeface="Consolas" panose="020B0609020204030204" pitchFamily="49" charset="0"/>
                <a:cs typeface="Consolas" panose="020B0609020204030204" pitchFamily="49" charset="0"/>
              </a:rPr>
              <a:t>a</a:t>
            </a:r>
          </a:p>
        </p:txBody>
      </p:sp>
      <p:sp>
        <p:nvSpPr>
          <p:cNvPr id="16" name="Oval 15">
            <a:extLst>
              <a:ext uri="{FF2B5EF4-FFF2-40B4-BE49-F238E27FC236}">
                <a16:creationId xmlns:a16="http://schemas.microsoft.com/office/drawing/2014/main" id="{2DA828AA-8581-784D-B2C1-6B17849F1A2C}"/>
              </a:ext>
            </a:extLst>
          </p:cNvPr>
          <p:cNvSpPr/>
          <p:nvPr/>
        </p:nvSpPr>
        <p:spPr>
          <a:xfrm>
            <a:off x="2847699" y="2970850"/>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Arrow Connector 16">
            <a:extLst>
              <a:ext uri="{FF2B5EF4-FFF2-40B4-BE49-F238E27FC236}">
                <a16:creationId xmlns:a16="http://schemas.microsoft.com/office/drawing/2014/main" id="{8B719F4E-2BF8-A747-8286-8D79723C9C68}"/>
              </a:ext>
            </a:extLst>
          </p:cNvPr>
          <p:cNvCxnSpPr>
            <a:cxnSpLocks/>
          </p:cNvCxnSpPr>
          <p:nvPr/>
        </p:nvCxnSpPr>
        <p:spPr>
          <a:xfrm flipH="1">
            <a:off x="2489376" y="3148151"/>
            <a:ext cx="358323" cy="37583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4ECA3FD6-0425-EF40-9ED1-E736CCBEB08C}"/>
              </a:ext>
            </a:extLst>
          </p:cNvPr>
          <p:cNvSpPr txBox="1"/>
          <p:nvPr/>
        </p:nvSpPr>
        <p:spPr>
          <a:xfrm rot="3656173">
            <a:off x="3995311" y="2492199"/>
            <a:ext cx="245602" cy="369332"/>
          </a:xfrm>
          <a:prstGeom prst="rect">
            <a:avLst/>
          </a:prstGeom>
          <a:noFill/>
        </p:spPr>
        <p:txBody>
          <a:bodyPr wrap="square" rtlCol="0">
            <a:spAutoFit/>
          </a:bodyPr>
          <a:lstStyle/>
          <a:p>
            <a:r>
              <a:rPr lang="en-US" dirty="0">
                <a:latin typeface="Consolas" panose="020B0609020204030204" pitchFamily="49" charset="0"/>
                <a:cs typeface="Consolas" panose="020B0609020204030204" pitchFamily="49" charset="0"/>
              </a:rPr>
              <a:t>b</a:t>
            </a:r>
          </a:p>
        </p:txBody>
      </p:sp>
      <p:sp>
        <p:nvSpPr>
          <p:cNvPr id="21" name="Oval 20">
            <a:extLst>
              <a:ext uri="{FF2B5EF4-FFF2-40B4-BE49-F238E27FC236}">
                <a16:creationId xmlns:a16="http://schemas.microsoft.com/office/drawing/2014/main" id="{5A0E2582-2341-8E42-815D-59EA6C6E7976}"/>
              </a:ext>
            </a:extLst>
          </p:cNvPr>
          <p:cNvSpPr/>
          <p:nvPr/>
        </p:nvSpPr>
        <p:spPr>
          <a:xfrm>
            <a:off x="2322843" y="3589441"/>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Arrow Connector 21">
            <a:extLst>
              <a:ext uri="{FF2B5EF4-FFF2-40B4-BE49-F238E27FC236}">
                <a16:creationId xmlns:a16="http://schemas.microsoft.com/office/drawing/2014/main" id="{4EEA7A5F-799C-A049-997F-64982B43A084}"/>
              </a:ext>
            </a:extLst>
          </p:cNvPr>
          <p:cNvCxnSpPr>
            <a:cxnSpLocks/>
          </p:cNvCxnSpPr>
          <p:nvPr/>
        </p:nvCxnSpPr>
        <p:spPr>
          <a:xfrm flipH="1">
            <a:off x="1975569" y="3810001"/>
            <a:ext cx="358323" cy="37583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3C3DF147-C542-5349-BA78-F9F49F1D90DC}"/>
              </a:ext>
            </a:extLst>
          </p:cNvPr>
          <p:cNvSpPr txBox="1"/>
          <p:nvPr/>
        </p:nvSpPr>
        <p:spPr>
          <a:xfrm rot="19928974">
            <a:off x="1979054" y="3697737"/>
            <a:ext cx="245602" cy="369332"/>
          </a:xfrm>
          <a:prstGeom prst="rect">
            <a:avLst/>
          </a:prstGeom>
          <a:noFill/>
        </p:spPr>
        <p:txBody>
          <a:bodyPr wrap="square" rtlCol="0">
            <a:spAutoFit/>
          </a:bodyPr>
          <a:lstStyle/>
          <a:p>
            <a:r>
              <a:rPr lang="en-US" dirty="0">
                <a:latin typeface="Consolas" panose="020B0609020204030204" pitchFamily="49" charset="0"/>
                <a:cs typeface="Consolas" panose="020B0609020204030204" pitchFamily="49" charset="0"/>
              </a:rPr>
              <a:t>a</a:t>
            </a:r>
          </a:p>
        </p:txBody>
      </p:sp>
      <p:sp>
        <p:nvSpPr>
          <p:cNvPr id="24" name="Oval 23">
            <a:extLst>
              <a:ext uri="{FF2B5EF4-FFF2-40B4-BE49-F238E27FC236}">
                <a16:creationId xmlns:a16="http://schemas.microsoft.com/office/drawing/2014/main" id="{0E4C60A6-AFC6-9645-8108-CC8B6878E829}"/>
              </a:ext>
            </a:extLst>
          </p:cNvPr>
          <p:cNvSpPr/>
          <p:nvPr/>
        </p:nvSpPr>
        <p:spPr>
          <a:xfrm>
            <a:off x="1822098" y="4251292"/>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Arrow Connector 24">
            <a:extLst>
              <a:ext uri="{FF2B5EF4-FFF2-40B4-BE49-F238E27FC236}">
                <a16:creationId xmlns:a16="http://schemas.microsoft.com/office/drawing/2014/main" id="{84D74CAA-C41E-E944-A4AE-D8EE31CB9270}"/>
              </a:ext>
            </a:extLst>
          </p:cNvPr>
          <p:cNvCxnSpPr>
            <a:cxnSpLocks/>
          </p:cNvCxnSpPr>
          <p:nvPr/>
        </p:nvCxnSpPr>
        <p:spPr>
          <a:xfrm flipH="1">
            <a:off x="1711559" y="4443025"/>
            <a:ext cx="185395" cy="44880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Oval 25">
            <a:extLst>
              <a:ext uri="{FF2B5EF4-FFF2-40B4-BE49-F238E27FC236}">
                <a16:creationId xmlns:a16="http://schemas.microsoft.com/office/drawing/2014/main" id="{4E95E5B6-3C70-8747-B11B-BB1A8AA9AF89}"/>
              </a:ext>
            </a:extLst>
          </p:cNvPr>
          <p:cNvSpPr/>
          <p:nvPr/>
        </p:nvSpPr>
        <p:spPr>
          <a:xfrm>
            <a:off x="1613588" y="4891833"/>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9587A34F-D942-1A4F-A8D9-BD101932932C}"/>
              </a:ext>
            </a:extLst>
          </p:cNvPr>
          <p:cNvSpPr txBox="1"/>
          <p:nvPr/>
        </p:nvSpPr>
        <p:spPr>
          <a:xfrm rot="879590">
            <a:off x="1527511" y="4435825"/>
            <a:ext cx="245602" cy="369332"/>
          </a:xfrm>
          <a:prstGeom prst="rect">
            <a:avLst/>
          </a:prstGeom>
          <a:noFill/>
        </p:spPr>
        <p:txBody>
          <a:bodyPr wrap="square" rtlCol="0">
            <a:spAutoFit/>
          </a:bodyPr>
          <a:lstStyle/>
          <a:p>
            <a:r>
              <a:rPr lang="en-US" dirty="0">
                <a:latin typeface="Consolas" panose="020B0609020204030204" pitchFamily="49" charset="0"/>
                <a:cs typeface="Consolas" panose="020B0609020204030204" pitchFamily="49" charset="0"/>
              </a:rPr>
              <a:t>c</a:t>
            </a:r>
          </a:p>
        </p:txBody>
      </p:sp>
      <p:cxnSp>
        <p:nvCxnSpPr>
          <p:cNvPr id="29" name="Straight Arrow Connector 28">
            <a:extLst>
              <a:ext uri="{FF2B5EF4-FFF2-40B4-BE49-F238E27FC236}">
                <a16:creationId xmlns:a16="http://schemas.microsoft.com/office/drawing/2014/main" id="{3A23CE01-69B4-B447-B37A-0E6BB90A1DA9}"/>
              </a:ext>
            </a:extLst>
          </p:cNvPr>
          <p:cNvCxnSpPr>
            <a:cxnSpLocks/>
          </p:cNvCxnSpPr>
          <p:nvPr/>
        </p:nvCxnSpPr>
        <p:spPr>
          <a:xfrm flipH="1">
            <a:off x="1484773" y="5070334"/>
            <a:ext cx="185395" cy="44880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0785F87A-952F-2344-8F8B-C65EFA91572C}"/>
              </a:ext>
            </a:extLst>
          </p:cNvPr>
          <p:cNvSpPr txBox="1"/>
          <p:nvPr/>
        </p:nvSpPr>
        <p:spPr>
          <a:xfrm rot="879590">
            <a:off x="1326530" y="5019593"/>
            <a:ext cx="245602" cy="369332"/>
          </a:xfrm>
          <a:prstGeom prst="rect">
            <a:avLst/>
          </a:prstGeom>
          <a:noFill/>
        </p:spPr>
        <p:txBody>
          <a:bodyPr wrap="square" rtlCol="0">
            <a:spAutoFit/>
          </a:bodyPr>
          <a:lstStyle/>
          <a:p>
            <a:r>
              <a:rPr lang="en-US" dirty="0">
                <a:latin typeface="Consolas" panose="020B0609020204030204" pitchFamily="49" charset="0"/>
                <a:cs typeface="Consolas" panose="020B0609020204030204" pitchFamily="49" charset="0"/>
              </a:rPr>
              <a:t>$</a:t>
            </a:r>
          </a:p>
        </p:txBody>
      </p:sp>
      <p:sp>
        <p:nvSpPr>
          <p:cNvPr id="31" name="Oval 30">
            <a:extLst>
              <a:ext uri="{FF2B5EF4-FFF2-40B4-BE49-F238E27FC236}">
                <a16:creationId xmlns:a16="http://schemas.microsoft.com/office/drawing/2014/main" id="{36BFC86C-1BE5-E24C-B30A-2D7C5577D6DC}"/>
              </a:ext>
            </a:extLst>
          </p:cNvPr>
          <p:cNvSpPr/>
          <p:nvPr/>
        </p:nvSpPr>
        <p:spPr>
          <a:xfrm>
            <a:off x="1347975" y="5488371"/>
            <a:ext cx="195943" cy="177301"/>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Arrow Connector 31">
            <a:extLst>
              <a:ext uri="{FF2B5EF4-FFF2-40B4-BE49-F238E27FC236}">
                <a16:creationId xmlns:a16="http://schemas.microsoft.com/office/drawing/2014/main" id="{FF65F806-7061-EA43-B83D-40384FD24518}"/>
              </a:ext>
            </a:extLst>
          </p:cNvPr>
          <p:cNvCxnSpPr>
            <a:cxnSpLocks/>
          </p:cNvCxnSpPr>
          <p:nvPr/>
        </p:nvCxnSpPr>
        <p:spPr>
          <a:xfrm>
            <a:off x="3910149" y="2565485"/>
            <a:ext cx="251668" cy="43442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14E3379D-4AD7-CD4A-9B96-0DAB5672E404}"/>
              </a:ext>
            </a:extLst>
          </p:cNvPr>
          <p:cNvSpPr txBox="1"/>
          <p:nvPr/>
        </p:nvSpPr>
        <p:spPr>
          <a:xfrm rot="19928974">
            <a:off x="2488505" y="3005405"/>
            <a:ext cx="245602" cy="369332"/>
          </a:xfrm>
          <a:prstGeom prst="rect">
            <a:avLst/>
          </a:prstGeom>
          <a:noFill/>
        </p:spPr>
        <p:txBody>
          <a:bodyPr wrap="square" rtlCol="0">
            <a:spAutoFit/>
          </a:bodyPr>
          <a:lstStyle/>
          <a:p>
            <a:r>
              <a:rPr lang="en-US" dirty="0">
                <a:latin typeface="Consolas" panose="020B0609020204030204" pitchFamily="49" charset="0"/>
                <a:cs typeface="Consolas" panose="020B0609020204030204" pitchFamily="49" charset="0"/>
              </a:rPr>
              <a:t>b</a:t>
            </a:r>
          </a:p>
        </p:txBody>
      </p:sp>
      <p:sp>
        <p:nvSpPr>
          <p:cNvPr id="37" name="Oval 36">
            <a:extLst>
              <a:ext uri="{FF2B5EF4-FFF2-40B4-BE49-F238E27FC236}">
                <a16:creationId xmlns:a16="http://schemas.microsoft.com/office/drawing/2014/main" id="{ED228FFD-E127-D248-B9E8-CD90541C13A1}"/>
              </a:ext>
            </a:extLst>
          </p:cNvPr>
          <p:cNvSpPr/>
          <p:nvPr/>
        </p:nvSpPr>
        <p:spPr>
          <a:xfrm>
            <a:off x="4101739" y="3088418"/>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8" name="Straight Arrow Connector 37">
            <a:extLst>
              <a:ext uri="{FF2B5EF4-FFF2-40B4-BE49-F238E27FC236}">
                <a16:creationId xmlns:a16="http://schemas.microsoft.com/office/drawing/2014/main" id="{B04F0878-6B93-284A-A893-28782F1A8477}"/>
              </a:ext>
            </a:extLst>
          </p:cNvPr>
          <p:cNvCxnSpPr>
            <a:cxnSpLocks/>
          </p:cNvCxnSpPr>
          <p:nvPr/>
        </p:nvCxnSpPr>
        <p:spPr>
          <a:xfrm flipH="1">
            <a:off x="3442708" y="3265719"/>
            <a:ext cx="669640" cy="44829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Oval 38">
            <a:extLst>
              <a:ext uri="{FF2B5EF4-FFF2-40B4-BE49-F238E27FC236}">
                <a16:creationId xmlns:a16="http://schemas.microsoft.com/office/drawing/2014/main" id="{43CA7423-3706-994C-84D6-EBC88347517F}"/>
              </a:ext>
            </a:extLst>
          </p:cNvPr>
          <p:cNvSpPr/>
          <p:nvPr/>
        </p:nvSpPr>
        <p:spPr>
          <a:xfrm>
            <a:off x="3248298" y="3671895"/>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ADE229E4-B163-154E-A736-68028BF1284E}"/>
              </a:ext>
            </a:extLst>
          </p:cNvPr>
          <p:cNvSpPr txBox="1"/>
          <p:nvPr/>
        </p:nvSpPr>
        <p:spPr>
          <a:xfrm rot="19928974">
            <a:off x="3525497" y="3213052"/>
            <a:ext cx="245602" cy="369332"/>
          </a:xfrm>
          <a:prstGeom prst="rect">
            <a:avLst/>
          </a:prstGeom>
          <a:noFill/>
        </p:spPr>
        <p:txBody>
          <a:bodyPr wrap="square" rtlCol="0">
            <a:spAutoFit/>
          </a:bodyPr>
          <a:lstStyle/>
          <a:p>
            <a:r>
              <a:rPr lang="en-US" dirty="0">
                <a:latin typeface="Consolas" panose="020B0609020204030204" pitchFamily="49" charset="0"/>
                <a:cs typeface="Consolas" panose="020B0609020204030204" pitchFamily="49" charset="0"/>
              </a:rPr>
              <a:t>a</a:t>
            </a:r>
          </a:p>
        </p:txBody>
      </p:sp>
      <p:cxnSp>
        <p:nvCxnSpPr>
          <p:cNvPr id="41" name="Straight Arrow Connector 40">
            <a:extLst>
              <a:ext uri="{FF2B5EF4-FFF2-40B4-BE49-F238E27FC236}">
                <a16:creationId xmlns:a16="http://schemas.microsoft.com/office/drawing/2014/main" id="{58871B37-4F97-5C41-8A8F-47ABB054EF74}"/>
              </a:ext>
            </a:extLst>
          </p:cNvPr>
          <p:cNvCxnSpPr>
            <a:cxnSpLocks/>
          </p:cNvCxnSpPr>
          <p:nvPr/>
        </p:nvCxnSpPr>
        <p:spPr>
          <a:xfrm>
            <a:off x="3434621" y="3931231"/>
            <a:ext cx="251668" cy="43442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BB22B337-6469-1C44-A37A-3532FEF662D2}"/>
              </a:ext>
            </a:extLst>
          </p:cNvPr>
          <p:cNvSpPr txBox="1"/>
          <p:nvPr/>
        </p:nvSpPr>
        <p:spPr>
          <a:xfrm rot="2810815">
            <a:off x="3479006" y="3881748"/>
            <a:ext cx="433867" cy="369332"/>
          </a:xfrm>
          <a:prstGeom prst="rect">
            <a:avLst/>
          </a:prstGeom>
          <a:noFill/>
        </p:spPr>
        <p:txBody>
          <a:bodyPr wrap="square" rtlCol="0">
            <a:spAutoFit/>
          </a:bodyPr>
          <a:lstStyle/>
          <a:p>
            <a:r>
              <a:rPr lang="en-US" dirty="0">
                <a:latin typeface="Consolas" panose="020B0609020204030204" pitchFamily="49" charset="0"/>
                <a:cs typeface="Consolas" panose="020B0609020204030204" pitchFamily="49" charset="0"/>
              </a:rPr>
              <a:t>c</a:t>
            </a:r>
          </a:p>
        </p:txBody>
      </p:sp>
      <p:sp>
        <p:nvSpPr>
          <p:cNvPr id="43" name="Oval 42">
            <a:extLst>
              <a:ext uri="{FF2B5EF4-FFF2-40B4-BE49-F238E27FC236}">
                <a16:creationId xmlns:a16="http://schemas.microsoft.com/office/drawing/2014/main" id="{4ED89413-0687-7A47-B8BE-67BDE11DE9BF}"/>
              </a:ext>
            </a:extLst>
          </p:cNvPr>
          <p:cNvSpPr/>
          <p:nvPr/>
        </p:nvSpPr>
        <p:spPr>
          <a:xfrm>
            <a:off x="4068126" y="5067298"/>
            <a:ext cx="195943" cy="177301"/>
          </a:xfrm>
          <a:prstGeom prst="ellipse">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BFBEB517-A4CC-5047-A007-0AD2E3B19908}"/>
              </a:ext>
            </a:extLst>
          </p:cNvPr>
          <p:cNvSpPr txBox="1"/>
          <p:nvPr/>
        </p:nvSpPr>
        <p:spPr>
          <a:xfrm rot="3656173">
            <a:off x="5205804" y="1926141"/>
            <a:ext cx="245602" cy="369332"/>
          </a:xfrm>
          <a:prstGeom prst="rect">
            <a:avLst/>
          </a:prstGeom>
          <a:noFill/>
        </p:spPr>
        <p:txBody>
          <a:bodyPr wrap="square" rtlCol="0">
            <a:spAutoFit/>
          </a:bodyPr>
          <a:lstStyle/>
          <a:p>
            <a:r>
              <a:rPr lang="en-US" dirty="0">
                <a:latin typeface="Consolas" panose="020B0609020204030204" pitchFamily="49" charset="0"/>
                <a:cs typeface="Consolas" panose="020B0609020204030204" pitchFamily="49" charset="0"/>
              </a:rPr>
              <a:t>b</a:t>
            </a:r>
          </a:p>
        </p:txBody>
      </p:sp>
      <p:cxnSp>
        <p:nvCxnSpPr>
          <p:cNvPr id="45" name="Straight Arrow Connector 44">
            <a:extLst>
              <a:ext uri="{FF2B5EF4-FFF2-40B4-BE49-F238E27FC236}">
                <a16:creationId xmlns:a16="http://schemas.microsoft.com/office/drawing/2014/main" id="{C7E36CAD-32B2-3E4B-9973-C1269BCB341B}"/>
              </a:ext>
            </a:extLst>
          </p:cNvPr>
          <p:cNvCxnSpPr>
            <a:cxnSpLocks/>
            <a:stCxn id="5" idx="4"/>
          </p:cNvCxnSpPr>
          <p:nvPr/>
        </p:nvCxnSpPr>
        <p:spPr>
          <a:xfrm>
            <a:off x="4970418" y="1867989"/>
            <a:ext cx="401892" cy="56586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7" name="Oval 46">
            <a:extLst>
              <a:ext uri="{FF2B5EF4-FFF2-40B4-BE49-F238E27FC236}">
                <a16:creationId xmlns:a16="http://schemas.microsoft.com/office/drawing/2014/main" id="{87BE163A-6E0F-6A49-9A1D-CB5F4738FF61}"/>
              </a:ext>
            </a:extLst>
          </p:cNvPr>
          <p:cNvSpPr/>
          <p:nvPr/>
        </p:nvSpPr>
        <p:spPr>
          <a:xfrm>
            <a:off x="3688082" y="4451313"/>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8" name="Straight Arrow Connector 47">
            <a:extLst>
              <a:ext uri="{FF2B5EF4-FFF2-40B4-BE49-F238E27FC236}">
                <a16:creationId xmlns:a16="http://schemas.microsoft.com/office/drawing/2014/main" id="{F61A659F-DD56-F445-9BF2-761B2E589DBA}"/>
              </a:ext>
            </a:extLst>
          </p:cNvPr>
          <p:cNvCxnSpPr>
            <a:cxnSpLocks/>
            <a:endCxn id="43" idx="0"/>
          </p:cNvCxnSpPr>
          <p:nvPr/>
        </p:nvCxnSpPr>
        <p:spPr>
          <a:xfrm>
            <a:off x="3897044" y="4714273"/>
            <a:ext cx="269054" cy="35302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48F94742-5BE5-0243-927E-02B95B648CC8}"/>
              </a:ext>
            </a:extLst>
          </p:cNvPr>
          <p:cNvSpPr txBox="1"/>
          <p:nvPr/>
        </p:nvSpPr>
        <p:spPr>
          <a:xfrm rot="879590">
            <a:off x="4013129" y="4492718"/>
            <a:ext cx="245602" cy="369332"/>
          </a:xfrm>
          <a:prstGeom prst="rect">
            <a:avLst/>
          </a:prstGeom>
          <a:noFill/>
        </p:spPr>
        <p:txBody>
          <a:bodyPr wrap="square" rtlCol="0">
            <a:spAutoFit/>
          </a:bodyPr>
          <a:lstStyle/>
          <a:p>
            <a:r>
              <a:rPr lang="en-US" dirty="0">
                <a:latin typeface="Consolas" panose="020B0609020204030204" pitchFamily="49" charset="0"/>
                <a:cs typeface="Consolas" panose="020B0609020204030204" pitchFamily="49" charset="0"/>
              </a:rPr>
              <a:t>$</a:t>
            </a:r>
          </a:p>
        </p:txBody>
      </p:sp>
      <p:sp>
        <p:nvSpPr>
          <p:cNvPr id="52" name="Oval 51">
            <a:extLst>
              <a:ext uri="{FF2B5EF4-FFF2-40B4-BE49-F238E27FC236}">
                <a16:creationId xmlns:a16="http://schemas.microsoft.com/office/drawing/2014/main" id="{29D3D49B-C7D1-9A43-BB9E-005F3DF00465}"/>
              </a:ext>
            </a:extLst>
          </p:cNvPr>
          <p:cNvSpPr/>
          <p:nvPr/>
        </p:nvSpPr>
        <p:spPr>
          <a:xfrm>
            <a:off x="5329647" y="2474462"/>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3" name="Straight Arrow Connector 52">
            <a:extLst>
              <a:ext uri="{FF2B5EF4-FFF2-40B4-BE49-F238E27FC236}">
                <a16:creationId xmlns:a16="http://schemas.microsoft.com/office/drawing/2014/main" id="{13B4C58E-7740-BE41-A2A8-1C7D0BF3D4DC}"/>
              </a:ext>
            </a:extLst>
          </p:cNvPr>
          <p:cNvCxnSpPr>
            <a:cxnSpLocks/>
          </p:cNvCxnSpPr>
          <p:nvPr/>
        </p:nvCxnSpPr>
        <p:spPr>
          <a:xfrm flipH="1">
            <a:off x="5084115" y="2677888"/>
            <a:ext cx="279947" cy="32936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16F37293-9193-D24B-9B0A-F5A2AF80E292}"/>
              </a:ext>
            </a:extLst>
          </p:cNvPr>
          <p:cNvSpPr txBox="1"/>
          <p:nvPr/>
        </p:nvSpPr>
        <p:spPr>
          <a:xfrm rot="19928974">
            <a:off x="5053852" y="2520712"/>
            <a:ext cx="245602" cy="369332"/>
          </a:xfrm>
          <a:prstGeom prst="rect">
            <a:avLst/>
          </a:prstGeom>
          <a:noFill/>
        </p:spPr>
        <p:txBody>
          <a:bodyPr wrap="square" rtlCol="0">
            <a:spAutoFit/>
          </a:bodyPr>
          <a:lstStyle/>
          <a:p>
            <a:r>
              <a:rPr lang="en-US" dirty="0">
                <a:latin typeface="Consolas" panose="020B0609020204030204" pitchFamily="49" charset="0"/>
                <a:cs typeface="Consolas" panose="020B0609020204030204" pitchFamily="49" charset="0"/>
              </a:rPr>
              <a:t>a</a:t>
            </a:r>
          </a:p>
        </p:txBody>
      </p:sp>
      <p:sp>
        <p:nvSpPr>
          <p:cNvPr id="56" name="Oval 55">
            <a:extLst>
              <a:ext uri="{FF2B5EF4-FFF2-40B4-BE49-F238E27FC236}">
                <a16:creationId xmlns:a16="http://schemas.microsoft.com/office/drawing/2014/main" id="{986A5AC3-1770-4448-8650-EEAD56BD5F3D}"/>
              </a:ext>
            </a:extLst>
          </p:cNvPr>
          <p:cNvSpPr/>
          <p:nvPr/>
        </p:nvSpPr>
        <p:spPr>
          <a:xfrm>
            <a:off x="4894212" y="3071004"/>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7" name="Straight Arrow Connector 56">
            <a:extLst>
              <a:ext uri="{FF2B5EF4-FFF2-40B4-BE49-F238E27FC236}">
                <a16:creationId xmlns:a16="http://schemas.microsoft.com/office/drawing/2014/main" id="{A493A1DC-3A09-404E-818E-943E14B58956}"/>
              </a:ext>
            </a:extLst>
          </p:cNvPr>
          <p:cNvCxnSpPr>
            <a:cxnSpLocks/>
          </p:cNvCxnSpPr>
          <p:nvPr/>
        </p:nvCxnSpPr>
        <p:spPr>
          <a:xfrm>
            <a:off x="5141388" y="3283335"/>
            <a:ext cx="401892" cy="56586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EAC4BCAB-4074-9E4D-A200-73F51289D435}"/>
              </a:ext>
            </a:extLst>
          </p:cNvPr>
          <p:cNvSpPr txBox="1"/>
          <p:nvPr/>
        </p:nvSpPr>
        <p:spPr>
          <a:xfrm rot="3656173">
            <a:off x="5451367" y="3305198"/>
            <a:ext cx="245602" cy="369332"/>
          </a:xfrm>
          <a:prstGeom prst="rect">
            <a:avLst/>
          </a:prstGeom>
          <a:noFill/>
        </p:spPr>
        <p:txBody>
          <a:bodyPr wrap="square" rtlCol="0">
            <a:spAutoFit/>
          </a:bodyPr>
          <a:lstStyle/>
          <a:p>
            <a:r>
              <a:rPr lang="en-US" dirty="0">
                <a:latin typeface="Consolas" panose="020B0609020204030204" pitchFamily="49" charset="0"/>
                <a:cs typeface="Consolas" panose="020B0609020204030204" pitchFamily="49" charset="0"/>
              </a:rPr>
              <a:t>c</a:t>
            </a:r>
          </a:p>
        </p:txBody>
      </p:sp>
      <p:sp>
        <p:nvSpPr>
          <p:cNvPr id="59" name="Oval 58">
            <a:extLst>
              <a:ext uri="{FF2B5EF4-FFF2-40B4-BE49-F238E27FC236}">
                <a16:creationId xmlns:a16="http://schemas.microsoft.com/office/drawing/2014/main" id="{C2C4DC70-E0B5-E041-889A-A5FF4556A0CC}"/>
              </a:ext>
            </a:extLst>
          </p:cNvPr>
          <p:cNvSpPr/>
          <p:nvPr/>
        </p:nvSpPr>
        <p:spPr>
          <a:xfrm>
            <a:off x="5529942" y="3876553"/>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0" name="Straight Arrow Connector 59">
            <a:extLst>
              <a:ext uri="{FF2B5EF4-FFF2-40B4-BE49-F238E27FC236}">
                <a16:creationId xmlns:a16="http://schemas.microsoft.com/office/drawing/2014/main" id="{ECAD28E6-02AE-2746-BE40-43B9B68F7FC1}"/>
              </a:ext>
            </a:extLst>
          </p:cNvPr>
          <p:cNvCxnSpPr>
            <a:cxnSpLocks/>
          </p:cNvCxnSpPr>
          <p:nvPr/>
        </p:nvCxnSpPr>
        <p:spPr>
          <a:xfrm>
            <a:off x="5692065" y="4023190"/>
            <a:ext cx="401892" cy="56586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604F1EF6-2AA5-6948-A3BD-9B8AF51A9F4C}"/>
              </a:ext>
            </a:extLst>
          </p:cNvPr>
          <p:cNvSpPr txBox="1"/>
          <p:nvPr/>
        </p:nvSpPr>
        <p:spPr>
          <a:xfrm rot="3656173">
            <a:off x="5842169" y="4021641"/>
            <a:ext cx="245602" cy="406265"/>
          </a:xfrm>
          <a:prstGeom prst="rect">
            <a:avLst/>
          </a:prstGeom>
          <a:noFill/>
        </p:spPr>
        <p:txBody>
          <a:bodyPr wrap="square" rtlCol="0">
            <a:spAutoFit/>
          </a:bodyPr>
          <a:lstStyle/>
          <a:p>
            <a:r>
              <a:rPr lang="en-US" dirty="0">
                <a:latin typeface="Consolas" panose="020B0609020204030204" pitchFamily="49" charset="0"/>
                <a:cs typeface="Consolas" panose="020B0609020204030204" pitchFamily="49" charset="0"/>
              </a:rPr>
              <a:t>$</a:t>
            </a:r>
          </a:p>
        </p:txBody>
      </p:sp>
      <p:sp>
        <p:nvSpPr>
          <p:cNvPr id="62" name="Oval 61">
            <a:extLst>
              <a:ext uri="{FF2B5EF4-FFF2-40B4-BE49-F238E27FC236}">
                <a16:creationId xmlns:a16="http://schemas.microsoft.com/office/drawing/2014/main" id="{16C20685-E3EA-624C-BD11-348EA554E4A4}"/>
              </a:ext>
            </a:extLst>
          </p:cNvPr>
          <p:cNvSpPr/>
          <p:nvPr/>
        </p:nvSpPr>
        <p:spPr>
          <a:xfrm>
            <a:off x="6048104" y="4747415"/>
            <a:ext cx="195943" cy="177301"/>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3" name="Straight Arrow Connector 62">
            <a:extLst>
              <a:ext uri="{FF2B5EF4-FFF2-40B4-BE49-F238E27FC236}">
                <a16:creationId xmlns:a16="http://schemas.microsoft.com/office/drawing/2014/main" id="{ADC25037-BF83-7942-84CB-C8E3F07723A1}"/>
              </a:ext>
            </a:extLst>
          </p:cNvPr>
          <p:cNvCxnSpPr>
            <a:cxnSpLocks/>
          </p:cNvCxnSpPr>
          <p:nvPr/>
        </p:nvCxnSpPr>
        <p:spPr>
          <a:xfrm>
            <a:off x="3974035" y="2416019"/>
            <a:ext cx="644632" cy="27353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DCB6C904-E812-6743-82A1-844E6CE1D811}"/>
              </a:ext>
            </a:extLst>
          </p:cNvPr>
          <p:cNvSpPr txBox="1"/>
          <p:nvPr/>
        </p:nvSpPr>
        <p:spPr>
          <a:xfrm rot="1765530">
            <a:off x="4160774" y="2213520"/>
            <a:ext cx="245602" cy="369332"/>
          </a:xfrm>
          <a:prstGeom prst="rect">
            <a:avLst/>
          </a:prstGeom>
          <a:noFill/>
        </p:spPr>
        <p:txBody>
          <a:bodyPr wrap="square" rtlCol="0">
            <a:spAutoFit/>
          </a:bodyPr>
          <a:lstStyle/>
          <a:p>
            <a:r>
              <a:rPr lang="en-US" dirty="0">
                <a:latin typeface="Consolas" panose="020B0609020204030204" pitchFamily="49" charset="0"/>
                <a:cs typeface="Consolas" panose="020B0609020204030204" pitchFamily="49" charset="0"/>
              </a:rPr>
              <a:t>c</a:t>
            </a:r>
          </a:p>
        </p:txBody>
      </p:sp>
      <p:sp>
        <p:nvSpPr>
          <p:cNvPr id="66" name="Oval 65">
            <a:extLst>
              <a:ext uri="{FF2B5EF4-FFF2-40B4-BE49-F238E27FC236}">
                <a16:creationId xmlns:a16="http://schemas.microsoft.com/office/drawing/2014/main" id="{CDACDBF8-1FD1-3F4B-A172-19E5720C30DA}"/>
              </a:ext>
            </a:extLst>
          </p:cNvPr>
          <p:cNvSpPr/>
          <p:nvPr/>
        </p:nvSpPr>
        <p:spPr>
          <a:xfrm>
            <a:off x="4632966" y="2666046"/>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TextBox 76">
            <a:extLst>
              <a:ext uri="{FF2B5EF4-FFF2-40B4-BE49-F238E27FC236}">
                <a16:creationId xmlns:a16="http://schemas.microsoft.com/office/drawing/2014/main" id="{1FDCC2EA-8027-3D4B-A3F3-9388A419630A}"/>
              </a:ext>
            </a:extLst>
          </p:cNvPr>
          <p:cNvSpPr txBox="1"/>
          <p:nvPr/>
        </p:nvSpPr>
        <p:spPr>
          <a:xfrm>
            <a:off x="10254343" y="1371600"/>
            <a:ext cx="1240971" cy="424641"/>
          </a:xfrm>
          <a:prstGeom prst="rect">
            <a:avLst/>
          </a:prstGeom>
          <a:noFill/>
        </p:spPr>
        <p:txBody>
          <a:bodyPr wrap="square" rtlCol="0">
            <a:spAutoFit/>
          </a:bodyPr>
          <a:lstStyle/>
          <a:p>
            <a:endParaRPr lang="en-US" dirty="0"/>
          </a:p>
        </p:txBody>
      </p:sp>
      <p:cxnSp>
        <p:nvCxnSpPr>
          <p:cNvPr id="64" name="Straight Arrow Connector 63">
            <a:extLst>
              <a:ext uri="{FF2B5EF4-FFF2-40B4-BE49-F238E27FC236}">
                <a16:creationId xmlns:a16="http://schemas.microsoft.com/office/drawing/2014/main" id="{E85E7DFD-76B5-E54A-AB0B-C7E3F16B4F2D}"/>
              </a:ext>
            </a:extLst>
          </p:cNvPr>
          <p:cNvCxnSpPr>
            <a:cxnSpLocks/>
            <a:stCxn id="66" idx="4"/>
          </p:cNvCxnSpPr>
          <p:nvPr/>
        </p:nvCxnSpPr>
        <p:spPr>
          <a:xfrm flipH="1">
            <a:off x="4448898" y="2843347"/>
            <a:ext cx="282040" cy="4927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8" name="Oval 67">
            <a:extLst>
              <a:ext uri="{FF2B5EF4-FFF2-40B4-BE49-F238E27FC236}">
                <a16:creationId xmlns:a16="http://schemas.microsoft.com/office/drawing/2014/main" id="{DBF99EFB-8BE8-D649-9ABB-CEE207AB81F6}"/>
              </a:ext>
            </a:extLst>
          </p:cNvPr>
          <p:cNvSpPr/>
          <p:nvPr/>
        </p:nvSpPr>
        <p:spPr>
          <a:xfrm>
            <a:off x="4333810" y="3349025"/>
            <a:ext cx="195943" cy="177301"/>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TextBox 69">
            <a:extLst>
              <a:ext uri="{FF2B5EF4-FFF2-40B4-BE49-F238E27FC236}">
                <a16:creationId xmlns:a16="http://schemas.microsoft.com/office/drawing/2014/main" id="{6A4B9A35-1ED7-C147-A3D4-9C1F35DEE9F2}"/>
              </a:ext>
            </a:extLst>
          </p:cNvPr>
          <p:cNvSpPr txBox="1"/>
          <p:nvPr/>
        </p:nvSpPr>
        <p:spPr>
          <a:xfrm rot="18104904">
            <a:off x="4387599" y="2816313"/>
            <a:ext cx="245602" cy="369332"/>
          </a:xfrm>
          <a:prstGeom prst="rect">
            <a:avLst/>
          </a:prstGeom>
          <a:noFill/>
        </p:spPr>
        <p:txBody>
          <a:bodyPr wrap="square" rtlCol="0">
            <a:spAutoFit/>
          </a:bodyPr>
          <a:lstStyle/>
          <a:p>
            <a:r>
              <a:rPr lang="en-US" dirty="0">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354295769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3171ED-C2CB-1648-8EC1-A909467D4A8D}"/>
              </a:ext>
            </a:extLst>
          </p:cNvPr>
          <p:cNvSpPr>
            <a:spLocks noGrp="1"/>
          </p:cNvSpPr>
          <p:nvPr>
            <p:ph type="title"/>
          </p:nvPr>
        </p:nvSpPr>
        <p:spPr/>
        <p:txBody>
          <a:bodyPr/>
          <a:lstStyle/>
          <a:p>
            <a:pPr algn="ctr"/>
            <a:r>
              <a:rPr lang="en-US"/>
              <a:t>Example suffix </a:t>
            </a:r>
            <a:r>
              <a:rPr lang="en-US" err="1"/>
              <a:t>trie</a:t>
            </a:r>
            <a:endParaRPr lang="en-US"/>
          </a:p>
        </p:txBody>
      </p:sp>
      <p:sp>
        <p:nvSpPr>
          <p:cNvPr id="4" name="TextBox 3">
            <a:extLst>
              <a:ext uri="{FF2B5EF4-FFF2-40B4-BE49-F238E27FC236}">
                <a16:creationId xmlns:a16="http://schemas.microsoft.com/office/drawing/2014/main" id="{65F5B5E5-3BA6-0547-8F26-CE76FF703C8E}"/>
              </a:ext>
            </a:extLst>
          </p:cNvPr>
          <p:cNvSpPr txBox="1"/>
          <p:nvPr/>
        </p:nvSpPr>
        <p:spPr>
          <a:xfrm>
            <a:off x="10358846" y="1976286"/>
            <a:ext cx="1724297" cy="2308324"/>
          </a:xfrm>
          <a:prstGeom prst="rect">
            <a:avLst/>
          </a:prstGeom>
          <a:noFill/>
        </p:spPr>
        <p:txBody>
          <a:bodyPr wrap="square" rtlCol="0">
            <a:spAutoFit/>
          </a:bodyPr>
          <a:lstStyle/>
          <a:p>
            <a:r>
              <a:rPr lang="en-US" sz="2400" b="1" dirty="0">
                <a:solidFill>
                  <a:srgbClr val="FF0000"/>
                </a:solidFill>
                <a:latin typeface="Consolas" panose="020B0609020204030204" pitchFamily="49" charset="0"/>
                <a:cs typeface="Consolas" panose="020B0609020204030204" pitchFamily="49" charset="0"/>
              </a:rPr>
              <a:t>T=</a:t>
            </a:r>
            <a:r>
              <a:rPr lang="en-US" sz="2400" b="1" dirty="0" err="1">
                <a:solidFill>
                  <a:srgbClr val="FF0000"/>
                </a:solidFill>
                <a:latin typeface="Consolas" panose="020B0609020204030204" pitchFamily="49" charset="0"/>
                <a:cs typeface="Consolas" panose="020B0609020204030204" pitchFamily="49" charset="0"/>
              </a:rPr>
              <a:t>aabac</a:t>
            </a:r>
            <a:r>
              <a:rPr lang="en-US" sz="2400" b="1" dirty="0">
                <a:solidFill>
                  <a:srgbClr val="FF0000"/>
                </a:solidFill>
                <a:latin typeface="Consolas" panose="020B0609020204030204" pitchFamily="49" charset="0"/>
                <a:cs typeface="Consolas" panose="020B0609020204030204" pitchFamily="49" charset="0"/>
              </a:rPr>
              <a:t>$</a:t>
            </a:r>
          </a:p>
          <a:p>
            <a:r>
              <a:rPr lang="en-US" sz="2400" dirty="0">
                <a:latin typeface="Consolas" panose="020B0609020204030204" pitchFamily="49" charset="0"/>
                <a:cs typeface="Consolas" panose="020B0609020204030204" pitchFamily="49" charset="0"/>
              </a:rPr>
              <a:t>   </a:t>
            </a:r>
            <a:r>
              <a:rPr lang="en-US" sz="2400" dirty="0" err="1">
                <a:solidFill>
                  <a:schemeClr val="accent2">
                    <a:lumMod val="75000"/>
                  </a:schemeClr>
                </a:solidFill>
                <a:latin typeface="Consolas" panose="020B0609020204030204" pitchFamily="49" charset="0"/>
                <a:cs typeface="Consolas" panose="020B0609020204030204" pitchFamily="49" charset="0"/>
              </a:rPr>
              <a:t>abac</a:t>
            </a:r>
            <a:r>
              <a:rPr lang="en-US" sz="2400" dirty="0">
                <a:solidFill>
                  <a:schemeClr val="accent2">
                    <a:lumMod val="75000"/>
                  </a:schemeClr>
                </a:solidFill>
                <a:latin typeface="Consolas" panose="020B0609020204030204" pitchFamily="49" charset="0"/>
                <a:cs typeface="Consolas" panose="020B0609020204030204" pitchFamily="49" charset="0"/>
              </a:rPr>
              <a:t>$</a:t>
            </a:r>
          </a:p>
          <a:p>
            <a:r>
              <a:rPr lang="en-US" sz="2400" dirty="0">
                <a:latin typeface="Consolas" panose="020B0609020204030204" pitchFamily="49" charset="0"/>
                <a:cs typeface="Consolas" panose="020B0609020204030204" pitchFamily="49" charset="0"/>
              </a:rPr>
              <a:t>    </a:t>
            </a:r>
            <a:r>
              <a:rPr lang="en-US" sz="2400" dirty="0">
                <a:solidFill>
                  <a:schemeClr val="accent4"/>
                </a:solidFill>
                <a:latin typeface="Consolas" panose="020B0609020204030204" pitchFamily="49" charset="0"/>
                <a:cs typeface="Consolas" panose="020B0609020204030204" pitchFamily="49" charset="0"/>
              </a:rPr>
              <a:t>bac$</a:t>
            </a:r>
            <a:br>
              <a:rPr lang="en-US" sz="2400" dirty="0">
                <a:latin typeface="Consolas" panose="020B0609020204030204" pitchFamily="49" charset="0"/>
                <a:cs typeface="Consolas" panose="020B0609020204030204" pitchFamily="49" charset="0"/>
              </a:rPr>
            </a:br>
            <a:r>
              <a:rPr lang="en-US" sz="2400" dirty="0">
                <a:latin typeface="Consolas" panose="020B0609020204030204" pitchFamily="49" charset="0"/>
                <a:cs typeface="Consolas" panose="020B0609020204030204" pitchFamily="49" charset="0"/>
              </a:rPr>
              <a:t>     </a:t>
            </a:r>
            <a:r>
              <a:rPr lang="en-US" sz="2400" dirty="0">
                <a:solidFill>
                  <a:srgbClr val="FFC000"/>
                </a:solidFill>
                <a:latin typeface="Consolas" panose="020B0609020204030204" pitchFamily="49" charset="0"/>
                <a:cs typeface="Consolas" panose="020B0609020204030204" pitchFamily="49" charset="0"/>
              </a:rPr>
              <a:t>ac$</a:t>
            </a:r>
            <a:r>
              <a:rPr lang="en-US" sz="2400" dirty="0">
                <a:latin typeface="Consolas" panose="020B0609020204030204" pitchFamily="49" charset="0"/>
                <a:cs typeface="Consolas" panose="020B0609020204030204" pitchFamily="49" charset="0"/>
              </a:rPr>
              <a:t> </a:t>
            </a:r>
          </a:p>
          <a:p>
            <a:r>
              <a:rPr lang="en-US" sz="2400" dirty="0">
                <a:latin typeface="Consolas" panose="020B0609020204030204" pitchFamily="49" charset="0"/>
                <a:cs typeface="Consolas" panose="020B0609020204030204" pitchFamily="49" charset="0"/>
              </a:rPr>
              <a:t>      </a:t>
            </a:r>
            <a:r>
              <a:rPr lang="en-US" sz="2400" dirty="0">
                <a:solidFill>
                  <a:srgbClr val="7030A0"/>
                </a:solidFill>
                <a:latin typeface="Consolas" panose="020B0609020204030204" pitchFamily="49" charset="0"/>
                <a:cs typeface="Consolas" panose="020B0609020204030204" pitchFamily="49" charset="0"/>
              </a:rPr>
              <a:t>c$                      </a:t>
            </a:r>
          </a:p>
          <a:p>
            <a:r>
              <a:rPr lang="en-US" sz="2400" dirty="0">
                <a:latin typeface="Consolas" panose="020B0609020204030204" pitchFamily="49" charset="0"/>
                <a:cs typeface="Consolas" panose="020B0609020204030204" pitchFamily="49" charset="0"/>
              </a:rPr>
              <a:t>       </a:t>
            </a:r>
            <a:endParaRPr lang="en-US" sz="2400" dirty="0">
              <a:solidFill>
                <a:srgbClr val="FF4EFF"/>
              </a:solidFill>
              <a:latin typeface="Consolas" panose="020B0609020204030204" pitchFamily="49" charset="0"/>
              <a:cs typeface="Consolas" panose="020B0609020204030204" pitchFamily="49" charset="0"/>
            </a:endParaRPr>
          </a:p>
        </p:txBody>
      </p:sp>
      <p:sp>
        <p:nvSpPr>
          <p:cNvPr id="5" name="Oval 4">
            <a:extLst>
              <a:ext uri="{FF2B5EF4-FFF2-40B4-BE49-F238E27FC236}">
                <a16:creationId xmlns:a16="http://schemas.microsoft.com/office/drawing/2014/main" id="{EA98F3EB-FF11-7146-B777-93C123980EAC}"/>
              </a:ext>
            </a:extLst>
          </p:cNvPr>
          <p:cNvSpPr/>
          <p:nvPr/>
        </p:nvSpPr>
        <p:spPr>
          <a:xfrm>
            <a:off x="4872446" y="1690688"/>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A165673E-0D7A-264D-A6C0-8C830BA5CE80}"/>
              </a:ext>
            </a:extLst>
          </p:cNvPr>
          <p:cNvCxnSpPr>
            <a:cxnSpLocks/>
          </p:cNvCxnSpPr>
          <p:nvPr/>
        </p:nvCxnSpPr>
        <p:spPr>
          <a:xfrm flipH="1">
            <a:off x="3927981" y="1841863"/>
            <a:ext cx="931402" cy="44413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BA187C94-741D-614E-A079-74A26F46B708}"/>
              </a:ext>
            </a:extLst>
          </p:cNvPr>
          <p:cNvSpPr txBox="1"/>
          <p:nvPr/>
        </p:nvSpPr>
        <p:spPr>
          <a:xfrm rot="19928974">
            <a:off x="4039016" y="1884845"/>
            <a:ext cx="245602" cy="369332"/>
          </a:xfrm>
          <a:prstGeom prst="rect">
            <a:avLst/>
          </a:prstGeom>
          <a:noFill/>
        </p:spPr>
        <p:txBody>
          <a:bodyPr wrap="square" rtlCol="0">
            <a:spAutoFit/>
          </a:bodyPr>
          <a:lstStyle/>
          <a:p>
            <a:r>
              <a:rPr lang="en-US" dirty="0">
                <a:latin typeface="Consolas" panose="020B0609020204030204" pitchFamily="49" charset="0"/>
                <a:cs typeface="Consolas" panose="020B0609020204030204" pitchFamily="49" charset="0"/>
              </a:rPr>
              <a:t>a</a:t>
            </a:r>
          </a:p>
        </p:txBody>
      </p:sp>
      <p:sp>
        <p:nvSpPr>
          <p:cNvPr id="12" name="Oval 11">
            <a:extLst>
              <a:ext uri="{FF2B5EF4-FFF2-40B4-BE49-F238E27FC236}">
                <a16:creationId xmlns:a16="http://schemas.microsoft.com/office/drawing/2014/main" id="{828D5FCC-8A91-3644-870D-B0F1C772BD11}"/>
              </a:ext>
            </a:extLst>
          </p:cNvPr>
          <p:cNvSpPr/>
          <p:nvPr/>
        </p:nvSpPr>
        <p:spPr>
          <a:xfrm>
            <a:off x="3714206" y="2322062"/>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a:extLst>
              <a:ext uri="{FF2B5EF4-FFF2-40B4-BE49-F238E27FC236}">
                <a16:creationId xmlns:a16="http://schemas.microsoft.com/office/drawing/2014/main" id="{49A3E027-D02A-BF43-8760-112CC6912219}"/>
              </a:ext>
            </a:extLst>
          </p:cNvPr>
          <p:cNvCxnSpPr>
            <a:cxnSpLocks/>
          </p:cNvCxnSpPr>
          <p:nvPr/>
        </p:nvCxnSpPr>
        <p:spPr>
          <a:xfrm flipH="1">
            <a:off x="3026729" y="2499363"/>
            <a:ext cx="669640" cy="44829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E018C74C-5C04-454E-A403-D9676C00F31B}"/>
              </a:ext>
            </a:extLst>
          </p:cNvPr>
          <p:cNvSpPr txBox="1"/>
          <p:nvPr/>
        </p:nvSpPr>
        <p:spPr>
          <a:xfrm rot="19928974">
            <a:off x="3098774" y="2446691"/>
            <a:ext cx="245602" cy="369332"/>
          </a:xfrm>
          <a:prstGeom prst="rect">
            <a:avLst/>
          </a:prstGeom>
          <a:noFill/>
        </p:spPr>
        <p:txBody>
          <a:bodyPr wrap="square" rtlCol="0">
            <a:spAutoFit/>
          </a:bodyPr>
          <a:lstStyle/>
          <a:p>
            <a:r>
              <a:rPr lang="en-US" dirty="0">
                <a:latin typeface="Consolas" panose="020B0609020204030204" pitchFamily="49" charset="0"/>
                <a:cs typeface="Consolas" panose="020B0609020204030204" pitchFamily="49" charset="0"/>
              </a:rPr>
              <a:t>a</a:t>
            </a:r>
          </a:p>
        </p:txBody>
      </p:sp>
      <p:sp>
        <p:nvSpPr>
          <p:cNvPr id="16" name="Oval 15">
            <a:extLst>
              <a:ext uri="{FF2B5EF4-FFF2-40B4-BE49-F238E27FC236}">
                <a16:creationId xmlns:a16="http://schemas.microsoft.com/office/drawing/2014/main" id="{2DA828AA-8581-784D-B2C1-6B17849F1A2C}"/>
              </a:ext>
            </a:extLst>
          </p:cNvPr>
          <p:cNvSpPr/>
          <p:nvPr/>
        </p:nvSpPr>
        <p:spPr>
          <a:xfrm>
            <a:off x="2847699" y="2970850"/>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Arrow Connector 16">
            <a:extLst>
              <a:ext uri="{FF2B5EF4-FFF2-40B4-BE49-F238E27FC236}">
                <a16:creationId xmlns:a16="http://schemas.microsoft.com/office/drawing/2014/main" id="{8B719F4E-2BF8-A747-8286-8D79723C9C68}"/>
              </a:ext>
            </a:extLst>
          </p:cNvPr>
          <p:cNvCxnSpPr>
            <a:cxnSpLocks/>
          </p:cNvCxnSpPr>
          <p:nvPr/>
        </p:nvCxnSpPr>
        <p:spPr>
          <a:xfrm flipH="1">
            <a:off x="2489376" y="3148151"/>
            <a:ext cx="358323" cy="37583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4ECA3FD6-0425-EF40-9ED1-E736CCBEB08C}"/>
              </a:ext>
            </a:extLst>
          </p:cNvPr>
          <p:cNvSpPr txBox="1"/>
          <p:nvPr/>
        </p:nvSpPr>
        <p:spPr>
          <a:xfrm rot="3656173">
            <a:off x="3995311" y="2492199"/>
            <a:ext cx="245602" cy="369332"/>
          </a:xfrm>
          <a:prstGeom prst="rect">
            <a:avLst/>
          </a:prstGeom>
          <a:noFill/>
        </p:spPr>
        <p:txBody>
          <a:bodyPr wrap="square" rtlCol="0">
            <a:spAutoFit/>
          </a:bodyPr>
          <a:lstStyle/>
          <a:p>
            <a:r>
              <a:rPr lang="en-US" dirty="0">
                <a:latin typeface="Consolas" panose="020B0609020204030204" pitchFamily="49" charset="0"/>
                <a:cs typeface="Consolas" panose="020B0609020204030204" pitchFamily="49" charset="0"/>
              </a:rPr>
              <a:t>b</a:t>
            </a:r>
          </a:p>
        </p:txBody>
      </p:sp>
      <p:sp>
        <p:nvSpPr>
          <p:cNvPr id="21" name="Oval 20">
            <a:extLst>
              <a:ext uri="{FF2B5EF4-FFF2-40B4-BE49-F238E27FC236}">
                <a16:creationId xmlns:a16="http://schemas.microsoft.com/office/drawing/2014/main" id="{5A0E2582-2341-8E42-815D-59EA6C6E7976}"/>
              </a:ext>
            </a:extLst>
          </p:cNvPr>
          <p:cNvSpPr/>
          <p:nvPr/>
        </p:nvSpPr>
        <p:spPr>
          <a:xfrm>
            <a:off x="2322843" y="3589441"/>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Arrow Connector 21">
            <a:extLst>
              <a:ext uri="{FF2B5EF4-FFF2-40B4-BE49-F238E27FC236}">
                <a16:creationId xmlns:a16="http://schemas.microsoft.com/office/drawing/2014/main" id="{4EEA7A5F-799C-A049-997F-64982B43A084}"/>
              </a:ext>
            </a:extLst>
          </p:cNvPr>
          <p:cNvCxnSpPr>
            <a:cxnSpLocks/>
          </p:cNvCxnSpPr>
          <p:nvPr/>
        </p:nvCxnSpPr>
        <p:spPr>
          <a:xfrm flipH="1">
            <a:off x="1975569" y="3810001"/>
            <a:ext cx="358323" cy="37583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3C3DF147-C542-5349-BA78-F9F49F1D90DC}"/>
              </a:ext>
            </a:extLst>
          </p:cNvPr>
          <p:cNvSpPr txBox="1"/>
          <p:nvPr/>
        </p:nvSpPr>
        <p:spPr>
          <a:xfrm rot="19928974">
            <a:off x="1979054" y="3697737"/>
            <a:ext cx="245602" cy="369332"/>
          </a:xfrm>
          <a:prstGeom prst="rect">
            <a:avLst/>
          </a:prstGeom>
          <a:noFill/>
        </p:spPr>
        <p:txBody>
          <a:bodyPr wrap="square" rtlCol="0">
            <a:spAutoFit/>
          </a:bodyPr>
          <a:lstStyle/>
          <a:p>
            <a:r>
              <a:rPr lang="en-US" dirty="0">
                <a:latin typeface="Consolas" panose="020B0609020204030204" pitchFamily="49" charset="0"/>
                <a:cs typeface="Consolas" panose="020B0609020204030204" pitchFamily="49" charset="0"/>
              </a:rPr>
              <a:t>a</a:t>
            </a:r>
          </a:p>
        </p:txBody>
      </p:sp>
      <p:sp>
        <p:nvSpPr>
          <p:cNvPr id="24" name="Oval 23">
            <a:extLst>
              <a:ext uri="{FF2B5EF4-FFF2-40B4-BE49-F238E27FC236}">
                <a16:creationId xmlns:a16="http://schemas.microsoft.com/office/drawing/2014/main" id="{0E4C60A6-AFC6-9645-8108-CC8B6878E829}"/>
              </a:ext>
            </a:extLst>
          </p:cNvPr>
          <p:cNvSpPr/>
          <p:nvPr/>
        </p:nvSpPr>
        <p:spPr>
          <a:xfrm>
            <a:off x="1822098" y="4251292"/>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Arrow Connector 24">
            <a:extLst>
              <a:ext uri="{FF2B5EF4-FFF2-40B4-BE49-F238E27FC236}">
                <a16:creationId xmlns:a16="http://schemas.microsoft.com/office/drawing/2014/main" id="{84D74CAA-C41E-E944-A4AE-D8EE31CB9270}"/>
              </a:ext>
            </a:extLst>
          </p:cNvPr>
          <p:cNvCxnSpPr>
            <a:cxnSpLocks/>
          </p:cNvCxnSpPr>
          <p:nvPr/>
        </p:nvCxnSpPr>
        <p:spPr>
          <a:xfrm flipH="1">
            <a:off x="1711559" y="4443025"/>
            <a:ext cx="185395" cy="44880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Oval 25">
            <a:extLst>
              <a:ext uri="{FF2B5EF4-FFF2-40B4-BE49-F238E27FC236}">
                <a16:creationId xmlns:a16="http://schemas.microsoft.com/office/drawing/2014/main" id="{4E95E5B6-3C70-8747-B11B-BB1A8AA9AF89}"/>
              </a:ext>
            </a:extLst>
          </p:cNvPr>
          <p:cNvSpPr/>
          <p:nvPr/>
        </p:nvSpPr>
        <p:spPr>
          <a:xfrm>
            <a:off x="1613588" y="4891833"/>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9587A34F-D942-1A4F-A8D9-BD101932932C}"/>
              </a:ext>
            </a:extLst>
          </p:cNvPr>
          <p:cNvSpPr txBox="1"/>
          <p:nvPr/>
        </p:nvSpPr>
        <p:spPr>
          <a:xfrm rot="879590">
            <a:off x="1527511" y="4435825"/>
            <a:ext cx="245602" cy="369332"/>
          </a:xfrm>
          <a:prstGeom prst="rect">
            <a:avLst/>
          </a:prstGeom>
          <a:noFill/>
        </p:spPr>
        <p:txBody>
          <a:bodyPr wrap="square" rtlCol="0">
            <a:spAutoFit/>
          </a:bodyPr>
          <a:lstStyle/>
          <a:p>
            <a:r>
              <a:rPr lang="en-US" dirty="0">
                <a:latin typeface="Consolas" panose="020B0609020204030204" pitchFamily="49" charset="0"/>
                <a:cs typeface="Consolas" panose="020B0609020204030204" pitchFamily="49" charset="0"/>
              </a:rPr>
              <a:t>c</a:t>
            </a:r>
          </a:p>
        </p:txBody>
      </p:sp>
      <p:cxnSp>
        <p:nvCxnSpPr>
          <p:cNvPr id="29" name="Straight Arrow Connector 28">
            <a:extLst>
              <a:ext uri="{FF2B5EF4-FFF2-40B4-BE49-F238E27FC236}">
                <a16:creationId xmlns:a16="http://schemas.microsoft.com/office/drawing/2014/main" id="{3A23CE01-69B4-B447-B37A-0E6BB90A1DA9}"/>
              </a:ext>
            </a:extLst>
          </p:cNvPr>
          <p:cNvCxnSpPr>
            <a:cxnSpLocks/>
          </p:cNvCxnSpPr>
          <p:nvPr/>
        </p:nvCxnSpPr>
        <p:spPr>
          <a:xfrm flipH="1">
            <a:off x="1484773" y="5070334"/>
            <a:ext cx="185395" cy="44880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0785F87A-952F-2344-8F8B-C65EFA91572C}"/>
              </a:ext>
            </a:extLst>
          </p:cNvPr>
          <p:cNvSpPr txBox="1"/>
          <p:nvPr/>
        </p:nvSpPr>
        <p:spPr>
          <a:xfrm rot="879590">
            <a:off x="1326530" y="5019593"/>
            <a:ext cx="245602" cy="369332"/>
          </a:xfrm>
          <a:prstGeom prst="rect">
            <a:avLst/>
          </a:prstGeom>
          <a:noFill/>
        </p:spPr>
        <p:txBody>
          <a:bodyPr wrap="square" rtlCol="0">
            <a:spAutoFit/>
          </a:bodyPr>
          <a:lstStyle/>
          <a:p>
            <a:r>
              <a:rPr lang="en-US" dirty="0">
                <a:latin typeface="Consolas" panose="020B0609020204030204" pitchFamily="49" charset="0"/>
                <a:cs typeface="Consolas" panose="020B0609020204030204" pitchFamily="49" charset="0"/>
              </a:rPr>
              <a:t>$</a:t>
            </a:r>
          </a:p>
        </p:txBody>
      </p:sp>
      <p:sp>
        <p:nvSpPr>
          <p:cNvPr id="31" name="Oval 30">
            <a:extLst>
              <a:ext uri="{FF2B5EF4-FFF2-40B4-BE49-F238E27FC236}">
                <a16:creationId xmlns:a16="http://schemas.microsoft.com/office/drawing/2014/main" id="{36BFC86C-1BE5-E24C-B30A-2D7C5577D6DC}"/>
              </a:ext>
            </a:extLst>
          </p:cNvPr>
          <p:cNvSpPr/>
          <p:nvPr/>
        </p:nvSpPr>
        <p:spPr>
          <a:xfrm>
            <a:off x="1347975" y="5488371"/>
            <a:ext cx="195943" cy="177301"/>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Arrow Connector 31">
            <a:extLst>
              <a:ext uri="{FF2B5EF4-FFF2-40B4-BE49-F238E27FC236}">
                <a16:creationId xmlns:a16="http://schemas.microsoft.com/office/drawing/2014/main" id="{FF65F806-7061-EA43-B83D-40384FD24518}"/>
              </a:ext>
            </a:extLst>
          </p:cNvPr>
          <p:cNvCxnSpPr>
            <a:cxnSpLocks/>
          </p:cNvCxnSpPr>
          <p:nvPr/>
        </p:nvCxnSpPr>
        <p:spPr>
          <a:xfrm>
            <a:off x="3910149" y="2565485"/>
            <a:ext cx="251668" cy="43442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14E3379D-4AD7-CD4A-9B96-0DAB5672E404}"/>
              </a:ext>
            </a:extLst>
          </p:cNvPr>
          <p:cNvSpPr txBox="1"/>
          <p:nvPr/>
        </p:nvSpPr>
        <p:spPr>
          <a:xfrm rot="19928974">
            <a:off x="2488505" y="3005405"/>
            <a:ext cx="245602" cy="369332"/>
          </a:xfrm>
          <a:prstGeom prst="rect">
            <a:avLst/>
          </a:prstGeom>
          <a:noFill/>
        </p:spPr>
        <p:txBody>
          <a:bodyPr wrap="square" rtlCol="0">
            <a:spAutoFit/>
          </a:bodyPr>
          <a:lstStyle/>
          <a:p>
            <a:r>
              <a:rPr lang="en-US" dirty="0">
                <a:latin typeface="Consolas" panose="020B0609020204030204" pitchFamily="49" charset="0"/>
                <a:cs typeface="Consolas" panose="020B0609020204030204" pitchFamily="49" charset="0"/>
              </a:rPr>
              <a:t>b</a:t>
            </a:r>
          </a:p>
        </p:txBody>
      </p:sp>
      <p:sp>
        <p:nvSpPr>
          <p:cNvPr id="37" name="Oval 36">
            <a:extLst>
              <a:ext uri="{FF2B5EF4-FFF2-40B4-BE49-F238E27FC236}">
                <a16:creationId xmlns:a16="http://schemas.microsoft.com/office/drawing/2014/main" id="{ED228FFD-E127-D248-B9E8-CD90541C13A1}"/>
              </a:ext>
            </a:extLst>
          </p:cNvPr>
          <p:cNvSpPr/>
          <p:nvPr/>
        </p:nvSpPr>
        <p:spPr>
          <a:xfrm>
            <a:off x="4101739" y="3088418"/>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8" name="Straight Arrow Connector 37">
            <a:extLst>
              <a:ext uri="{FF2B5EF4-FFF2-40B4-BE49-F238E27FC236}">
                <a16:creationId xmlns:a16="http://schemas.microsoft.com/office/drawing/2014/main" id="{B04F0878-6B93-284A-A893-28782F1A8477}"/>
              </a:ext>
            </a:extLst>
          </p:cNvPr>
          <p:cNvCxnSpPr>
            <a:cxnSpLocks/>
          </p:cNvCxnSpPr>
          <p:nvPr/>
        </p:nvCxnSpPr>
        <p:spPr>
          <a:xfrm flipH="1">
            <a:off x="3442708" y="3265719"/>
            <a:ext cx="669640" cy="44829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Oval 38">
            <a:extLst>
              <a:ext uri="{FF2B5EF4-FFF2-40B4-BE49-F238E27FC236}">
                <a16:creationId xmlns:a16="http://schemas.microsoft.com/office/drawing/2014/main" id="{43CA7423-3706-994C-84D6-EBC88347517F}"/>
              </a:ext>
            </a:extLst>
          </p:cNvPr>
          <p:cNvSpPr/>
          <p:nvPr/>
        </p:nvSpPr>
        <p:spPr>
          <a:xfrm>
            <a:off x="3248298" y="3671895"/>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ADE229E4-B163-154E-A736-68028BF1284E}"/>
              </a:ext>
            </a:extLst>
          </p:cNvPr>
          <p:cNvSpPr txBox="1"/>
          <p:nvPr/>
        </p:nvSpPr>
        <p:spPr>
          <a:xfrm rot="19928974">
            <a:off x="3525497" y="3213052"/>
            <a:ext cx="245602" cy="369332"/>
          </a:xfrm>
          <a:prstGeom prst="rect">
            <a:avLst/>
          </a:prstGeom>
          <a:noFill/>
        </p:spPr>
        <p:txBody>
          <a:bodyPr wrap="square" rtlCol="0">
            <a:spAutoFit/>
          </a:bodyPr>
          <a:lstStyle/>
          <a:p>
            <a:r>
              <a:rPr lang="en-US" dirty="0">
                <a:latin typeface="Consolas" panose="020B0609020204030204" pitchFamily="49" charset="0"/>
                <a:cs typeface="Consolas" panose="020B0609020204030204" pitchFamily="49" charset="0"/>
              </a:rPr>
              <a:t>a</a:t>
            </a:r>
          </a:p>
        </p:txBody>
      </p:sp>
      <p:cxnSp>
        <p:nvCxnSpPr>
          <p:cNvPr id="41" name="Straight Arrow Connector 40">
            <a:extLst>
              <a:ext uri="{FF2B5EF4-FFF2-40B4-BE49-F238E27FC236}">
                <a16:creationId xmlns:a16="http://schemas.microsoft.com/office/drawing/2014/main" id="{58871B37-4F97-5C41-8A8F-47ABB054EF74}"/>
              </a:ext>
            </a:extLst>
          </p:cNvPr>
          <p:cNvCxnSpPr>
            <a:cxnSpLocks/>
          </p:cNvCxnSpPr>
          <p:nvPr/>
        </p:nvCxnSpPr>
        <p:spPr>
          <a:xfrm>
            <a:off x="3434621" y="3931231"/>
            <a:ext cx="251668" cy="43442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BB22B337-6469-1C44-A37A-3532FEF662D2}"/>
              </a:ext>
            </a:extLst>
          </p:cNvPr>
          <p:cNvSpPr txBox="1"/>
          <p:nvPr/>
        </p:nvSpPr>
        <p:spPr>
          <a:xfrm rot="2810815">
            <a:off x="3479006" y="3881748"/>
            <a:ext cx="433867" cy="369332"/>
          </a:xfrm>
          <a:prstGeom prst="rect">
            <a:avLst/>
          </a:prstGeom>
          <a:noFill/>
        </p:spPr>
        <p:txBody>
          <a:bodyPr wrap="square" rtlCol="0">
            <a:spAutoFit/>
          </a:bodyPr>
          <a:lstStyle/>
          <a:p>
            <a:r>
              <a:rPr lang="en-US" dirty="0">
                <a:latin typeface="Consolas" panose="020B0609020204030204" pitchFamily="49" charset="0"/>
                <a:cs typeface="Consolas" panose="020B0609020204030204" pitchFamily="49" charset="0"/>
              </a:rPr>
              <a:t>c</a:t>
            </a:r>
          </a:p>
        </p:txBody>
      </p:sp>
      <p:sp>
        <p:nvSpPr>
          <p:cNvPr id="43" name="Oval 42">
            <a:extLst>
              <a:ext uri="{FF2B5EF4-FFF2-40B4-BE49-F238E27FC236}">
                <a16:creationId xmlns:a16="http://schemas.microsoft.com/office/drawing/2014/main" id="{4ED89413-0687-7A47-B8BE-67BDE11DE9BF}"/>
              </a:ext>
            </a:extLst>
          </p:cNvPr>
          <p:cNvSpPr/>
          <p:nvPr/>
        </p:nvSpPr>
        <p:spPr>
          <a:xfrm>
            <a:off x="4068126" y="5067298"/>
            <a:ext cx="195943" cy="177301"/>
          </a:xfrm>
          <a:prstGeom prst="ellipse">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BFBEB517-A4CC-5047-A007-0AD2E3B19908}"/>
              </a:ext>
            </a:extLst>
          </p:cNvPr>
          <p:cNvSpPr txBox="1"/>
          <p:nvPr/>
        </p:nvSpPr>
        <p:spPr>
          <a:xfrm rot="3656173">
            <a:off x="5205804" y="1926141"/>
            <a:ext cx="245602" cy="369332"/>
          </a:xfrm>
          <a:prstGeom prst="rect">
            <a:avLst/>
          </a:prstGeom>
          <a:noFill/>
        </p:spPr>
        <p:txBody>
          <a:bodyPr wrap="square" rtlCol="0">
            <a:spAutoFit/>
          </a:bodyPr>
          <a:lstStyle/>
          <a:p>
            <a:r>
              <a:rPr lang="en-US" dirty="0">
                <a:latin typeface="Consolas" panose="020B0609020204030204" pitchFamily="49" charset="0"/>
                <a:cs typeface="Consolas" panose="020B0609020204030204" pitchFamily="49" charset="0"/>
              </a:rPr>
              <a:t>b</a:t>
            </a:r>
          </a:p>
        </p:txBody>
      </p:sp>
      <p:cxnSp>
        <p:nvCxnSpPr>
          <p:cNvPr id="45" name="Straight Arrow Connector 44">
            <a:extLst>
              <a:ext uri="{FF2B5EF4-FFF2-40B4-BE49-F238E27FC236}">
                <a16:creationId xmlns:a16="http://schemas.microsoft.com/office/drawing/2014/main" id="{C7E36CAD-32B2-3E4B-9973-C1269BCB341B}"/>
              </a:ext>
            </a:extLst>
          </p:cNvPr>
          <p:cNvCxnSpPr>
            <a:cxnSpLocks/>
            <a:stCxn id="5" idx="4"/>
          </p:cNvCxnSpPr>
          <p:nvPr/>
        </p:nvCxnSpPr>
        <p:spPr>
          <a:xfrm>
            <a:off x="4970418" y="1867989"/>
            <a:ext cx="401892" cy="56586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7" name="Oval 46">
            <a:extLst>
              <a:ext uri="{FF2B5EF4-FFF2-40B4-BE49-F238E27FC236}">
                <a16:creationId xmlns:a16="http://schemas.microsoft.com/office/drawing/2014/main" id="{87BE163A-6E0F-6A49-9A1D-CB5F4738FF61}"/>
              </a:ext>
            </a:extLst>
          </p:cNvPr>
          <p:cNvSpPr/>
          <p:nvPr/>
        </p:nvSpPr>
        <p:spPr>
          <a:xfrm>
            <a:off x="3688082" y="4451313"/>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8" name="Straight Arrow Connector 47">
            <a:extLst>
              <a:ext uri="{FF2B5EF4-FFF2-40B4-BE49-F238E27FC236}">
                <a16:creationId xmlns:a16="http://schemas.microsoft.com/office/drawing/2014/main" id="{F61A659F-DD56-F445-9BF2-761B2E589DBA}"/>
              </a:ext>
            </a:extLst>
          </p:cNvPr>
          <p:cNvCxnSpPr>
            <a:cxnSpLocks/>
            <a:endCxn id="43" idx="0"/>
          </p:cNvCxnSpPr>
          <p:nvPr/>
        </p:nvCxnSpPr>
        <p:spPr>
          <a:xfrm>
            <a:off x="3897044" y="4714273"/>
            <a:ext cx="269054" cy="35302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48F94742-5BE5-0243-927E-02B95B648CC8}"/>
              </a:ext>
            </a:extLst>
          </p:cNvPr>
          <p:cNvSpPr txBox="1"/>
          <p:nvPr/>
        </p:nvSpPr>
        <p:spPr>
          <a:xfrm rot="879590">
            <a:off x="4013129" y="4492718"/>
            <a:ext cx="245602" cy="369332"/>
          </a:xfrm>
          <a:prstGeom prst="rect">
            <a:avLst/>
          </a:prstGeom>
          <a:noFill/>
        </p:spPr>
        <p:txBody>
          <a:bodyPr wrap="square" rtlCol="0">
            <a:spAutoFit/>
          </a:bodyPr>
          <a:lstStyle/>
          <a:p>
            <a:r>
              <a:rPr lang="en-US" dirty="0">
                <a:latin typeface="Consolas" panose="020B0609020204030204" pitchFamily="49" charset="0"/>
                <a:cs typeface="Consolas" panose="020B0609020204030204" pitchFamily="49" charset="0"/>
              </a:rPr>
              <a:t>$</a:t>
            </a:r>
          </a:p>
        </p:txBody>
      </p:sp>
      <p:sp>
        <p:nvSpPr>
          <p:cNvPr id="52" name="Oval 51">
            <a:extLst>
              <a:ext uri="{FF2B5EF4-FFF2-40B4-BE49-F238E27FC236}">
                <a16:creationId xmlns:a16="http://schemas.microsoft.com/office/drawing/2014/main" id="{29D3D49B-C7D1-9A43-BB9E-005F3DF00465}"/>
              </a:ext>
            </a:extLst>
          </p:cNvPr>
          <p:cNvSpPr/>
          <p:nvPr/>
        </p:nvSpPr>
        <p:spPr>
          <a:xfrm>
            <a:off x="5329647" y="2474462"/>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3" name="Straight Arrow Connector 52">
            <a:extLst>
              <a:ext uri="{FF2B5EF4-FFF2-40B4-BE49-F238E27FC236}">
                <a16:creationId xmlns:a16="http://schemas.microsoft.com/office/drawing/2014/main" id="{13B4C58E-7740-BE41-A2A8-1C7D0BF3D4DC}"/>
              </a:ext>
            </a:extLst>
          </p:cNvPr>
          <p:cNvCxnSpPr>
            <a:cxnSpLocks/>
          </p:cNvCxnSpPr>
          <p:nvPr/>
        </p:nvCxnSpPr>
        <p:spPr>
          <a:xfrm flipH="1">
            <a:off x="5084115" y="2677888"/>
            <a:ext cx="279947" cy="32936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16F37293-9193-D24B-9B0A-F5A2AF80E292}"/>
              </a:ext>
            </a:extLst>
          </p:cNvPr>
          <p:cNvSpPr txBox="1"/>
          <p:nvPr/>
        </p:nvSpPr>
        <p:spPr>
          <a:xfrm rot="19928974">
            <a:off x="5053852" y="2520712"/>
            <a:ext cx="245602" cy="369332"/>
          </a:xfrm>
          <a:prstGeom prst="rect">
            <a:avLst/>
          </a:prstGeom>
          <a:noFill/>
        </p:spPr>
        <p:txBody>
          <a:bodyPr wrap="square" rtlCol="0">
            <a:spAutoFit/>
          </a:bodyPr>
          <a:lstStyle/>
          <a:p>
            <a:r>
              <a:rPr lang="en-US" dirty="0">
                <a:latin typeface="Consolas" panose="020B0609020204030204" pitchFamily="49" charset="0"/>
                <a:cs typeface="Consolas" panose="020B0609020204030204" pitchFamily="49" charset="0"/>
              </a:rPr>
              <a:t>a</a:t>
            </a:r>
          </a:p>
        </p:txBody>
      </p:sp>
      <p:sp>
        <p:nvSpPr>
          <p:cNvPr id="56" name="Oval 55">
            <a:extLst>
              <a:ext uri="{FF2B5EF4-FFF2-40B4-BE49-F238E27FC236}">
                <a16:creationId xmlns:a16="http://schemas.microsoft.com/office/drawing/2014/main" id="{986A5AC3-1770-4448-8650-EEAD56BD5F3D}"/>
              </a:ext>
            </a:extLst>
          </p:cNvPr>
          <p:cNvSpPr/>
          <p:nvPr/>
        </p:nvSpPr>
        <p:spPr>
          <a:xfrm>
            <a:off x="4894212" y="3071004"/>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7" name="Straight Arrow Connector 56">
            <a:extLst>
              <a:ext uri="{FF2B5EF4-FFF2-40B4-BE49-F238E27FC236}">
                <a16:creationId xmlns:a16="http://schemas.microsoft.com/office/drawing/2014/main" id="{A493A1DC-3A09-404E-818E-943E14B58956}"/>
              </a:ext>
            </a:extLst>
          </p:cNvPr>
          <p:cNvCxnSpPr>
            <a:cxnSpLocks/>
          </p:cNvCxnSpPr>
          <p:nvPr/>
        </p:nvCxnSpPr>
        <p:spPr>
          <a:xfrm>
            <a:off x="5141388" y="3283335"/>
            <a:ext cx="401892" cy="56586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EAC4BCAB-4074-9E4D-A200-73F51289D435}"/>
              </a:ext>
            </a:extLst>
          </p:cNvPr>
          <p:cNvSpPr txBox="1"/>
          <p:nvPr/>
        </p:nvSpPr>
        <p:spPr>
          <a:xfrm rot="3656173">
            <a:off x="5451367" y="3305198"/>
            <a:ext cx="245602" cy="369332"/>
          </a:xfrm>
          <a:prstGeom prst="rect">
            <a:avLst/>
          </a:prstGeom>
          <a:noFill/>
        </p:spPr>
        <p:txBody>
          <a:bodyPr wrap="square" rtlCol="0">
            <a:spAutoFit/>
          </a:bodyPr>
          <a:lstStyle/>
          <a:p>
            <a:r>
              <a:rPr lang="en-US" dirty="0">
                <a:latin typeface="Consolas" panose="020B0609020204030204" pitchFamily="49" charset="0"/>
                <a:cs typeface="Consolas" panose="020B0609020204030204" pitchFamily="49" charset="0"/>
              </a:rPr>
              <a:t>c</a:t>
            </a:r>
          </a:p>
        </p:txBody>
      </p:sp>
      <p:sp>
        <p:nvSpPr>
          <p:cNvPr id="59" name="Oval 58">
            <a:extLst>
              <a:ext uri="{FF2B5EF4-FFF2-40B4-BE49-F238E27FC236}">
                <a16:creationId xmlns:a16="http://schemas.microsoft.com/office/drawing/2014/main" id="{C2C4DC70-E0B5-E041-889A-A5FF4556A0CC}"/>
              </a:ext>
            </a:extLst>
          </p:cNvPr>
          <p:cNvSpPr/>
          <p:nvPr/>
        </p:nvSpPr>
        <p:spPr>
          <a:xfrm>
            <a:off x="5529942" y="3876553"/>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0" name="Straight Arrow Connector 59">
            <a:extLst>
              <a:ext uri="{FF2B5EF4-FFF2-40B4-BE49-F238E27FC236}">
                <a16:creationId xmlns:a16="http://schemas.microsoft.com/office/drawing/2014/main" id="{ECAD28E6-02AE-2746-BE40-43B9B68F7FC1}"/>
              </a:ext>
            </a:extLst>
          </p:cNvPr>
          <p:cNvCxnSpPr>
            <a:cxnSpLocks/>
          </p:cNvCxnSpPr>
          <p:nvPr/>
        </p:nvCxnSpPr>
        <p:spPr>
          <a:xfrm>
            <a:off x="5692065" y="4023190"/>
            <a:ext cx="401892" cy="56586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604F1EF6-2AA5-6948-A3BD-9B8AF51A9F4C}"/>
              </a:ext>
            </a:extLst>
          </p:cNvPr>
          <p:cNvSpPr txBox="1"/>
          <p:nvPr/>
        </p:nvSpPr>
        <p:spPr>
          <a:xfrm rot="3656173">
            <a:off x="5842169" y="4021641"/>
            <a:ext cx="245602" cy="406265"/>
          </a:xfrm>
          <a:prstGeom prst="rect">
            <a:avLst/>
          </a:prstGeom>
          <a:noFill/>
        </p:spPr>
        <p:txBody>
          <a:bodyPr wrap="square" rtlCol="0">
            <a:spAutoFit/>
          </a:bodyPr>
          <a:lstStyle/>
          <a:p>
            <a:r>
              <a:rPr lang="en-US" dirty="0">
                <a:latin typeface="Consolas" panose="020B0609020204030204" pitchFamily="49" charset="0"/>
                <a:cs typeface="Consolas" panose="020B0609020204030204" pitchFamily="49" charset="0"/>
              </a:rPr>
              <a:t>$</a:t>
            </a:r>
          </a:p>
        </p:txBody>
      </p:sp>
      <p:sp>
        <p:nvSpPr>
          <p:cNvPr id="62" name="Oval 61">
            <a:extLst>
              <a:ext uri="{FF2B5EF4-FFF2-40B4-BE49-F238E27FC236}">
                <a16:creationId xmlns:a16="http://schemas.microsoft.com/office/drawing/2014/main" id="{16C20685-E3EA-624C-BD11-348EA554E4A4}"/>
              </a:ext>
            </a:extLst>
          </p:cNvPr>
          <p:cNvSpPr/>
          <p:nvPr/>
        </p:nvSpPr>
        <p:spPr>
          <a:xfrm>
            <a:off x="6048104" y="4747415"/>
            <a:ext cx="195943" cy="177301"/>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3" name="Straight Arrow Connector 62">
            <a:extLst>
              <a:ext uri="{FF2B5EF4-FFF2-40B4-BE49-F238E27FC236}">
                <a16:creationId xmlns:a16="http://schemas.microsoft.com/office/drawing/2014/main" id="{ADC25037-BF83-7942-84CB-C8E3F07723A1}"/>
              </a:ext>
            </a:extLst>
          </p:cNvPr>
          <p:cNvCxnSpPr>
            <a:cxnSpLocks/>
          </p:cNvCxnSpPr>
          <p:nvPr/>
        </p:nvCxnSpPr>
        <p:spPr>
          <a:xfrm>
            <a:off x="3974035" y="2416019"/>
            <a:ext cx="644632" cy="27353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DCB6C904-E812-6743-82A1-844E6CE1D811}"/>
              </a:ext>
            </a:extLst>
          </p:cNvPr>
          <p:cNvSpPr txBox="1"/>
          <p:nvPr/>
        </p:nvSpPr>
        <p:spPr>
          <a:xfrm rot="1765530">
            <a:off x="4160774" y="2213520"/>
            <a:ext cx="245602" cy="369332"/>
          </a:xfrm>
          <a:prstGeom prst="rect">
            <a:avLst/>
          </a:prstGeom>
          <a:noFill/>
        </p:spPr>
        <p:txBody>
          <a:bodyPr wrap="square" rtlCol="0">
            <a:spAutoFit/>
          </a:bodyPr>
          <a:lstStyle/>
          <a:p>
            <a:r>
              <a:rPr lang="en-US" dirty="0">
                <a:latin typeface="Consolas" panose="020B0609020204030204" pitchFamily="49" charset="0"/>
                <a:cs typeface="Consolas" panose="020B0609020204030204" pitchFamily="49" charset="0"/>
              </a:rPr>
              <a:t>c</a:t>
            </a:r>
          </a:p>
        </p:txBody>
      </p:sp>
      <p:sp>
        <p:nvSpPr>
          <p:cNvPr id="66" name="Oval 65">
            <a:extLst>
              <a:ext uri="{FF2B5EF4-FFF2-40B4-BE49-F238E27FC236}">
                <a16:creationId xmlns:a16="http://schemas.microsoft.com/office/drawing/2014/main" id="{CDACDBF8-1FD1-3F4B-A172-19E5720C30DA}"/>
              </a:ext>
            </a:extLst>
          </p:cNvPr>
          <p:cNvSpPr/>
          <p:nvPr/>
        </p:nvSpPr>
        <p:spPr>
          <a:xfrm>
            <a:off x="4632966" y="2666046"/>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7" name="Straight Arrow Connector 66">
            <a:extLst>
              <a:ext uri="{FF2B5EF4-FFF2-40B4-BE49-F238E27FC236}">
                <a16:creationId xmlns:a16="http://schemas.microsoft.com/office/drawing/2014/main" id="{F3C71B17-8A48-314F-811D-573281DB0988}"/>
              </a:ext>
            </a:extLst>
          </p:cNvPr>
          <p:cNvCxnSpPr>
            <a:cxnSpLocks/>
          </p:cNvCxnSpPr>
          <p:nvPr/>
        </p:nvCxnSpPr>
        <p:spPr>
          <a:xfrm>
            <a:off x="5134995" y="1796241"/>
            <a:ext cx="829975" cy="26751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9" name="TextBox 68">
            <a:extLst>
              <a:ext uri="{FF2B5EF4-FFF2-40B4-BE49-F238E27FC236}">
                <a16:creationId xmlns:a16="http://schemas.microsoft.com/office/drawing/2014/main" id="{70DA4513-A8D5-7843-9BB3-950230F6C3F9}"/>
              </a:ext>
            </a:extLst>
          </p:cNvPr>
          <p:cNvSpPr txBox="1"/>
          <p:nvPr/>
        </p:nvSpPr>
        <p:spPr>
          <a:xfrm rot="884058">
            <a:off x="5345145" y="1569084"/>
            <a:ext cx="245602" cy="369332"/>
          </a:xfrm>
          <a:prstGeom prst="rect">
            <a:avLst/>
          </a:prstGeom>
          <a:noFill/>
        </p:spPr>
        <p:txBody>
          <a:bodyPr wrap="square" rtlCol="0">
            <a:spAutoFit/>
          </a:bodyPr>
          <a:lstStyle/>
          <a:p>
            <a:r>
              <a:rPr lang="en-US" dirty="0">
                <a:latin typeface="Consolas" panose="020B0609020204030204" pitchFamily="49" charset="0"/>
                <a:cs typeface="Consolas" panose="020B0609020204030204" pitchFamily="49" charset="0"/>
              </a:rPr>
              <a:t>c</a:t>
            </a:r>
          </a:p>
        </p:txBody>
      </p:sp>
      <p:sp>
        <p:nvSpPr>
          <p:cNvPr id="73" name="Oval 72">
            <a:extLst>
              <a:ext uri="{FF2B5EF4-FFF2-40B4-BE49-F238E27FC236}">
                <a16:creationId xmlns:a16="http://schemas.microsoft.com/office/drawing/2014/main" id="{232C73C7-1DF6-FB48-90BF-FCD47F589075}"/>
              </a:ext>
            </a:extLst>
          </p:cNvPr>
          <p:cNvSpPr/>
          <p:nvPr/>
        </p:nvSpPr>
        <p:spPr>
          <a:xfrm>
            <a:off x="6035042" y="2043395"/>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4" name="Straight Arrow Connector 73">
            <a:extLst>
              <a:ext uri="{FF2B5EF4-FFF2-40B4-BE49-F238E27FC236}">
                <a16:creationId xmlns:a16="http://schemas.microsoft.com/office/drawing/2014/main" id="{D2BA264D-7905-AD4B-A2E2-5B58C4620343}"/>
              </a:ext>
            </a:extLst>
          </p:cNvPr>
          <p:cNvCxnSpPr>
            <a:cxnSpLocks/>
          </p:cNvCxnSpPr>
          <p:nvPr/>
        </p:nvCxnSpPr>
        <p:spPr>
          <a:xfrm>
            <a:off x="6257112" y="2169537"/>
            <a:ext cx="829975" cy="26751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51D08833-7066-CC42-8097-0D31644B000E}"/>
              </a:ext>
            </a:extLst>
          </p:cNvPr>
          <p:cNvSpPr txBox="1"/>
          <p:nvPr/>
        </p:nvSpPr>
        <p:spPr>
          <a:xfrm rot="332209">
            <a:off x="6453509" y="1914101"/>
            <a:ext cx="245602" cy="369332"/>
          </a:xfrm>
          <a:prstGeom prst="rect">
            <a:avLst/>
          </a:prstGeom>
          <a:noFill/>
        </p:spPr>
        <p:txBody>
          <a:bodyPr wrap="square" rtlCol="0">
            <a:spAutoFit/>
          </a:bodyPr>
          <a:lstStyle/>
          <a:p>
            <a:r>
              <a:rPr lang="en-US" dirty="0">
                <a:latin typeface="Consolas" panose="020B0609020204030204" pitchFamily="49" charset="0"/>
                <a:cs typeface="Consolas" panose="020B0609020204030204" pitchFamily="49" charset="0"/>
              </a:rPr>
              <a:t>$</a:t>
            </a:r>
          </a:p>
        </p:txBody>
      </p:sp>
      <p:sp>
        <p:nvSpPr>
          <p:cNvPr id="76" name="Oval 75">
            <a:extLst>
              <a:ext uri="{FF2B5EF4-FFF2-40B4-BE49-F238E27FC236}">
                <a16:creationId xmlns:a16="http://schemas.microsoft.com/office/drawing/2014/main" id="{2BE9F462-6691-2045-BD4F-5B13790A051E}"/>
              </a:ext>
            </a:extLst>
          </p:cNvPr>
          <p:cNvSpPr/>
          <p:nvPr/>
        </p:nvSpPr>
        <p:spPr>
          <a:xfrm>
            <a:off x="7154095" y="2378676"/>
            <a:ext cx="195943" cy="177301"/>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TextBox 76">
            <a:extLst>
              <a:ext uri="{FF2B5EF4-FFF2-40B4-BE49-F238E27FC236}">
                <a16:creationId xmlns:a16="http://schemas.microsoft.com/office/drawing/2014/main" id="{1FDCC2EA-8027-3D4B-A3F3-9388A419630A}"/>
              </a:ext>
            </a:extLst>
          </p:cNvPr>
          <p:cNvSpPr txBox="1"/>
          <p:nvPr/>
        </p:nvSpPr>
        <p:spPr>
          <a:xfrm>
            <a:off x="10254343" y="1371600"/>
            <a:ext cx="1240971" cy="424641"/>
          </a:xfrm>
          <a:prstGeom prst="rect">
            <a:avLst/>
          </a:prstGeom>
          <a:noFill/>
        </p:spPr>
        <p:txBody>
          <a:bodyPr wrap="square" rtlCol="0">
            <a:spAutoFit/>
          </a:bodyPr>
          <a:lstStyle/>
          <a:p>
            <a:endParaRPr lang="en-US" dirty="0"/>
          </a:p>
        </p:txBody>
      </p:sp>
      <p:cxnSp>
        <p:nvCxnSpPr>
          <p:cNvPr id="64" name="Straight Arrow Connector 63">
            <a:extLst>
              <a:ext uri="{FF2B5EF4-FFF2-40B4-BE49-F238E27FC236}">
                <a16:creationId xmlns:a16="http://schemas.microsoft.com/office/drawing/2014/main" id="{68206B11-2339-2A4E-B235-9B2FB9BC6B79}"/>
              </a:ext>
            </a:extLst>
          </p:cNvPr>
          <p:cNvCxnSpPr>
            <a:cxnSpLocks/>
          </p:cNvCxnSpPr>
          <p:nvPr/>
        </p:nvCxnSpPr>
        <p:spPr>
          <a:xfrm flipH="1">
            <a:off x="4448898" y="2843347"/>
            <a:ext cx="282040" cy="4927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8" name="Oval 67">
            <a:extLst>
              <a:ext uri="{FF2B5EF4-FFF2-40B4-BE49-F238E27FC236}">
                <a16:creationId xmlns:a16="http://schemas.microsoft.com/office/drawing/2014/main" id="{2C6C7D93-D007-9E41-8F87-C67B9BCF7D8A}"/>
              </a:ext>
            </a:extLst>
          </p:cNvPr>
          <p:cNvSpPr/>
          <p:nvPr/>
        </p:nvSpPr>
        <p:spPr>
          <a:xfrm>
            <a:off x="4333810" y="3349025"/>
            <a:ext cx="195943" cy="177301"/>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TextBox 69">
            <a:extLst>
              <a:ext uri="{FF2B5EF4-FFF2-40B4-BE49-F238E27FC236}">
                <a16:creationId xmlns:a16="http://schemas.microsoft.com/office/drawing/2014/main" id="{708EEBE5-0097-2347-A1D5-C49938A02C99}"/>
              </a:ext>
            </a:extLst>
          </p:cNvPr>
          <p:cNvSpPr txBox="1"/>
          <p:nvPr/>
        </p:nvSpPr>
        <p:spPr>
          <a:xfrm rot="18104904">
            <a:off x="4387599" y="2816313"/>
            <a:ext cx="245602" cy="369332"/>
          </a:xfrm>
          <a:prstGeom prst="rect">
            <a:avLst/>
          </a:prstGeom>
          <a:noFill/>
        </p:spPr>
        <p:txBody>
          <a:bodyPr wrap="square" rtlCol="0">
            <a:spAutoFit/>
          </a:bodyPr>
          <a:lstStyle/>
          <a:p>
            <a:r>
              <a:rPr lang="en-US" dirty="0">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24987123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3171ED-C2CB-1648-8EC1-A909467D4A8D}"/>
              </a:ext>
            </a:extLst>
          </p:cNvPr>
          <p:cNvSpPr>
            <a:spLocks noGrp="1"/>
          </p:cNvSpPr>
          <p:nvPr>
            <p:ph type="title"/>
          </p:nvPr>
        </p:nvSpPr>
        <p:spPr/>
        <p:txBody>
          <a:bodyPr/>
          <a:lstStyle/>
          <a:p>
            <a:pPr algn="ctr"/>
            <a:r>
              <a:rPr lang="en-US"/>
              <a:t>Example suffix </a:t>
            </a:r>
            <a:r>
              <a:rPr lang="en-US" err="1"/>
              <a:t>trie</a:t>
            </a:r>
            <a:endParaRPr lang="en-US"/>
          </a:p>
        </p:txBody>
      </p:sp>
      <p:sp>
        <p:nvSpPr>
          <p:cNvPr id="4" name="TextBox 3">
            <a:extLst>
              <a:ext uri="{FF2B5EF4-FFF2-40B4-BE49-F238E27FC236}">
                <a16:creationId xmlns:a16="http://schemas.microsoft.com/office/drawing/2014/main" id="{65F5B5E5-3BA6-0547-8F26-CE76FF703C8E}"/>
              </a:ext>
            </a:extLst>
          </p:cNvPr>
          <p:cNvSpPr txBox="1"/>
          <p:nvPr/>
        </p:nvSpPr>
        <p:spPr>
          <a:xfrm>
            <a:off x="10358846" y="1976286"/>
            <a:ext cx="1724297" cy="2308324"/>
          </a:xfrm>
          <a:prstGeom prst="rect">
            <a:avLst/>
          </a:prstGeom>
          <a:noFill/>
        </p:spPr>
        <p:txBody>
          <a:bodyPr wrap="square" rtlCol="0">
            <a:spAutoFit/>
          </a:bodyPr>
          <a:lstStyle/>
          <a:p>
            <a:r>
              <a:rPr lang="en-US" sz="2400" b="1" dirty="0">
                <a:solidFill>
                  <a:srgbClr val="FF0000"/>
                </a:solidFill>
                <a:latin typeface="Consolas" panose="020B0609020204030204" pitchFamily="49" charset="0"/>
                <a:cs typeface="Consolas" panose="020B0609020204030204" pitchFamily="49" charset="0"/>
              </a:rPr>
              <a:t>T=</a:t>
            </a:r>
            <a:r>
              <a:rPr lang="en-US" sz="2400" b="1" dirty="0" err="1">
                <a:solidFill>
                  <a:srgbClr val="FF0000"/>
                </a:solidFill>
                <a:latin typeface="Consolas" panose="020B0609020204030204" pitchFamily="49" charset="0"/>
                <a:cs typeface="Consolas" panose="020B0609020204030204" pitchFamily="49" charset="0"/>
              </a:rPr>
              <a:t>aabac</a:t>
            </a:r>
            <a:r>
              <a:rPr lang="en-US" sz="2400" b="1" dirty="0">
                <a:solidFill>
                  <a:srgbClr val="FF0000"/>
                </a:solidFill>
                <a:latin typeface="Consolas" panose="020B0609020204030204" pitchFamily="49" charset="0"/>
                <a:cs typeface="Consolas" panose="020B0609020204030204" pitchFamily="49" charset="0"/>
              </a:rPr>
              <a:t>$</a:t>
            </a:r>
          </a:p>
          <a:p>
            <a:r>
              <a:rPr lang="en-US" sz="2400" dirty="0">
                <a:latin typeface="Consolas" panose="020B0609020204030204" pitchFamily="49" charset="0"/>
                <a:cs typeface="Consolas" panose="020B0609020204030204" pitchFamily="49" charset="0"/>
              </a:rPr>
              <a:t>   </a:t>
            </a:r>
            <a:r>
              <a:rPr lang="en-US" sz="2400" dirty="0" err="1">
                <a:solidFill>
                  <a:schemeClr val="accent2">
                    <a:lumMod val="75000"/>
                  </a:schemeClr>
                </a:solidFill>
                <a:latin typeface="Consolas" panose="020B0609020204030204" pitchFamily="49" charset="0"/>
                <a:cs typeface="Consolas" panose="020B0609020204030204" pitchFamily="49" charset="0"/>
              </a:rPr>
              <a:t>abac</a:t>
            </a:r>
            <a:r>
              <a:rPr lang="en-US" sz="2400" dirty="0">
                <a:solidFill>
                  <a:schemeClr val="accent2">
                    <a:lumMod val="75000"/>
                  </a:schemeClr>
                </a:solidFill>
                <a:latin typeface="Consolas" panose="020B0609020204030204" pitchFamily="49" charset="0"/>
                <a:cs typeface="Consolas" panose="020B0609020204030204" pitchFamily="49" charset="0"/>
              </a:rPr>
              <a:t>$</a:t>
            </a:r>
          </a:p>
          <a:p>
            <a:r>
              <a:rPr lang="en-US" sz="2400" dirty="0">
                <a:latin typeface="Consolas" panose="020B0609020204030204" pitchFamily="49" charset="0"/>
                <a:cs typeface="Consolas" panose="020B0609020204030204" pitchFamily="49" charset="0"/>
              </a:rPr>
              <a:t>    </a:t>
            </a:r>
            <a:r>
              <a:rPr lang="en-US" sz="2400" dirty="0">
                <a:solidFill>
                  <a:schemeClr val="accent4"/>
                </a:solidFill>
                <a:latin typeface="Consolas" panose="020B0609020204030204" pitchFamily="49" charset="0"/>
                <a:cs typeface="Consolas" panose="020B0609020204030204" pitchFamily="49" charset="0"/>
              </a:rPr>
              <a:t>bac$</a:t>
            </a:r>
            <a:br>
              <a:rPr lang="en-US" sz="2400" dirty="0">
                <a:latin typeface="Consolas" panose="020B0609020204030204" pitchFamily="49" charset="0"/>
                <a:cs typeface="Consolas" panose="020B0609020204030204" pitchFamily="49" charset="0"/>
              </a:rPr>
            </a:br>
            <a:r>
              <a:rPr lang="en-US" sz="2400" dirty="0">
                <a:latin typeface="Consolas" panose="020B0609020204030204" pitchFamily="49" charset="0"/>
                <a:cs typeface="Consolas" panose="020B0609020204030204" pitchFamily="49" charset="0"/>
              </a:rPr>
              <a:t>     </a:t>
            </a:r>
            <a:r>
              <a:rPr lang="en-US" sz="2400" dirty="0">
                <a:solidFill>
                  <a:srgbClr val="FFC000"/>
                </a:solidFill>
                <a:latin typeface="Consolas" panose="020B0609020204030204" pitchFamily="49" charset="0"/>
                <a:cs typeface="Consolas" panose="020B0609020204030204" pitchFamily="49" charset="0"/>
              </a:rPr>
              <a:t>ac$</a:t>
            </a:r>
            <a:r>
              <a:rPr lang="en-US" sz="2400" dirty="0">
                <a:latin typeface="Consolas" panose="020B0609020204030204" pitchFamily="49" charset="0"/>
                <a:cs typeface="Consolas" panose="020B0609020204030204" pitchFamily="49" charset="0"/>
              </a:rPr>
              <a:t> </a:t>
            </a:r>
          </a:p>
          <a:p>
            <a:r>
              <a:rPr lang="en-US" sz="2400" dirty="0">
                <a:latin typeface="Consolas" panose="020B0609020204030204" pitchFamily="49" charset="0"/>
                <a:cs typeface="Consolas" panose="020B0609020204030204" pitchFamily="49" charset="0"/>
              </a:rPr>
              <a:t>      </a:t>
            </a:r>
            <a:r>
              <a:rPr lang="en-US" sz="2400" dirty="0">
                <a:solidFill>
                  <a:srgbClr val="7030A0"/>
                </a:solidFill>
                <a:latin typeface="Consolas" panose="020B0609020204030204" pitchFamily="49" charset="0"/>
                <a:cs typeface="Consolas" panose="020B0609020204030204" pitchFamily="49" charset="0"/>
              </a:rPr>
              <a:t>c$                      </a:t>
            </a:r>
          </a:p>
          <a:p>
            <a:r>
              <a:rPr lang="en-US" sz="2400" dirty="0">
                <a:latin typeface="Consolas" panose="020B0609020204030204" pitchFamily="49" charset="0"/>
                <a:cs typeface="Consolas" panose="020B0609020204030204" pitchFamily="49" charset="0"/>
              </a:rPr>
              <a:t>       </a:t>
            </a:r>
            <a:r>
              <a:rPr lang="en-US" sz="2400" dirty="0">
                <a:solidFill>
                  <a:srgbClr val="FF4EFF"/>
                </a:solidFill>
                <a:latin typeface="Consolas" panose="020B0609020204030204" pitchFamily="49" charset="0"/>
                <a:cs typeface="Consolas" panose="020B0609020204030204" pitchFamily="49" charset="0"/>
              </a:rPr>
              <a:t>$</a:t>
            </a:r>
          </a:p>
        </p:txBody>
      </p:sp>
      <p:sp>
        <p:nvSpPr>
          <p:cNvPr id="5" name="Oval 4">
            <a:extLst>
              <a:ext uri="{FF2B5EF4-FFF2-40B4-BE49-F238E27FC236}">
                <a16:creationId xmlns:a16="http://schemas.microsoft.com/office/drawing/2014/main" id="{EA98F3EB-FF11-7146-B777-93C123980EAC}"/>
              </a:ext>
            </a:extLst>
          </p:cNvPr>
          <p:cNvSpPr/>
          <p:nvPr/>
        </p:nvSpPr>
        <p:spPr>
          <a:xfrm>
            <a:off x="4872446" y="1690688"/>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5">
            <a:extLst>
              <a:ext uri="{FF2B5EF4-FFF2-40B4-BE49-F238E27FC236}">
                <a16:creationId xmlns:a16="http://schemas.microsoft.com/office/drawing/2014/main" id="{F6C51DF0-0D55-204D-9F44-236FEB7B37C8}"/>
              </a:ext>
            </a:extLst>
          </p:cNvPr>
          <p:cNvSpPr/>
          <p:nvPr/>
        </p:nvSpPr>
        <p:spPr>
          <a:xfrm>
            <a:off x="3026729" y="1841863"/>
            <a:ext cx="1832654" cy="134423"/>
          </a:xfrm>
          <a:custGeom>
            <a:avLst/>
            <a:gdLst>
              <a:gd name="connsiteX0" fmla="*/ 2847703 w 2847703"/>
              <a:gd name="connsiteY0" fmla="*/ 0 h 522514"/>
              <a:gd name="connsiteX1" fmla="*/ 1776549 w 2847703"/>
              <a:gd name="connsiteY1" fmla="*/ 52251 h 522514"/>
              <a:gd name="connsiteX2" fmla="*/ 0 w 2847703"/>
              <a:gd name="connsiteY2" fmla="*/ 522514 h 522514"/>
            </a:gdLst>
            <a:ahLst/>
            <a:cxnLst>
              <a:cxn ang="0">
                <a:pos x="connsiteX0" y="connsiteY0"/>
              </a:cxn>
              <a:cxn ang="0">
                <a:pos x="connsiteX1" y="connsiteY1"/>
              </a:cxn>
              <a:cxn ang="0">
                <a:pos x="connsiteX2" y="connsiteY2"/>
              </a:cxn>
            </a:cxnLst>
            <a:rect l="l" t="t" r="r" b="b"/>
            <a:pathLst>
              <a:path w="2847703" h="522514">
                <a:moveTo>
                  <a:pt x="2847703" y="0"/>
                </a:moveTo>
                <a:lnTo>
                  <a:pt x="1776549" y="52251"/>
                </a:lnTo>
                <a:cubicBezTo>
                  <a:pt x="1301932" y="139337"/>
                  <a:pt x="650966" y="330925"/>
                  <a:pt x="0" y="522514"/>
                </a:cubicBezTo>
              </a:path>
            </a:pathLst>
          </a:custGeom>
          <a:noFill/>
          <a:ln>
            <a:solidFill>
              <a:schemeClr val="tx1"/>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24BFE620-312C-1D43-8CDF-FDDED3F9EF07}"/>
              </a:ext>
            </a:extLst>
          </p:cNvPr>
          <p:cNvSpPr txBox="1"/>
          <p:nvPr/>
        </p:nvSpPr>
        <p:spPr>
          <a:xfrm rot="21017346">
            <a:off x="3455876" y="1506022"/>
            <a:ext cx="444138" cy="369332"/>
          </a:xfrm>
          <a:prstGeom prst="rect">
            <a:avLst/>
          </a:prstGeom>
          <a:noFill/>
        </p:spPr>
        <p:txBody>
          <a:bodyPr wrap="square" rtlCol="0">
            <a:spAutoFit/>
          </a:bodyPr>
          <a:lstStyle/>
          <a:p>
            <a:r>
              <a:rPr lang="en-US" dirty="0">
                <a:latin typeface="Consolas" panose="020B0609020204030204" pitchFamily="49" charset="0"/>
                <a:cs typeface="Consolas" panose="020B0609020204030204" pitchFamily="49" charset="0"/>
              </a:rPr>
              <a:t>$</a:t>
            </a:r>
          </a:p>
        </p:txBody>
      </p:sp>
      <p:sp>
        <p:nvSpPr>
          <p:cNvPr id="8" name="Oval 7">
            <a:extLst>
              <a:ext uri="{FF2B5EF4-FFF2-40B4-BE49-F238E27FC236}">
                <a16:creationId xmlns:a16="http://schemas.microsoft.com/office/drawing/2014/main" id="{BAE5C7D4-B869-7740-952B-F9B4E09F6229}"/>
              </a:ext>
            </a:extLst>
          </p:cNvPr>
          <p:cNvSpPr/>
          <p:nvPr/>
        </p:nvSpPr>
        <p:spPr>
          <a:xfrm>
            <a:off x="2764967" y="1921465"/>
            <a:ext cx="195943" cy="177301"/>
          </a:xfrm>
          <a:prstGeom prst="ellipse">
            <a:avLst/>
          </a:prstGeom>
          <a:solidFill>
            <a:srgbClr val="FF4EFF"/>
          </a:solidFill>
          <a:ln>
            <a:solidFill>
              <a:srgbClr val="FF4E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A165673E-0D7A-264D-A6C0-8C830BA5CE80}"/>
              </a:ext>
            </a:extLst>
          </p:cNvPr>
          <p:cNvCxnSpPr>
            <a:stCxn id="6" idx="0"/>
          </p:cNvCxnSpPr>
          <p:nvPr/>
        </p:nvCxnSpPr>
        <p:spPr>
          <a:xfrm flipH="1">
            <a:off x="3927981" y="1841863"/>
            <a:ext cx="931402" cy="44413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BA187C94-741D-614E-A079-74A26F46B708}"/>
              </a:ext>
            </a:extLst>
          </p:cNvPr>
          <p:cNvSpPr txBox="1"/>
          <p:nvPr/>
        </p:nvSpPr>
        <p:spPr>
          <a:xfrm rot="19928974">
            <a:off x="4039016" y="1884845"/>
            <a:ext cx="245602" cy="369332"/>
          </a:xfrm>
          <a:prstGeom prst="rect">
            <a:avLst/>
          </a:prstGeom>
          <a:noFill/>
        </p:spPr>
        <p:txBody>
          <a:bodyPr wrap="square" rtlCol="0">
            <a:spAutoFit/>
          </a:bodyPr>
          <a:lstStyle/>
          <a:p>
            <a:r>
              <a:rPr lang="en-US" dirty="0">
                <a:latin typeface="Consolas" panose="020B0609020204030204" pitchFamily="49" charset="0"/>
                <a:cs typeface="Consolas" panose="020B0609020204030204" pitchFamily="49" charset="0"/>
              </a:rPr>
              <a:t>a</a:t>
            </a:r>
          </a:p>
        </p:txBody>
      </p:sp>
      <p:sp>
        <p:nvSpPr>
          <p:cNvPr id="12" name="Oval 11">
            <a:extLst>
              <a:ext uri="{FF2B5EF4-FFF2-40B4-BE49-F238E27FC236}">
                <a16:creationId xmlns:a16="http://schemas.microsoft.com/office/drawing/2014/main" id="{828D5FCC-8A91-3644-870D-B0F1C772BD11}"/>
              </a:ext>
            </a:extLst>
          </p:cNvPr>
          <p:cNvSpPr/>
          <p:nvPr/>
        </p:nvSpPr>
        <p:spPr>
          <a:xfrm>
            <a:off x="3714206" y="2322062"/>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a:extLst>
              <a:ext uri="{FF2B5EF4-FFF2-40B4-BE49-F238E27FC236}">
                <a16:creationId xmlns:a16="http://schemas.microsoft.com/office/drawing/2014/main" id="{49A3E027-D02A-BF43-8760-112CC6912219}"/>
              </a:ext>
            </a:extLst>
          </p:cNvPr>
          <p:cNvCxnSpPr>
            <a:cxnSpLocks/>
          </p:cNvCxnSpPr>
          <p:nvPr/>
        </p:nvCxnSpPr>
        <p:spPr>
          <a:xfrm flipH="1">
            <a:off x="3026729" y="2499363"/>
            <a:ext cx="669640" cy="44829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E018C74C-5C04-454E-A403-D9676C00F31B}"/>
              </a:ext>
            </a:extLst>
          </p:cNvPr>
          <p:cNvSpPr txBox="1"/>
          <p:nvPr/>
        </p:nvSpPr>
        <p:spPr>
          <a:xfrm rot="19928974">
            <a:off x="3098774" y="2446691"/>
            <a:ext cx="245602" cy="369332"/>
          </a:xfrm>
          <a:prstGeom prst="rect">
            <a:avLst/>
          </a:prstGeom>
          <a:noFill/>
        </p:spPr>
        <p:txBody>
          <a:bodyPr wrap="square" rtlCol="0">
            <a:spAutoFit/>
          </a:bodyPr>
          <a:lstStyle/>
          <a:p>
            <a:r>
              <a:rPr lang="en-US" dirty="0">
                <a:latin typeface="Consolas" panose="020B0609020204030204" pitchFamily="49" charset="0"/>
                <a:cs typeface="Consolas" panose="020B0609020204030204" pitchFamily="49" charset="0"/>
              </a:rPr>
              <a:t>a</a:t>
            </a:r>
          </a:p>
        </p:txBody>
      </p:sp>
      <p:sp>
        <p:nvSpPr>
          <p:cNvPr id="16" name="Oval 15">
            <a:extLst>
              <a:ext uri="{FF2B5EF4-FFF2-40B4-BE49-F238E27FC236}">
                <a16:creationId xmlns:a16="http://schemas.microsoft.com/office/drawing/2014/main" id="{2DA828AA-8581-784D-B2C1-6B17849F1A2C}"/>
              </a:ext>
            </a:extLst>
          </p:cNvPr>
          <p:cNvSpPr/>
          <p:nvPr/>
        </p:nvSpPr>
        <p:spPr>
          <a:xfrm>
            <a:off x="2847699" y="2970850"/>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Arrow Connector 16">
            <a:extLst>
              <a:ext uri="{FF2B5EF4-FFF2-40B4-BE49-F238E27FC236}">
                <a16:creationId xmlns:a16="http://schemas.microsoft.com/office/drawing/2014/main" id="{8B719F4E-2BF8-A747-8286-8D79723C9C68}"/>
              </a:ext>
            </a:extLst>
          </p:cNvPr>
          <p:cNvCxnSpPr>
            <a:cxnSpLocks/>
          </p:cNvCxnSpPr>
          <p:nvPr/>
        </p:nvCxnSpPr>
        <p:spPr>
          <a:xfrm flipH="1">
            <a:off x="2489376" y="3148151"/>
            <a:ext cx="358323" cy="37583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4ECA3FD6-0425-EF40-9ED1-E736CCBEB08C}"/>
              </a:ext>
            </a:extLst>
          </p:cNvPr>
          <p:cNvSpPr txBox="1"/>
          <p:nvPr/>
        </p:nvSpPr>
        <p:spPr>
          <a:xfrm rot="3656173">
            <a:off x="3995311" y="2492199"/>
            <a:ext cx="245602" cy="369332"/>
          </a:xfrm>
          <a:prstGeom prst="rect">
            <a:avLst/>
          </a:prstGeom>
          <a:noFill/>
        </p:spPr>
        <p:txBody>
          <a:bodyPr wrap="square" rtlCol="0">
            <a:spAutoFit/>
          </a:bodyPr>
          <a:lstStyle/>
          <a:p>
            <a:r>
              <a:rPr lang="en-US" dirty="0">
                <a:latin typeface="Consolas" panose="020B0609020204030204" pitchFamily="49" charset="0"/>
                <a:cs typeface="Consolas" panose="020B0609020204030204" pitchFamily="49" charset="0"/>
              </a:rPr>
              <a:t>b</a:t>
            </a:r>
          </a:p>
        </p:txBody>
      </p:sp>
      <p:sp>
        <p:nvSpPr>
          <p:cNvPr id="21" name="Oval 20">
            <a:extLst>
              <a:ext uri="{FF2B5EF4-FFF2-40B4-BE49-F238E27FC236}">
                <a16:creationId xmlns:a16="http://schemas.microsoft.com/office/drawing/2014/main" id="{5A0E2582-2341-8E42-815D-59EA6C6E7976}"/>
              </a:ext>
            </a:extLst>
          </p:cNvPr>
          <p:cNvSpPr/>
          <p:nvPr/>
        </p:nvSpPr>
        <p:spPr>
          <a:xfrm>
            <a:off x="2322843" y="3589441"/>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Arrow Connector 21">
            <a:extLst>
              <a:ext uri="{FF2B5EF4-FFF2-40B4-BE49-F238E27FC236}">
                <a16:creationId xmlns:a16="http://schemas.microsoft.com/office/drawing/2014/main" id="{4EEA7A5F-799C-A049-997F-64982B43A084}"/>
              </a:ext>
            </a:extLst>
          </p:cNvPr>
          <p:cNvCxnSpPr>
            <a:cxnSpLocks/>
          </p:cNvCxnSpPr>
          <p:nvPr/>
        </p:nvCxnSpPr>
        <p:spPr>
          <a:xfrm flipH="1">
            <a:off x="1975569" y="3810001"/>
            <a:ext cx="358323" cy="37583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3C3DF147-C542-5349-BA78-F9F49F1D90DC}"/>
              </a:ext>
            </a:extLst>
          </p:cNvPr>
          <p:cNvSpPr txBox="1"/>
          <p:nvPr/>
        </p:nvSpPr>
        <p:spPr>
          <a:xfrm rot="19928974">
            <a:off x="1979054" y="3697737"/>
            <a:ext cx="245602" cy="369332"/>
          </a:xfrm>
          <a:prstGeom prst="rect">
            <a:avLst/>
          </a:prstGeom>
          <a:noFill/>
        </p:spPr>
        <p:txBody>
          <a:bodyPr wrap="square" rtlCol="0">
            <a:spAutoFit/>
          </a:bodyPr>
          <a:lstStyle/>
          <a:p>
            <a:r>
              <a:rPr lang="en-US" dirty="0">
                <a:latin typeface="Consolas" panose="020B0609020204030204" pitchFamily="49" charset="0"/>
                <a:cs typeface="Consolas" panose="020B0609020204030204" pitchFamily="49" charset="0"/>
              </a:rPr>
              <a:t>a</a:t>
            </a:r>
          </a:p>
        </p:txBody>
      </p:sp>
      <p:sp>
        <p:nvSpPr>
          <p:cNvPr id="24" name="Oval 23">
            <a:extLst>
              <a:ext uri="{FF2B5EF4-FFF2-40B4-BE49-F238E27FC236}">
                <a16:creationId xmlns:a16="http://schemas.microsoft.com/office/drawing/2014/main" id="{0E4C60A6-AFC6-9645-8108-CC8B6878E829}"/>
              </a:ext>
            </a:extLst>
          </p:cNvPr>
          <p:cNvSpPr/>
          <p:nvPr/>
        </p:nvSpPr>
        <p:spPr>
          <a:xfrm>
            <a:off x="1822098" y="4251292"/>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Arrow Connector 24">
            <a:extLst>
              <a:ext uri="{FF2B5EF4-FFF2-40B4-BE49-F238E27FC236}">
                <a16:creationId xmlns:a16="http://schemas.microsoft.com/office/drawing/2014/main" id="{84D74CAA-C41E-E944-A4AE-D8EE31CB9270}"/>
              </a:ext>
            </a:extLst>
          </p:cNvPr>
          <p:cNvCxnSpPr>
            <a:cxnSpLocks/>
          </p:cNvCxnSpPr>
          <p:nvPr/>
        </p:nvCxnSpPr>
        <p:spPr>
          <a:xfrm flipH="1">
            <a:off x="1711559" y="4443025"/>
            <a:ext cx="185395" cy="44880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Oval 25">
            <a:extLst>
              <a:ext uri="{FF2B5EF4-FFF2-40B4-BE49-F238E27FC236}">
                <a16:creationId xmlns:a16="http://schemas.microsoft.com/office/drawing/2014/main" id="{4E95E5B6-3C70-8747-B11B-BB1A8AA9AF89}"/>
              </a:ext>
            </a:extLst>
          </p:cNvPr>
          <p:cNvSpPr/>
          <p:nvPr/>
        </p:nvSpPr>
        <p:spPr>
          <a:xfrm>
            <a:off x="1613588" y="4891833"/>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9587A34F-D942-1A4F-A8D9-BD101932932C}"/>
              </a:ext>
            </a:extLst>
          </p:cNvPr>
          <p:cNvSpPr txBox="1"/>
          <p:nvPr/>
        </p:nvSpPr>
        <p:spPr>
          <a:xfrm rot="879590">
            <a:off x="1527511" y="4435825"/>
            <a:ext cx="245602" cy="369332"/>
          </a:xfrm>
          <a:prstGeom prst="rect">
            <a:avLst/>
          </a:prstGeom>
          <a:noFill/>
        </p:spPr>
        <p:txBody>
          <a:bodyPr wrap="square" rtlCol="0">
            <a:spAutoFit/>
          </a:bodyPr>
          <a:lstStyle/>
          <a:p>
            <a:r>
              <a:rPr lang="en-US" dirty="0">
                <a:latin typeface="Consolas" panose="020B0609020204030204" pitchFamily="49" charset="0"/>
                <a:cs typeface="Consolas" panose="020B0609020204030204" pitchFamily="49" charset="0"/>
              </a:rPr>
              <a:t>c</a:t>
            </a:r>
          </a:p>
        </p:txBody>
      </p:sp>
      <p:cxnSp>
        <p:nvCxnSpPr>
          <p:cNvPr id="29" name="Straight Arrow Connector 28">
            <a:extLst>
              <a:ext uri="{FF2B5EF4-FFF2-40B4-BE49-F238E27FC236}">
                <a16:creationId xmlns:a16="http://schemas.microsoft.com/office/drawing/2014/main" id="{3A23CE01-69B4-B447-B37A-0E6BB90A1DA9}"/>
              </a:ext>
            </a:extLst>
          </p:cNvPr>
          <p:cNvCxnSpPr>
            <a:cxnSpLocks/>
          </p:cNvCxnSpPr>
          <p:nvPr/>
        </p:nvCxnSpPr>
        <p:spPr>
          <a:xfrm flipH="1">
            <a:off x="1484773" y="5070334"/>
            <a:ext cx="185395" cy="44880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0785F87A-952F-2344-8F8B-C65EFA91572C}"/>
              </a:ext>
            </a:extLst>
          </p:cNvPr>
          <p:cNvSpPr txBox="1"/>
          <p:nvPr/>
        </p:nvSpPr>
        <p:spPr>
          <a:xfrm rot="879590">
            <a:off x="1326530" y="5019593"/>
            <a:ext cx="245602" cy="369332"/>
          </a:xfrm>
          <a:prstGeom prst="rect">
            <a:avLst/>
          </a:prstGeom>
          <a:noFill/>
        </p:spPr>
        <p:txBody>
          <a:bodyPr wrap="square" rtlCol="0">
            <a:spAutoFit/>
          </a:bodyPr>
          <a:lstStyle/>
          <a:p>
            <a:r>
              <a:rPr lang="en-US" dirty="0">
                <a:latin typeface="Consolas" panose="020B0609020204030204" pitchFamily="49" charset="0"/>
                <a:cs typeface="Consolas" panose="020B0609020204030204" pitchFamily="49" charset="0"/>
              </a:rPr>
              <a:t>$</a:t>
            </a:r>
          </a:p>
        </p:txBody>
      </p:sp>
      <p:sp>
        <p:nvSpPr>
          <p:cNvPr id="31" name="Oval 30">
            <a:extLst>
              <a:ext uri="{FF2B5EF4-FFF2-40B4-BE49-F238E27FC236}">
                <a16:creationId xmlns:a16="http://schemas.microsoft.com/office/drawing/2014/main" id="{36BFC86C-1BE5-E24C-B30A-2D7C5577D6DC}"/>
              </a:ext>
            </a:extLst>
          </p:cNvPr>
          <p:cNvSpPr/>
          <p:nvPr/>
        </p:nvSpPr>
        <p:spPr>
          <a:xfrm>
            <a:off x="1347975" y="5488371"/>
            <a:ext cx="195943" cy="177301"/>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Arrow Connector 31">
            <a:extLst>
              <a:ext uri="{FF2B5EF4-FFF2-40B4-BE49-F238E27FC236}">
                <a16:creationId xmlns:a16="http://schemas.microsoft.com/office/drawing/2014/main" id="{FF65F806-7061-EA43-B83D-40384FD24518}"/>
              </a:ext>
            </a:extLst>
          </p:cNvPr>
          <p:cNvCxnSpPr>
            <a:cxnSpLocks/>
          </p:cNvCxnSpPr>
          <p:nvPr/>
        </p:nvCxnSpPr>
        <p:spPr>
          <a:xfrm>
            <a:off x="3910149" y="2565485"/>
            <a:ext cx="251668" cy="43442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14E3379D-4AD7-CD4A-9B96-0DAB5672E404}"/>
              </a:ext>
            </a:extLst>
          </p:cNvPr>
          <p:cNvSpPr txBox="1"/>
          <p:nvPr/>
        </p:nvSpPr>
        <p:spPr>
          <a:xfrm rot="19928974">
            <a:off x="2488505" y="3005405"/>
            <a:ext cx="245602" cy="369332"/>
          </a:xfrm>
          <a:prstGeom prst="rect">
            <a:avLst/>
          </a:prstGeom>
          <a:noFill/>
        </p:spPr>
        <p:txBody>
          <a:bodyPr wrap="square" rtlCol="0">
            <a:spAutoFit/>
          </a:bodyPr>
          <a:lstStyle/>
          <a:p>
            <a:r>
              <a:rPr lang="en-US" dirty="0">
                <a:latin typeface="Consolas" panose="020B0609020204030204" pitchFamily="49" charset="0"/>
                <a:cs typeface="Consolas" panose="020B0609020204030204" pitchFamily="49" charset="0"/>
              </a:rPr>
              <a:t>b</a:t>
            </a:r>
          </a:p>
        </p:txBody>
      </p:sp>
      <p:sp>
        <p:nvSpPr>
          <p:cNvPr id="37" name="Oval 36">
            <a:extLst>
              <a:ext uri="{FF2B5EF4-FFF2-40B4-BE49-F238E27FC236}">
                <a16:creationId xmlns:a16="http://schemas.microsoft.com/office/drawing/2014/main" id="{ED228FFD-E127-D248-B9E8-CD90541C13A1}"/>
              </a:ext>
            </a:extLst>
          </p:cNvPr>
          <p:cNvSpPr/>
          <p:nvPr/>
        </p:nvSpPr>
        <p:spPr>
          <a:xfrm>
            <a:off x="4101739" y="3088418"/>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8" name="Straight Arrow Connector 37">
            <a:extLst>
              <a:ext uri="{FF2B5EF4-FFF2-40B4-BE49-F238E27FC236}">
                <a16:creationId xmlns:a16="http://schemas.microsoft.com/office/drawing/2014/main" id="{B04F0878-6B93-284A-A893-28782F1A8477}"/>
              </a:ext>
            </a:extLst>
          </p:cNvPr>
          <p:cNvCxnSpPr>
            <a:cxnSpLocks/>
          </p:cNvCxnSpPr>
          <p:nvPr/>
        </p:nvCxnSpPr>
        <p:spPr>
          <a:xfrm flipH="1">
            <a:off x="3442708" y="3265719"/>
            <a:ext cx="669640" cy="44829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Oval 38">
            <a:extLst>
              <a:ext uri="{FF2B5EF4-FFF2-40B4-BE49-F238E27FC236}">
                <a16:creationId xmlns:a16="http://schemas.microsoft.com/office/drawing/2014/main" id="{43CA7423-3706-994C-84D6-EBC88347517F}"/>
              </a:ext>
            </a:extLst>
          </p:cNvPr>
          <p:cNvSpPr/>
          <p:nvPr/>
        </p:nvSpPr>
        <p:spPr>
          <a:xfrm>
            <a:off x="3248298" y="3671895"/>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ADE229E4-B163-154E-A736-68028BF1284E}"/>
              </a:ext>
            </a:extLst>
          </p:cNvPr>
          <p:cNvSpPr txBox="1"/>
          <p:nvPr/>
        </p:nvSpPr>
        <p:spPr>
          <a:xfrm rot="19928974">
            <a:off x="3525497" y="3213052"/>
            <a:ext cx="245602" cy="369332"/>
          </a:xfrm>
          <a:prstGeom prst="rect">
            <a:avLst/>
          </a:prstGeom>
          <a:noFill/>
        </p:spPr>
        <p:txBody>
          <a:bodyPr wrap="square" rtlCol="0">
            <a:spAutoFit/>
          </a:bodyPr>
          <a:lstStyle/>
          <a:p>
            <a:r>
              <a:rPr lang="en-US" dirty="0">
                <a:latin typeface="Consolas" panose="020B0609020204030204" pitchFamily="49" charset="0"/>
                <a:cs typeface="Consolas" panose="020B0609020204030204" pitchFamily="49" charset="0"/>
              </a:rPr>
              <a:t>a</a:t>
            </a:r>
          </a:p>
        </p:txBody>
      </p:sp>
      <p:cxnSp>
        <p:nvCxnSpPr>
          <p:cNvPr id="41" name="Straight Arrow Connector 40">
            <a:extLst>
              <a:ext uri="{FF2B5EF4-FFF2-40B4-BE49-F238E27FC236}">
                <a16:creationId xmlns:a16="http://schemas.microsoft.com/office/drawing/2014/main" id="{58871B37-4F97-5C41-8A8F-47ABB054EF74}"/>
              </a:ext>
            </a:extLst>
          </p:cNvPr>
          <p:cNvCxnSpPr>
            <a:cxnSpLocks/>
          </p:cNvCxnSpPr>
          <p:nvPr/>
        </p:nvCxnSpPr>
        <p:spPr>
          <a:xfrm>
            <a:off x="3434621" y="3931231"/>
            <a:ext cx="251668" cy="43442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BB22B337-6469-1C44-A37A-3532FEF662D2}"/>
              </a:ext>
            </a:extLst>
          </p:cNvPr>
          <p:cNvSpPr txBox="1"/>
          <p:nvPr/>
        </p:nvSpPr>
        <p:spPr>
          <a:xfrm rot="2810815">
            <a:off x="3479006" y="3881748"/>
            <a:ext cx="433867" cy="369332"/>
          </a:xfrm>
          <a:prstGeom prst="rect">
            <a:avLst/>
          </a:prstGeom>
          <a:noFill/>
        </p:spPr>
        <p:txBody>
          <a:bodyPr wrap="square" rtlCol="0">
            <a:spAutoFit/>
          </a:bodyPr>
          <a:lstStyle/>
          <a:p>
            <a:r>
              <a:rPr lang="en-US" dirty="0">
                <a:latin typeface="Consolas" panose="020B0609020204030204" pitchFamily="49" charset="0"/>
                <a:cs typeface="Consolas" panose="020B0609020204030204" pitchFamily="49" charset="0"/>
              </a:rPr>
              <a:t>c</a:t>
            </a:r>
          </a:p>
        </p:txBody>
      </p:sp>
      <p:sp>
        <p:nvSpPr>
          <p:cNvPr id="43" name="Oval 42">
            <a:extLst>
              <a:ext uri="{FF2B5EF4-FFF2-40B4-BE49-F238E27FC236}">
                <a16:creationId xmlns:a16="http://schemas.microsoft.com/office/drawing/2014/main" id="{4ED89413-0687-7A47-B8BE-67BDE11DE9BF}"/>
              </a:ext>
            </a:extLst>
          </p:cNvPr>
          <p:cNvSpPr/>
          <p:nvPr/>
        </p:nvSpPr>
        <p:spPr>
          <a:xfrm>
            <a:off x="4068126" y="5067298"/>
            <a:ext cx="195943" cy="177301"/>
          </a:xfrm>
          <a:prstGeom prst="ellipse">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BFBEB517-A4CC-5047-A007-0AD2E3B19908}"/>
              </a:ext>
            </a:extLst>
          </p:cNvPr>
          <p:cNvSpPr txBox="1"/>
          <p:nvPr/>
        </p:nvSpPr>
        <p:spPr>
          <a:xfrm rot="3656173">
            <a:off x="5205804" y="1926141"/>
            <a:ext cx="245602" cy="369332"/>
          </a:xfrm>
          <a:prstGeom prst="rect">
            <a:avLst/>
          </a:prstGeom>
          <a:noFill/>
        </p:spPr>
        <p:txBody>
          <a:bodyPr wrap="square" rtlCol="0">
            <a:spAutoFit/>
          </a:bodyPr>
          <a:lstStyle/>
          <a:p>
            <a:r>
              <a:rPr lang="en-US" dirty="0">
                <a:latin typeface="Consolas" panose="020B0609020204030204" pitchFamily="49" charset="0"/>
                <a:cs typeface="Consolas" panose="020B0609020204030204" pitchFamily="49" charset="0"/>
              </a:rPr>
              <a:t>b</a:t>
            </a:r>
          </a:p>
        </p:txBody>
      </p:sp>
      <p:cxnSp>
        <p:nvCxnSpPr>
          <p:cNvPr id="45" name="Straight Arrow Connector 44">
            <a:extLst>
              <a:ext uri="{FF2B5EF4-FFF2-40B4-BE49-F238E27FC236}">
                <a16:creationId xmlns:a16="http://schemas.microsoft.com/office/drawing/2014/main" id="{C7E36CAD-32B2-3E4B-9973-C1269BCB341B}"/>
              </a:ext>
            </a:extLst>
          </p:cNvPr>
          <p:cNvCxnSpPr>
            <a:cxnSpLocks/>
            <a:stCxn id="5" idx="4"/>
          </p:cNvCxnSpPr>
          <p:nvPr/>
        </p:nvCxnSpPr>
        <p:spPr>
          <a:xfrm>
            <a:off x="4970418" y="1867989"/>
            <a:ext cx="401892" cy="56586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7" name="Oval 46">
            <a:extLst>
              <a:ext uri="{FF2B5EF4-FFF2-40B4-BE49-F238E27FC236}">
                <a16:creationId xmlns:a16="http://schemas.microsoft.com/office/drawing/2014/main" id="{87BE163A-6E0F-6A49-9A1D-CB5F4738FF61}"/>
              </a:ext>
            </a:extLst>
          </p:cNvPr>
          <p:cNvSpPr/>
          <p:nvPr/>
        </p:nvSpPr>
        <p:spPr>
          <a:xfrm>
            <a:off x="3688082" y="4451313"/>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8" name="Straight Arrow Connector 47">
            <a:extLst>
              <a:ext uri="{FF2B5EF4-FFF2-40B4-BE49-F238E27FC236}">
                <a16:creationId xmlns:a16="http://schemas.microsoft.com/office/drawing/2014/main" id="{F61A659F-DD56-F445-9BF2-761B2E589DBA}"/>
              </a:ext>
            </a:extLst>
          </p:cNvPr>
          <p:cNvCxnSpPr>
            <a:cxnSpLocks/>
            <a:endCxn id="43" idx="0"/>
          </p:cNvCxnSpPr>
          <p:nvPr/>
        </p:nvCxnSpPr>
        <p:spPr>
          <a:xfrm>
            <a:off x="3897044" y="4714273"/>
            <a:ext cx="269054" cy="35302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48F94742-5BE5-0243-927E-02B95B648CC8}"/>
              </a:ext>
            </a:extLst>
          </p:cNvPr>
          <p:cNvSpPr txBox="1"/>
          <p:nvPr/>
        </p:nvSpPr>
        <p:spPr>
          <a:xfrm rot="879590">
            <a:off x="4013129" y="4492718"/>
            <a:ext cx="245602" cy="369332"/>
          </a:xfrm>
          <a:prstGeom prst="rect">
            <a:avLst/>
          </a:prstGeom>
          <a:noFill/>
        </p:spPr>
        <p:txBody>
          <a:bodyPr wrap="square" rtlCol="0">
            <a:spAutoFit/>
          </a:bodyPr>
          <a:lstStyle/>
          <a:p>
            <a:r>
              <a:rPr lang="en-US" dirty="0">
                <a:latin typeface="Consolas" panose="020B0609020204030204" pitchFamily="49" charset="0"/>
                <a:cs typeface="Consolas" panose="020B0609020204030204" pitchFamily="49" charset="0"/>
              </a:rPr>
              <a:t>$</a:t>
            </a:r>
          </a:p>
        </p:txBody>
      </p:sp>
      <p:sp>
        <p:nvSpPr>
          <p:cNvPr id="52" name="Oval 51">
            <a:extLst>
              <a:ext uri="{FF2B5EF4-FFF2-40B4-BE49-F238E27FC236}">
                <a16:creationId xmlns:a16="http://schemas.microsoft.com/office/drawing/2014/main" id="{29D3D49B-C7D1-9A43-BB9E-005F3DF00465}"/>
              </a:ext>
            </a:extLst>
          </p:cNvPr>
          <p:cNvSpPr/>
          <p:nvPr/>
        </p:nvSpPr>
        <p:spPr>
          <a:xfrm>
            <a:off x="5329647" y="2474462"/>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3" name="Straight Arrow Connector 52">
            <a:extLst>
              <a:ext uri="{FF2B5EF4-FFF2-40B4-BE49-F238E27FC236}">
                <a16:creationId xmlns:a16="http://schemas.microsoft.com/office/drawing/2014/main" id="{13B4C58E-7740-BE41-A2A8-1C7D0BF3D4DC}"/>
              </a:ext>
            </a:extLst>
          </p:cNvPr>
          <p:cNvCxnSpPr>
            <a:cxnSpLocks/>
          </p:cNvCxnSpPr>
          <p:nvPr/>
        </p:nvCxnSpPr>
        <p:spPr>
          <a:xfrm flipH="1">
            <a:off x="5084115" y="2677888"/>
            <a:ext cx="279947" cy="32936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16F37293-9193-D24B-9B0A-F5A2AF80E292}"/>
              </a:ext>
            </a:extLst>
          </p:cNvPr>
          <p:cNvSpPr txBox="1"/>
          <p:nvPr/>
        </p:nvSpPr>
        <p:spPr>
          <a:xfrm rot="19928974">
            <a:off x="5053852" y="2520712"/>
            <a:ext cx="245602" cy="369332"/>
          </a:xfrm>
          <a:prstGeom prst="rect">
            <a:avLst/>
          </a:prstGeom>
          <a:noFill/>
        </p:spPr>
        <p:txBody>
          <a:bodyPr wrap="square" rtlCol="0">
            <a:spAutoFit/>
          </a:bodyPr>
          <a:lstStyle/>
          <a:p>
            <a:r>
              <a:rPr lang="en-US" dirty="0">
                <a:latin typeface="Consolas" panose="020B0609020204030204" pitchFamily="49" charset="0"/>
                <a:cs typeface="Consolas" panose="020B0609020204030204" pitchFamily="49" charset="0"/>
              </a:rPr>
              <a:t>a</a:t>
            </a:r>
          </a:p>
        </p:txBody>
      </p:sp>
      <p:sp>
        <p:nvSpPr>
          <p:cNvPr id="56" name="Oval 55">
            <a:extLst>
              <a:ext uri="{FF2B5EF4-FFF2-40B4-BE49-F238E27FC236}">
                <a16:creationId xmlns:a16="http://schemas.microsoft.com/office/drawing/2014/main" id="{986A5AC3-1770-4448-8650-EEAD56BD5F3D}"/>
              </a:ext>
            </a:extLst>
          </p:cNvPr>
          <p:cNvSpPr/>
          <p:nvPr/>
        </p:nvSpPr>
        <p:spPr>
          <a:xfrm>
            <a:off x="4894212" y="3071004"/>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7" name="Straight Arrow Connector 56">
            <a:extLst>
              <a:ext uri="{FF2B5EF4-FFF2-40B4-BE49-F238E27FC236}">
                <a16:creationId xmlns:a16="http://schemas.microsoft.com/office/drawing/2014/main" id="{A493A1DC-3A09-404E-818E-943E14B58956}"/>
              </a:ext>
            </a:extLst>
          </p:cNvPr>
          <p:cNvCxnSpPr>
            <a:cxnSpLocks/>
          </p:cNvCxnSpPr>
          <p:nvPr/>
        </p:nvCxnSpPr>
        <p:spPr>
          <a:xfrm>
            <a:off x="5141388" y="3283335"/>
            <a:ext cx="401892" cy="56586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EAC4BCAB-4074-9E4D-A200-73F51289D435}"/>
              </a:ext>
            </a:extLst>
          </p:cNvPr>
          <p:cNvSpPr txBox="1"/>
          <p:nvPr/>
        </p:nvSpPr>
        <p:spPr>
          <a:xfrm rot="3656173">
            <a:off x="5451367" y="3305198"/>
            <a:ext cx="245602" cy="369332"/>
          </a:xfrm>
          <a:prstGeom prst="rect">
            <a:avLst/>
          </a:prstGeom>
          <a:noFill/>
        </p:spPr>
        <p:txBody>
          <a:bodyPr wrap="square" rtlCol="0">
            <a:spAutoFit/>
          </a:bodyPr>
          <a:lstStyle/>
          <a:p>
            <a:r>
              <a:rPr lang="en-US" dirty="0">
                <a:latin typeface="Consolas" panose="020B0609020204030204" pitchFamily="49" charset="0"/>
                <a:cs typeface="Consolas" panose="020B0609020204030204" pitchFamily="49" charset="0"/>
              </a:rPr>
              <a:t>c</a:t>
            </a:r>
          </a:p>
        </p:txBody>
      </p:sp>
      <p:sp>
        <p:nvSpPr>
          <p:cNvPr id="59" name="Oval 58">
            <a:extLst>
              <a:ext uri="{FF2B5EF4-FFF2-40B4-BE49-F238E27FC236}">
                <a16:creationId xmlns:a16="http://schemas.microsoft.com/office/drawing/2014/main" id="{C2C4DC70-E0B5-E041-889A-A5FF4556A0CC}"/>
              </a:ext>
            </a:extLst>
          </p:cNvPr>
          <p:cNvSpPr/>
          <p:nvPr/>
        </p:nvSpPr>
        <p:spPr>
          <a:xfrm>
            <a:off x="5529942" y="3876553"/>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0" name="Straight Arrow Connector 59">
            <a:extLst>
              <a:ext uri="{FF2B5EF4-FFF2-40B4-BE49-F238E27FC236}">
                <a16:creationId xmlns:a16="http://schemas.microsoft.com/office/drawing/2014/main" id="{ECAD28E6-02AE-2746-BE40-43B9B68F7FC1}"/>
              </a:ext>
            </a:extLst>
          </p:cNvPr>
          <p:cNvCxnSpPr>
            <a:cxnSpLocks/>
          </p:cNvCxnSpPr>
          <p:nvPr/>
        </p:nvCxnSpPr>
        <p:spPr>
          <a:xfrm>
            <a:off x="5692065" y="4023190"/>
            <a:ext cx="401892" cy="56586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604F1EF6-2AA5-6948-A3BD-9B8AF51A9F4C}"/>
              </a:ext>
            </a:extLst>
          </p:cNvPr>
          <p:cNvSpPr txBox="1"/>
          <p:nvPr/>
        </p:nvSpPr>
        <p:spPr>
          <a:xfrm rot="3656173">
            <a:off x="5842169" y="4021641"/>
            <a:ext cx="245602" cy="406265"/>
          </a:xfrm>
          <a:prstGeom prst="rect">
            <a:avLst/>
          </a:prstGeom>
          <a:noFill/>
        </p:spPr>
        <p:txBody>
          <a:bodyPr wrap="square" rtlCol="0">
            <a:spAutoFit/>
          </a:bodyPr>
          <a:lstStyle/>
          <a:p>
            <a:r>
              <a:rPr lang="en-US" dirty="0">
                <a:latin typeface="Consolas" panose="020B0609020204030204" pitchFamily="49" charset="0"/>
                <a:cs typeface="Consolas" panose="020B0609020204030204" pitchFamily="49" charset="0"/>
              </a:rPr>
              <a:t>$</a:t>
            </a:r>
          </a:p>
        </p:txBody>
      </p:sp>
      <p:sp>
        <p:nvSpPr>
          <p:cNvPr id="62" name="Oval 61">
            <a:extLst>
              <a:ext uri="{FF2B5EF4-FFF2-40B4-BE49-F238E27FC236}">
                <a16:creationId xmlns:a16="http://schemas.microsoft.com/office/drawing/2014/main" id="{16C20685-E3EA-624C-BD11-348EA554E4A4}"/>
              </a:ext>
            </a:extLst>
          </p:cNvPr>
          <p:cNvSpPr/>
          <p:nvPr/>
        </p:nvSpPr>
        <p:spPr>
          <a:xfrm>
            <a:off x="6048104" y="4747415"/>
            <a:ext cx="195943" cy="177301"/>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3" name="Straight Arrow Connector 62">
            <a:extLst>
              <a:ext uri="{FF2B5EF4-FFF2-40B4-BE49-F238E27FC236}">
                <a16:creationId xmlns:a16="http://schemas.microsoft.com/office/drawing/2014/main" id="{ADC25037-BF83-7942-84CB-C8E3F07723A1}"/>
              </a:ext>
            </a:extLst>
          </p:cNvPr>
          <p:cNvCxnSpPr>
            <a:cxnSpLocks/>
          </p:cNvCxnSpPr>
          <p:nvPr/>
        </p:nvCxnSpPr>
        <p:spPr>
          <a:xfrm>
            <a:off x="3974035" y="2416019"/>
            <a:ext cx="644632" cy="27353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DCB6C904-E812-6743-82A1-844E6CE1D811}"/>
              </a:ext>
            </a:extLst>
          </p:cNvPr>
          <p:cNvSpPr txBox="1"/>
          <p:nvPr/>
        </p:nvSpPr>
        <p:spPr>
          <a:xfrm rot="1765530">
            <a:off x="4160774" y="2213520"/>
            <a:ext cx="245602" cy="369332"/>
          </a:xfrm>
          <a:prstGeom prst="rect">
            <a:avLst/>
          </a:prstGeom>
          <a:noFill/>
        </p:spPr>
        <p:txBody>
          <a:bodyPr wrap="square" rtlCol="0">
            <a:spAutoFit/>
          </a:bodyPr>
          <a:lstStyle/>
          <a:p>
            <a:r>
              <a:rPr lang="en-US" dirty="0">
                <a:latin typeface="Consolas" panose="020B0609020204030204" pitchFamily="49" charset="0"/>
                <a:cs typeface="Consolas" panose="020B0609020204030204" pitchFamily="49" charset="0"/>
              </a:rPr>
              <a:t>c</a:t>
            </a:r>
          </a:p>
        </p:txBody>
      </p:sp>
      <p:sp>
        <p:nvSpPr>
          <p:cNvPr id="66" name="Oval 65">
            <a:extLst>
              <a:ext uri="{FF2B5EF4-FFF2-40B4-BE49-F238E27FC236}">
                <a16:creationId xmlns:a16="http://schemas.microsoft.com/office/drawing/2014/main" id="{CDACDBF8-1FD1-3F4B-A172-19E5720C30DA}"/>
              </a:ext>
            </a:extLst>
          </p:cNvPr>
          <p:cNvSpPr/>
          <p:nvPr/>
        </p:nvSpPr>
        <p:spPr>
          <a:xfrm>
            <a:off x="4632966" y="2666046"/>
            <a:ext cx="195943" cy="177301"/>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7" name="Straight Arrow Connector 66">
            <a:extLst>
              <a:ext uri="{FF2B5EF4-FFF2-40B4-BE49-F238E27FC236}">
                <a16:creationId xmlns:a16="http://schemas.microsoft.com/office/drawing/2014/main" id="{F3C71B17-8A48-314F-811D-573281DB0988}"/>
              </a:ext>
            </a:extLst>
          </p:cNvPr>
          <p:cNvCxnSpPr>
            <a:cxnSpLocks/>
          </p:cNvCxnSpPr>
          <p:nvPr/>
        </p:nvCxnSpPr>
        <p:spPr>
          <a:xfrm>
            <a:off x="5134995" y="1796241"/>
            <a:ext cx="829975" cy="26751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9" name="TextBox 68">
            <a:extLst>
              <a:ext uri="{FF2B5EF4-FFF2-40B4-BE49-F238E27FC236}">
                <a16:creationId xmlns:a16="http://schemas.microsoft.com/office/drawing/2014/main" id="{70DA4513-A8D5-7843-9BB3-950230F6C3F9}"/>
              </a:ext>
            </a:extLst>
          </p:cNvPr>
          <p:cNvSpPr txBox="1"/>
          <p:nvPr/>
        </p:nvSpPr>
        <p:spPr>
          <a:xfrm rot="884058">
            <a:off x="5345145" y="1569084"/>
            <a:ext cx="245602" cy="369332"/>
          </a:xfrm>
          <a:prstGeom prst="rect">
            <a:avLst/>
          </a:prstGeom>
          <a:noFill/>
        </p:spPr>
        <p:txBody>
          <a:bodyPr wrap="square" rtlCol="0">
            <a:spAutoFit/>
          </a:bodyPr>
          <a:lstStyle/>
          <a:p>
            <a:r>
              <a:rPr lang="en-US" dirty="0">
                <a:latin typeface="Consolas" panose="020B0609020204030204" pitchFamily="49" charset="0"/>
                <a:cs typeface="Consolas" panose="020B0609020204030204" pitchFamily="49" charset="0"/>
              </a:rPr>
              <a:t>c</a:t>
            </a:r>
          </a:p>
        </p:txBody>
      </p:sp>
      <p:sp>
        <p:nvSpPr>
          <p:cNvPr id="73" name="Oval 72">
            <a:extLst>
              <a:ext uri="{FF2B5EF4-FFF2-40B4-BE49-F238E27FC236}">
                <a16:creationId xmlns:a16="http://schemas.microsoft.com/office/drawing/2014/main" id="{232C73C7-1DF6-FB48-90BF-FCD47F589075}"/>
              </a:ext>
            </a:extLst>
          </p:cNvPr>
          <p:cNvSpPr/>
          <p:nvPr/>
        </p:nvSpPr>
        <p:spPr>
          <a:xfrm>
            <a:off x="6035042" y="2043395"/>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4" name="Straight Arrow Connector 73">
            <a:extLst>
              <a:ext uri="{FF2B5EF4-FFF2-40B4-BE49-F238E27FC236}">
                <a16:creationId xmlns:a16="http://schemas.microsoft.com/office/drawing/2014/main" id="{D2BA264D-7905-AD4B-A2E2-5B58C4620343}"/>
              </a:ext>
            </a:extLst>
          </p:cNvPr>
          <p:cNvCxnSpPr>
            <a:cxnSpLocks/>
          </p:cNvCxnSpPr>
          <p:nvPr/>
        </p:nvCxnSpPr>
        <p:spPr>
          <a:xfrm>
            <a:off x="6257112" y="2169537"/>
            <a:ext cx="829975" cy="26751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51D08833-7066-CC42-8097-0D31644B000E}"/>
              </a:ext>
            </a:extLst>
          </p:cNvPr>
          <p:cNvSpPr txBox="1"/>
          <p:nvPr/>
        </p:nvSpPr>
        <p:spPr>
          <a:xfrm rot="332209">
            <a:off x="6453509" y="1914101"/>
            <a:ext cx="245602" cy="369332"/>
          </a:xfrm>
          <a:prstGeom prst="rect">
            <a:avLst/>
          </a:prstGeom>
          <a:noFill/>
        </p:spPr>
        <p:txBody>
          <a:bodyPr wrap="square" rtlCol="0">
            <a:spAutoFit/>
          </a:bodyPr>
          <a:lstStyle/>
          <a:p>
            <a:r>
              <a:rPr lang="en-US" dirty="0">
                <a:latin typeface="Consolas" panose="020B0609020204030204" pitchFamily="49" charset="0"/>
                <a:cs typeface="Consolas" panose="020B0609020204030204" pitchFamily="49" charset="0"/>
              </a:rPr>
              <a:t>$</a:t>
            </a:r>
          </a:p>
        </p:txBody>
      </p:sp>
      <p:sp>
        <p:nvSpPr>
          <p:cNvPr id="76" name="Oval 75">
            <a:extLst>
              <a:ext uri="{FF2B5EF4-FFF2-40B4-BE49-F238E27FC236}">
                <a16:creationId xmlns:a16="http://schemas.microsoft.com/office/drawing/2014/main" id="{2BE9F462-6691-2045-BD4F-5B13790A051E}"/>
              </a:ext>
            </a:extLst>
          </p:cNvPr>
          <p:cNvSpPr/>
          <p:nvPr/>
        </p:nvSpPr>
        <p:spPr>
          <a:xfrm>
            <a:off x="7154095" y="2378676"/>
            <a:ext cx="195943" cy="177301"/>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TextBox 76">
            <a:extLst>
              <a:ext uri="{FF2B5EF4-FFF2-40B4-BE49-F238E27FC236}">
                <a16:creationId xmlns:a16="http://schemas.microsoft.com/office/drawing/2014/main" id="{1FDCC2EA-8027-3D4B-A3F3-9388A419630A}"/>
              </a:ext>
            </a:extLst>
          </p:cNvPr>
          <p:cNvSpPr txBox="1"/>
          <p:nvPr/>
        </p:nvSpPr>
        <p:spPr>
          <a:xfrm>
            <a:off x="10254343" y="1371600"/>
            <a:ext cx="1240971" cy="424641"/>
          </a:xfrm>
          <a:prstGeom prst="rect">
            <a:avLst/>
          </a:prstGeom>
          <a:noFill/>
        </p:spPr>
        <p:txBody>
          <a:bodyPr wrap="square" rtlCol="0">
            <a:spAutoFit/>
          </a:bodyPr>
          <a:lstStyle/>
          <a:p>
            <a:endParaRPr lang="en-US" dirty="0"/>
          </a:p>
        </p:txBody>
      </p:sp>
      <p:sp>
        <p:nvSpPr>
          <p:cNvPr id="64" name="Oval 63">
            <a:extLst>
              <a:ext uri="{FF2B5EF4-FFF2-40B4-BE49-F238E27FC236}">
                <a16:creationId xmlns:a16="http://schemas.microsoft.com/office/drawing/2014/main" id="{0CC353A8-71D3-4A44-B83F-82165F3A59D8}"/>
              </a:ext>
            </a:extLst>
          </p:cNvPr>
          <p:cNvSpPr/>
          <p:nvPr/>
        </p:nvSpPr>
        <p:spPr>
          <a:xfrm>
            <a:off x="4632966" y="2666046"/>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B2CB4299-654D-3C4C-8B1E-6C3D56F5F81E}"/>
              </a:ext>
            </a:extLst>
          </p:cNvPr>
          <p:cNvSpPr/>
          <p:nvPr/>
        </p:nvSpPr>
        <p:spPr>
          <a:xfrm>
            <a:off x="4333810" y="3349025"/>
            <a:ext cx="195943" cy="177301"/>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TextBox 69">
            <a:extLst>
              <a:ext uri="{FF2B5EF4-FFF2-40B4-BE49-F238E27FC236}">
                <a16:creationId xmlns:a16="http://schemas.microsoft.com/office/drawing/2014/main" id="{429ACAB0-B416-5344-B1DC-198ABC4E7EFA}"/>
              </a:ext>
            </a:extLst>
          </p:cNvPr>
          <p:cNvSpPr txBox="1"/>
          <p:nvPr/>
        </p:nvSpPr>
        <p:spPr>
          <a:xfrm rot="18104904">
            <a:off x="4387599" y="2816313"/>
            <a:ext cx="245602" cy="369332"/>
          </a:xfrm>
          <a:prstGeom prst="rect">
            <a:avLst/>
          </a:prstGeom>
          <a:noFill/>
        </p:spPr>
        <p:txBody>
          <a:bodyPr wrap="square" rtlCol="0">
            <a:spAutoFit/>
          </a:bodyPr>
          <a:lstStyle/>
          <a:p>
            <a:r>
              <a:rPr lang="en-US" dirty="0">
                <a:latin typeface="Consolas" panose="020B0609020204030204" pitchFamily="49" charset="0"/>
                <a:cs typeface="Consolas" panose="020B0609020204030204" pitchFamily="49" charset="0"/>
              </a:rPr>
              <a:t>$</a:t>
            </a:r>
          </a:p>
        </p:txBody>
      </p:sp>
      <p:cxnSp>
        <p:nvCxnSpPr>
          <p:cNvPr id="71" name="Straight Arrow Connector 70">
            <a:extLst>
              <a:ext uri="{FF2B5EF4-FFF2-40B4-BE49-F238E27FC236}">
                <a16:creationId xmlns:a16="http://schemas.microsoft.com/office/drawing/2014/main" id="{A8357AD0-394C-6C41-8C7E-44AF623020FA}"/>
              </a:ext>
            </a:extLst>
          </p:cNvPr>
          <p:cNvCxnSpPr>
            <a:cxnSpLocks/>
          </p:cNvCxnSpPr>
          <p:nvPr/>
        </p:nvCxnSpPr>
        <p:spPr>
          <a:xfrm flipH="1">
            <a:off x="4448898" y="2843347"/>
            <a:ext cx="282040" cy="4927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825853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3171ED-C2CB-1648-8EC1-A909467D4A8D}"/>
              </a:ext>
            </a:extLst>
          </p:cNvPr>
          <p:cNvSpPr>
            <a:spLocks noGrp="1"/>
          </p:cNvSpPr>
          <p:nvPr>
            <p:ph type="title"/>
          </p:nvPr>
        </p:nvSpPr>
        <p:spPr/>
        <p:txBody>
          <a:bodyPr/>
          <a:lstStyle/>
          <a:p>
            <a:pPr algn="ctr"/>
            <a:r>
              <a:rPr lang="en-US"/>
              <a:t>Example suffix </a:t>
            </a:r>
            <a:r>
              <a:rPr lang="en-US" err="1"/>
              <a:t>trie</a:t>
            </a:r>
            <a:endParaRPr lang="en-US"/>
          </a:p>
        </p:txBody>
      </p:sp>
      <p:sp>
        <p:nvSpPr>
          <p:cNvPr id="4" name="TextBox 3">
            <a:extLst>
              <a:ext uri="{FF2B5EF4-FFF2-40B4-BE49-F238E27FC236}">
                <a16:creationId xmlns:a16="http://schemas.microsoft.com/office/drawing/2014/main" id="{65F5B5E5-3BA6-0547-8F26-CE76FF703C8E}"/>
              </a:ext>
            </a:extLst>
          </p:cNvPr>
          <p:cNvSpPr txBox="1"/>
          <p:nvPr/>
        </p:nvSpPr>
        <p:spPr>
          <a:xfrm>
            <a:off x="10358846" y="1976286"/>
            <a:ext cx="1724297" cy="2308324"/>
          </a:xfrm>
          <a:prstGeom prst="rect">
            <a:avLst/>
          </a:prstGeom>
          <a:noFill/>
        </p:spPr>
        <p:txBody>
          <a:bodyPr wrap="square" rtlCol="0">
            <a:spAutoFit/>
          </a:bodyPr>
          <a:lstStyle/>
          <a:p>
            <a:r>
              <a:rPr lang="en-US" sz="2400" b="1" dirty="0">
                <a:solidFill>
                  <a:srgbClr val="FF0000"/>
                </a:solidFill>
                <a:latin typeface="Consolas" panose="020B0609020204030204" pitchFamily="49" charset="0"/>
                <a:cs typeface="Consolas" panose="020B0609020204030204" pitchFamily="49" charset="0"/>
              </a:rPr>
              <a:t>T=</a:t>
            </a:r>
            <a:r>
              <a:rPr lang="en-US" sz="2400" b="1" dirty="0" err="1">
                <a:solidFill>
                  <a:srgbClr val="FF0000"/>
                </a:solidFill>
                <a:latin typeface="Consolas" panose="020B0609020204030204" pitchFamily="49" charset="0"/>
                <a:cs typeface="Consolas" panose="020B0609020204030204" pitchFamily="49" charset="0"/>
              </a:rPr>
              <a:t>aabac</a:t>
            </a:r>
            <a:r>
              <a:rPr lang="en-US" sz="2400" b="1" dirty="0">
                <a:solidFill>
                  <a:srgbClr val="FF0000"/>
                </a:solidFill>
                <a:latin typeface="Consolas" panose="020B0609020204030204" pitchFamily="49" charset="0"/>
                <a:cs typeface="Consolas" panose="020B0609020204030204" pitchFamily="49" charset="0"/>
              </a:rPr>
              <a:t>$</a:t>
            </a:r>
          </a:p>
          <a:p>
            <a:r>
              <a:rPr lang="en-US" sz="2400" dirty="0">
                <a:latin typeface="Consolas" panose="020B0609020204030204" pitchFamily="49" charset="0"/>
                <a:cs typeface="Consolas" panose="020B0609020204030204" pitchFamily="49" charset="0"/>
              </a:rPr>
              <a:t>   </a:t>
            </a:r>
            <a:r>
              <a:rPr lang="en-US" sz="2400" dirty="0" err="1">
                <a:solidFill>
                  <a:schemeClr val="accent2">
                    <a:lumMod val="75000"/>
                  </a:schemeClr>
                </a:solidFill>
                <a:latin typeface="Consolas" panose="020B0609020204030204" pitchFamily="49" charset="0"/>
                <a:cs typeface="Consolas" panose="020B0609020204030204" pitchFamily="49" charset="0"/>
              </a:rPr>
              <a:t>abac</a:t>
            </a:r>
            <a:r>
              <a:rPr lang="en-US" sz="2400" dirty="0">
                <a:solidFill>
                  <a:schemeClr val="accent2">
                    <a:lumMod val="75000"/>
                  </a:schemeClr>
                </a:solidFill>
                <a:latin typeface="Consolas" panose="020B0609020204030204" pitchFamily="49" charset="0"/>
                <a:cs typeface="Consolas" panose="020B0609020204030204" pitchFamily="49" charset="0"/>
              </a:rPr>
              <a:t>$</a:t>
            </a:r>
          </a:p>
          <a:p>
            <a:r>
              <a:rPr lang="en-US" sz="2400" dirty="0">
                <a:latin typeface="Consolas" panose="020B0609020204030204" pitchFamily="49" charset="0"/>
                <a:cs typeface="Consolas" panose="020B0609020204030204" pitchFamily="49" charset="0"/>
              </a:rPr>
              <a:t>    </a:t>
            </a:r>
            <a:r>
              <a:rPr lang="en-US" sz="2400" dirty="0">
                <a:solidFill>
                  <a:schemeClr val="accent4"/>
                </a:solidFill>
                <a:latin typeface="Consolas" panose="020B0609020204030204" pitchFamily="49" charset="0"/>
                <a:cs typeface="Consolas" panose="020B0609020204030204" pitchFamily="49" charset="0"/>
              </a:rPr>
              <a:t>bac$</a:t>
            </a:r>
            <a:br>
              <a:rPr lang="en-US" sz="2400" dirty="0">
                <a:latin typeface="Consolas" panose="020B0609020204030204" pitchFamily="49" charset="0"/>
                <a:cs typeface="Consolas" panose="020B0609020204030204" pitchFamily="49" charset="0"/>
              </a:rPr>
            </a:br>
            <a:r>
              <a:rPr lang="en-US" sz="2400" dirty="0">
                <a:latin typeface="Consolas" panose="020B0609020204030204" pitchFamily="49" charset="0"/>
                <a:cs typeface="Consolas" panose="020B0609020204030204" pitchFamily="49" charset="0"/>
              </a:rPr>
              <a:t>     </a:t>
            </a:r>
            <a:r>
              <a:rPr lang="en-US" sz="2400" dirty="0">
                <a:solidFill>
                  <a:srgbClr val="FFC000"/>
                </a:solidFill>
                <a:latin typeface="Consolas" panose="020B0609020204030204" pitchFamily="49" charset="0"/>
                <a:cs typeface="Consolas" panose="020B0609020204030204" pitchFamily="49" charset="0"/>
              </a:rPr>
              <a:t>ac$</a:t>
            </a:r>
            <a:r>
              <a:rPr lang="en-US" sz="2400" dirty="0">
                <a:latin typeface="Consolas" panose="020B0609020204030204" pitchFamily="49" charset="0"/>
                <a:cs typeface="Consolas" panose="020B0609020204030204" pitchFamily="49" charset="0"/>
              </a:rPr>
              <a:t> </a:t>
            </a:r>
          </a:p>
          <a:p>
            <a:r>
              <a:rPr lang="en-US" sz="2400" dirty="0">
                <a:latin typeface="Consolas" panose="020B0609020204030204" pitchFamily="49" charset="0"/>
                <a:cs typeface="Consolas" panose="020B0609020204030204" pitchFamily="49" charset="0"/>
              </a:rPr>
              <a:t>      </a:t>
            </a:r>
            <a:r>
              <a:rPr lang="en-US" sz="2400" dirty="0">
                <a:solidFill>
                  <a:srgbClr val="7030A0"/>
                </a:solidFill>
                <a:latin typeface="Consolas" panose="020B0609020204030204" pitchFamily="49" charset="0"/>
                <a:cs typeface="Consolas" panose="020B0609020204030204" pitchFamily="49" charset="0"/>
              </a:rPr>
              <a:t>c$                      </a:t>
            </a:r>
          </a:p>
          <a:p>
            <a:r>
              <a:rPr lang="en-US" sz="2400" dirty="0">
                <a:latin typeface="Consolas" panose="020B0609020204030204" pitchFamily="49" charset="0"/>
                <a:cs typeface="Consolas" panose="020B0609020204030204" pitchFamily="49" charset="0"/>
              </a:rPr>
              <a:t>       </a:t>
            </a:r>
            <a:r>
              <a:rPr lang="en-US" sz="2400" dirty="0">
                <a:solidFill>
                  <a:srgbClr val="FF4EFF"/>
                </a:solidFill>
                <a:latin typeface="Consolas" panose="020B0609020204030204" pitchFamily="49" charset="0"/>
                <a:cs typeface="Consolas" panose="020B0609020204030204" pitchFamily="49" charset="0"/>
              </a:rPr>
              <a:t>$</a:t>
            </a:r>
          </a:p>
        </p:txBody>
      </p:sp>
      <p:sp>
        <p:nvSpPr>
          <p:cNvPr id="5" name="Oval 4">
            <a:extLst>
              <a:ext uri="{FF2B5EF4-FFF2-40B4-BE49-F238E27FC236}">
                <a16:creationId xmlns:a16="http://schemas.microsoft.com/office/drawing/2014/main" id="{EA98F3EB-FF11-7146-B777-93C123980EAC}"/>
              </a:ext>
            </a:extLst>
          </p:cNvPr>
          <p:cNvSpPr/>
          <p:nvPr/>
        </p:nvSpPr>
        <p:spPr>
          <a:xfrm>
            <a:off x="4872446" y="1690688"/>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5">
            <a:extLst>
              <a:ext uri="{FF2B5EF4-FFF2-40B4-BE49-F238E27FC236}">
                <a16:creationId xmlns:a16="http://schemas.microsoft.com/office/drawing/2014/main" id="{F6C51DF0-0D55-204D-9F44-236FEB7B37C8}"/>
              </a:ext>
            </a:extLst>
          </p:cNvPr>
          <p:cNvSpPr/>
          <p:nvPr/>
        </p:nvSpPr>
        <p:spPr>
          <a:xfrm>
            <a:off x="3026729" y="1841863"/>
            <a:ext cx="1832654" cy="134423"/>
          </a:xfrm>
          <a:custGeom>
            <a:avLst/>
            <a:gdLst>
              <a:gd name="connsiteX0" fmla="*/ 2847703 w 2847703"/>
              <a:gd name="connsiteY0" fmla="*/ 0 h 522514"/>
              <a:gd name="connsiteX1" fmla="*/ 1776549 w 2847703"/>
              <a:gd name="connsiteY1" fmla="*/ 52251 h 522514"/>
              <a:gd name="connsiteX2" fmla="*/ 0 w 2847703"/>
              <a:gd name="connsiteY2" fmla="*/ 522514 h 522514"/>
            </a:gdLst>
            <a:ahLst/>
            <a:cxnLst>
              <a:cxn ang="0">
                <a:pos x="connsiteX0" y="connsiteY0"/>
              </a:cxn>
              <a:cxn ang="0">
                <a:pos x="connsiteX1" y="connsiteY1"/>
              </a:cxn>
              <a:cxn ang="0">
                <a:pos x="connsiteX2" y="connsiteY2"/>
              </a:cxn>
            </a:cxnLst>
            <a:rect l="l" t="t" r="r" b="b"/>
            <a:pathLst>
              <a:path w="2847703" h="522514">
                <a:moveTo>
                  <a:pt x="2847703" y="0"/>
                </a:moveTo>
                <a:lnTo>
                  <a:pt x="1776549" y="52251"/>
                </a:lnTo>
                <a:cubicBezTo>
                  <a:pt x="1301932" y="139337"/>
                  <a:pt x="650966" y="330925"/>
                  <a:pt x="0" y="522514"/>
                </a:cubicBezTo>
              </a:path>
            </a:pathLst>
          </a:custGeom>
          <a:noFill/>
          <a:ln>
            <a:solidFill>
              <a:schemeClr val="tx1"/>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24BFE620-312C-1D43-8CDF-FDDED3F9EF07}"/>
              </a:ext>
            </a:extLst>
          </p:cNvPr>
          <p:cNvSpPr txBox="1"/>
          <p:nvPr/>
        </p:nvSpPr>
        <p:spPr>
          <a:xfrm rot="21017346">
            <a:off x="3455876" y="1506022"/>
            <a:ext cx="444138" cy="369332"/>
          </a:xfrm>
          <a:prstGeom prst="rect">
            <a:avLst/>
          </a:prstGeom>
          <a:noFill/>
        </p:spPr>
        <p:txBody>
          <a:bodyPr wrap="square" rtlCol="0">
            <a:spAutoFit/>
          </a:bodyPr>
          <a:lstStyle/>
          <a:p>
            <a:r>
              <a:rPr lang="en-US" dirty="0">
                <a:latin typeface="Consolas" panose="020B0609020204030204" pitchFamily="49" charset="0"/>
                <a:cs typeface="Consolas" panose="020B0609020204030204" pitchFamily="49" charset="0"/>
              </a:rPr>
              <a:t>$</a:t>
            </a:r>
          </a:p>
        </p:txBody>
      </p:sp>
      <p:sp>
        <p:nvSpPr>
          <p:cNvPr id="8" name="Oval 7">
            <a:extLst>
              <a:ext uri="{FF2B5EF4-FFF2-40B4-BE49-F238E27FC236}">
                <a16:creationId xmlns:a16="http://schemas.microsoft.com/office/drawing/2014/main" id="{BAE5C7D4-B869-7740-952B-F9B4E09F6229}"/>
              </a:ext>
            </a:extLst>
          </p:cNvPr>
          <p:cNvSpPr/>
          <p:nvPr/>
        </p:nvSpPr>
        <p:spPr>
          <a:xfrm>
            <a:off x="2764967" y="1921465"/>
            <a:ext cx="195943" cy="177301"/>
          </a:xfrm>
          <a:prstGeom prst="ellipse">
            <a:avLst/>
          </a:prstGeom>
          <a:solidFill>
            <a:srgbClr val="FF4EFF"/>
          </a:solidFill>
          <a:ln>
            <a:solidFill>
              <a:srgbClr val="FF4E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A165673E-0D7A-264D-A6C0-8C830BA5CE80}"/>
              </a:ext>
            </a:extLst>
          </p:cNvPr>
          <p:cNvCxnSpPr>
            <a:stCxn id="6" idx="0"/>
          </p:cNvCxnSpPr>
          <p:nvPr/>
        </p:nvCxnSpPr>
        <p:spPr>
          <a:xfrm flipH="1">
            <a:off x="3927981" y="1841863"/>
            <a:ext cx="931402" cy="44413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BA187C94-741D-614E-A079-74A26F46B708}"/>
              </a:ext>
            </a:extLst>
          </p:cNvPr>
          <p:cNvSpPr txBox="1"/>
          <p:nvPr/>
        </p:nvSpPr>
        <p:spPr>
          <a:xfrm rot="19928974">
            <a:off x="4039016" y="1884845"/>
            <a:ext cx="245602" cy="369332"/>
          </a:xfrm>
          <a:prstGeom prst="rect">
            <a:avLst/>
          </a:prstGeom>
          <a:noFill/>
        </p:spPr>
        <p:txBody>
          <a:bodyPr wrap="square" rtlCol="0">
            <a:spAutoFit/>
          </a:bodyPr>
          <a:lstStyle/>
          <a:p>
            <a:r>
              <a:rPr lang="en-US" dirty="0">
                <a:latin typeface="Consolas" panose="020B0609020204030204" pitchFamily="49" charset="0"/>
                <a:cs typeface="Consolas" panose="020B0609020204030204" pitchFamily="49" charset="0"/>
              </a:rPr>
              <a:t>a</a:t>
            </a:r>
          </a:p>
        </p:txBody>
      </p:sp>
      <p:sp>
        <p:nvSpPr>
          <p:cNvPr id="12" name="Oval 11">
            <a:extLst>
              <a:ext uri="{FF2B5EF4-FFF2-40B4-BE49-F238E27FC236}">
                <a16:creationId xmlns:a16="http://schemas.microsoft.com/office/drawing/2014/main" id="{828D5FCC-8A91-3644-870D-B0F1C772BD11}"/>
              </a:ext>
            </a:extLst>
          </p:cNvPr>
          <p:cNvSpPr/>
          <p:nvPr/>
        </p:nvSpPr>
        <p:spPr>
          <a:xfrm>
            <a:off x="3714206" y="2322062"/>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a:extLst>
              <a:ext uri="{FF2B5EF4-FFF2-40B4-BE49-F238E27FC236}">
                <a16:creationId xmlns:a16="http://schemas.microsoft.com/office/drawing/2014/main" id="{49A3E027-D02A-BF43-8760-112CC6912219}"/>
              </a:ext>
            </a:extLst>
          </p:cNvPr>
          <p:cNvCxnSpPr>
            <a:cxnSpLocks/>
          </p:cNvCxnSpPr>
          <p:nvPr/>
        </p:nvCxnSpPr>
        <p:spPr>
          <a:xfrm flipH="1">
            <a:off x="3026729" y="2499363"/>
            <a:ext cx="669640" cy="44829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E018C74C-5C04-454E-A403-D9676C00F31B}"/>
              </a:ext>
            </a:extLst>
          </p:cNvPr>
          <p:cNvSpPr txBox="1"/>
          <p:nvPr/>
        </p:nvSpPr>
        <p:spPr>
          <a:xfrm rot="19928974">
            <a:off x="3098774" y="2446691"/>
            <a:ext cx="245602" cy="369332"/>
          </a:xfrm>
          <a:prstGeom prst="rect">
            <a:avLst/>
          </a:prstGeom>
          <a:noFill/>
        </p:spPr>
        <p:txBody>
          <a:bodyPr wrap="square" rtlCol="0">
            <a:spAutoFit/>
          </a:bodyPr>
          <a:lstStyle/>
          <a:p>
            <a:r>
              <a:rPr lang="en-US" dirty="0">
                <a:latin typeface="Consolas" panose="020B0609020204030204" pitchFamily="49" charset="0"/>
                <a:cs typeface="Consolas" panose="020B0609020204030204" pitchFamily="49" charset="0"/>
              </a:rPr>
              <a:t>a</a:t>
            </a:r>
          </a:p>
        </p:txBody>
      </p:sp>
      <p:sp>
        <p:nvSpPr>
          <p:cNvPr id="16" name="Oval 15">
            <a:extLst>
              <a:ext uri="{FF2B5EF4-FFF2-40B4-BE49-F238E27FC236}">
                <a16:creationId xmlns:a16="http://schemas.microsoft.com/office/drawing/2014/main" id="{2DA828AA-8581-784D-B2C1-6B17849F1A2C}"/>
              </a:ext>
            </a:extLst>
          </p:cNvPr>
          <p:cNvSpPr/>
          <p:nvPr/>
        </p:nvSpPr>
        <p:spPr>
          <a:xfrm>
            <a:off x="2847699" y="2970850"/>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Arrow Connector 16">
            <a:extLst>
              <a:ext uri="{FF2B5EF4-FFF2-40B4-BE49-F238E27FC236}">
                <a16:creationId xmlns:a16="http://schemas.microsoft.com/office/drawing/2014/main" id="{8B719F4E-2BF8-A747-8286-8D79723C9C68}"/>
              </a:ext>
            </a:extLst>
          </p:cNvPr>
          <p:cNvCxnSpPr>
            <a:cxnSpLocks/>
          </p:cNvCxnSpPr>
          <p:nvPr/>
        </p:nvCxnSpPr>
        <p:spPr>
          <a:xfrm flipH="1">
            <a:off x="2489376" y="3148151"/>
            <a:ext cx="358323" cy="37583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4ECA3FD6-0425-EF40-9ED1-E736CCBEB08C}"/>
              </a:ext>
            </a:extLst>
          </p:cNvPr>
          <p:cNvSpPr txBox="1"/>
          <p:nvPr/>
        </p:nvSpPr>
        <p:spPr>
          <a:xfrm rot="3656173">
            <a:off x="3995311" y="2492199"/>
            <a:ext cx="245602" cy="369332"/>
          </a:xfrm>
          <a:prstGeom prst="rect">
            <a:avLst/>
          </a:prstGeom>
          <a:noFill/>
        </p:spPr>
        <p:txBody>
          <a:bodyPr wrap="square" rtlCol="0">
            <a:spAutoFit/>
          </a:bodyPr>
          <a:lstStyle/>
          <a:p>
            <a:r>
              <a:rPr lang="en-US" dirty="0">
                <a:latin typeface="Consolas" panose="020B0609020204030204" pitchFamily="49" charset="0"/>
                <a:cs typeface="Consolas" panose="020B0609020204030204" pitchFamily="49" charset="0"/>
              </a:rPr>
              <a:t>b</a:t>
            </a:r>
          </a:p>
        </p:txBody>
      </p:sp>
      <p:sp>
        <p:nvSpPr>
          <p:cNvPr id="21" name="Oval 20">
            <a:extLst>
              <a:ext uri="{FF2B5EF4-FFF2-40B4-BE49-F238E27FC236}">
                <a16:creationId xmlns:a16="http://schemas.microsoft.com/office/drawing/2014/main" id="{5A0E2582-2341-8E42-815D-59EA6C6E7976}"/>
              </a:ext>
            </a:extLst>
          </p:cNvPr>
          <p:cNvSpPr/>
          <p:nvPr/>
        </p:nvSpPr>
        <p:spPr>
          <a:xfrm>
            <a:off x="2322843" y="3589441"/>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Arrow Connector 21">
            <a:extLst>
              <a:ext uri="{FF2B5EF4-FFF2-40B4-BE49-F238E27FC236}">
                <a16:creationId xmlns:a16="http://schemas.microsoft.com/office/drawing/2014/main" id="{4EEA7A5F-799C-A049-997F-64982B43A084}"/>
              </a:ext>
            </a:extLst>
          </p:cNvPr>
          <p:cNvCxnSpPr>
            <a:cxnSpLocks/>
          </p:cNvCxnSpPr>
          <p:nvPr/>
        </p:nvCxnSpPr>
        <p:spPr>
          <a:xfrm flipH="1">
            <a:off x="1975569" y="3810001"/>
            <a:ext cx="358323" cy="37583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3C3DF147-C542-5349-BA78-F9F49F1D90DC}"/>
              </a:ext>
            </a:extLst>
          </p:cNvPr>
          <p:cNvSpPr txBox="1"/>
          <p:nvPr/>
        </p:nvSpPr>
        <p:spPr>
          <a:xfrm rot="19928974">
            <a:off x="1979054" y="3697737"/>
            <a:ext cx="245602" cy="369332"/>
          </a:xfrm>
          <a:prstGeom prst="rect">
            <a:avLst/>
          </a:prstGeom>
          <a:noFill/>
        </p:spPr>
        <p:txBody>
          <a:bodyPr wrap="square" rtlCol="0">
            <a:spAutoFit/>
          </a:bodyPr>
          <a:lstStyle/>
          <a:p>
            <a:r>
              <a:rPr lang="en-US" dirty="0">
                <a:latin typeface="Consolas" panose="020B0609020204030204" pitchFamily="49" charset="0"/>
                <a:cs typeface="Consolas" panose="020B0609020204030204" pitchFamily="49" charset="0"/>
              </a:rPr>
              <a:t>a</a:t>
            </a:r>
          </a:p>
        </p:txBody>
      </p:sp>
      <p:sp>
        <p:nvSpPr>
          <p:cNvPr id="24" name="Oval 23">
            <a:extLst>
              <a:ext uri="{FF2B5EF4-FFF2-40B4-BE49-F238E27FC236}">
                <a16:creationId xmlns:a16="http://schemas.microsoft.com/office/drawing/2014/main" id="{0E4C60A6-AFC6-9645-8108-CC8B6878E829}"/>
              </a:ext>
            </a:extLst>
          </p:cNvPr>
          <p:cNvSpPr/>
          <p:nvPr/>
        </p:nvSpPr>
        <p:spPr>
          <a:xfrm>
            <a:off x="1822098" y="4251292"/>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Arrow Connector 24">
            <a:extLst>
              <a:ext uri="{FF2B5EF4-FFF2-40B4-BE49-F238E27FC236}">
                <a16:creationId xmlns:a16="http://schemas.microsoft.com/office/drawing/2014/main" id="{84D74CAA-C41E-E944-A4AE-D8EE31CB9270}"/>
              </a:ext>
            </a:extLst>
          </p:cNvPr>
          <p:cNvCxnSpPr>
            <a:cxnSpLocks/>
          </p:cNvCxnSpPr>
          <p:nvPr/>
        </p:nvCxnSpPr>
        <p:spPr>
          <a:xfrm flipH="1">
            <a:off x="1711559" y="4443025"/>
            <a:ext cx="185395" cy="44880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Oval 25">
            <a:extLst>
              <a:ext uri="{FF2B5EF4-FFF2-40B4-BE49-F238E27FC236}">
                <a16:creationId xmlns:a16="http://schemas.microsoft.com/office/drawing/2014/main" id="{4E95E5B6-3C70-8747-B11B-BB1A8AA9AF89}"/>
              </a:ext>
            </a:extLst>
          </p:cNvPr>
          <p:cNvSpPr/>
          <p:nvPr/>
        </p:nvSpPr>
        <p:spPr>
          <a:xfrm>
            <a:off x="1613588" y="4891833"/>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9587A34F-D942-1A4F-A8D9-BD101932932C}"/>
              </a:ext>
            </a:extLst>
          </p:cNvPr>
          <p:cNvSpPr txBox="1"/>
          <p:nvPr/>
        </p:nvSpPr>
        <p:spPr>
          <a:xfrm rot="879590">
            <a:off x="1527511" y="4435825"/>
            <a:ext cx="245602" cy="369332"/>
          </a:xfrm>
          <a:prstGeom prst="rect">
            <a:avLst/>
          </a:prstGeom>
          <a:noFill/>
        </p:spPr>
        <p:txBody>
          <a:bodyPr wrap="square" rtlCol="0">
            <a:spAutoFit/>
          </a:bodyPr>
          <a:lstStyle/>
          <a:p>
            <a:r>
              <a:rPr lang="en-US" dirty="0">
                <a:latin typeface="Consolas" panose="020B0609020204030204" pitchFamily="49" charset="0"/>
                <a:cs typeface="Consolas" panose="020B0609020204030204" pitchFamily="49" charset="0"/>
              </a:rPr>
              <a:t>c</a:t>
            </a:r>
          </a:p>
        </p:txBody>
      </p:sp>
      <p:cxnSp>
        <p:nvCxnSpPr>
          <p:cNvPr id="29" name="Straight Arrow Connector 28">
            <a:extLst>
              <a:ext uri="{FF2B5EF4-FFF2-40B4-BE49-F238E27FC236}">
                <a16:creationId xmlns:a16="http://schemas.microsoft.com/office/drawing/2014/main" id="{3A23CE01-69B4-B447-B37A-0E6BB90A1DA9}"/>
              </a:ext>
            </a:extLst>
          </p:cNvPr>
          <p:cNvCxnSpPr>
            <a:cxnSpLocks/>
          </p:cNvCxnSpPr>
          <p:nvPr/>
        </p:nvCxnSpPr>
        <p:spPr>
          <a:xfrm flipH="1">
            <a:off x="1484773" y="5070334"/>
            <a:ext cx="185395" cy="44880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0785F87A-952F-2344-8F8B-C65EFA91572C}"/>
              </a:ext>
            </a:extLst>
          </p:cNvPr>
          <p:cNvSpPr txBox="1"/>
          <p:nvPr/>
        </p:nvSpPr>
        <p:spPr>
          <a:xfrm rot="879590">
            <a:off x="1326530" y="5019593"/>
            <a:ext cx="245602" cy="369332"/>
          </a:xfrm>
          <a:prstGeom prst="rect">
            <a:avLst/>
          </a:prstGeom>
          <a:noFill/>
        </p:spPr>
        <p:txBody>
          <a:bodyPr wrap="square" rtlCol="0">
            <a:spAutoFit/>
          </a:bodyPr>
          <a:lstStyle/>
          <a:p>
            <a:r>
              <a:rPr lang="en-US" dirty="0">
                <a:latin typeface="Consolas" panose="020B0609020204030204" pitchFamily="49" charset="0"/>
                <a:cs typeface="Consolas" panose="020B0609020204030204" pitchFamily="49" charset="0"/>
              </a:rPr>
              <a:t>$</a:t>
            </a:r>
          </a:p>
        </p:txBody>
      </p:sp>
      <p:sp>
        <p:nvSpPr>
          <p:cNvPr id="31" name="Oval 30">
            <a:extLst>
              <a:ext uri="{FF2B5EF4-FFF2-40B4-BE49-F238E27FC236}">
                <a16:creationId xmlns:a16="http://schemas.microsoft.com/office/drawing/2014/main" id="{36BFC86C-1BE5-E24C-B30A-2D7C5577D6DC}"/>
              </a:ext>
            </a:extLst>
          </p:cNvPr>
          <p:cNvSpPr/>
          <p:nvPr/>
        </p:nvSpPr>
        <p:spPr>
          <a:xfrm>
            <a:off x="1347975" y="5488371"/>
            <a:ext cx="195943" cy="177301"/>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Arrow Connector 31">
            <a:extLst>
              <a:ext uri="{FF2B5EF4-FFF2-40B4-BE49-F238E27FC236}">
                <a16:creationId xmlns:a16="http://schemas.microsoft.com/office/drawing/2014/main" id="{FF65F806-7061-EA43-B83D-40384FD24518}"/>
              </a:ext>
            </a:extLst>
          </p:cNvPr>
          <p:cNvCxnSpPr>
            <a:cxnSpLocks/>
          </p:cNvCxnSpPr>
          <p:nvPr/>
        </p:nvCxnSpPr>
        <p:spPr>
          <a:xfrm>
            <a:off x="3910149" y="2565485"/>
            <a:ext cx="251668" cy="43442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14E3379D-4AD7-CD4A-9B96-0DAB5672E404}"/>
              </a:ext>
            </a:extLst>
          </p:cNvPr>
          <p:cNvSpPr txBox="1"/>
          <p:nvPr/>
        </p:nvSpPr>
        <p:spPr>
          <a:xfrm rot="19928974">
            <a:off x="2488505" y="3005405"/>
            <a:ext cx="245602" cy="369332"/>
          </a:xfrm>
          <a:prstGeom prst="rect">
            <a:avLst/>
          </a:prstGeom>
          <a:noFill/>
        </p:spPr>
        <p:txBody>
          <a:bodyPr wrap="square" rtlCol="0">
            <a:spAutoFit/>
          </a:bodyPr>
          <a:lstStyle/>
          <a:p>
            <a:r>
              <a:rPr lang="en-US" dirty="0">
                <a:latin typeface="Consolas" panose="020B0609020204030204" pitchFamily="49" charset="0"/>
                <a:cs typeface="Consolas" panose="020B0609020204030204" pitchFamily="49" charset="0"/>
              </a:rPr>
              <a:t>b</a:t>
            </a:r>
          </a:p>
        </p:txBody>
      </p:sp>
      <p:sp>
        <p:nvSpPr>
          <p:cNvPr id="37" name="Oval 36">
            <a:extLst>
              <a:ext uri="{FF2B5EF4-FFF2-40B4-BE49-F238E27FC236}">
                <a16:creationId xmlns:a16="http://schemas.microsoft.com/office/drawing/2014/main" id="{ED228FFD-E127-D248-B9E8-CD90541C13A1}"/>
              </a:ext>
            </a:extLst>
          </p:cNvPr>
          <p:cNvSpPr/>
          <p:nvPr/>
        </p:nvSpPr>
        <p:spPr>
          <a:xfrm>
            <a:off x="4101739" y="3088418"/>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8" name="Straight Arrow Connector 37">
            <a:extLst>
              <a:ext uri="{FF2B5EF4-FFF2-40B4-BE49-F238E27FC236}">
                <a16:creationId xmlns:a16="http://schemas.microsoft.com/office/drawing/2014/main" id="{B04F0878-6B93-284A-A893-28782F1A8477}"/>
              </a:ext>
            </a:extLst>
          </p:cNvPr>
          <p:cNvCxnSpPr>
            <a:cxnSpLocks/>
          </p:cNvCxnSpPr>
          <p:nvPr/>
        </p:nvCxnSpPr>
        <p:spPr>
          <a:xfrm flipH="1">
            <a:off x="3442708" y="3265719"/>
            <a:ext cx="669640" cy="44829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Oval 38">
            <a:extLst>
              <a:ext uri="{FF2B5EF4-FFF2-40B4-BE49-F238E27FC236}">
                <a16:creationId xmlns:a16="http://schemas.microsoft.com/office/drawing/2014/main" id="{43CA7423-3706-994C-84D6-EBC88347517F}"/>
              </a:ext>
            </a:extLst>
          </p:cNvPr>
          <p:cNvSpPr/>
          <p:nvPr/>
        </p:nvSpPr>
        <p:spPr>
          <a:xfrm>
            <a:off x="3248298" y="3671895"/>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ADE229E4-B163-154E-A736-68028BF1284E}"/>
              </a:ext>
            </a:extLst>
          </p:cNvPr>
          <p:cNvSpPr txBox="1"/>
          <p:nvPr/>
        </p:nvSpPr>
        <p:spPr>
          <a:xfrm rot="19928974">
            <a:off x="3525497" y="3213052"/>
            <a:ext cx="245602" cy="369332"/>
          </a:xfrm>
          <a:prstGeom prst="rect">
            <a:avLst/>
          </a:prstGeom>
          <a:noFill/>
        </p:spPr>
        <p:txBody>
          <a:bodyPr wrap="square" rtlCol="0">
            <a:spAutoFit/>
          </a:bodyPr>
          <a:lstStyle/>
          <a:p>
            <a:r>
              <a:rPr lang="en-US" dirty="0">
                <a:latin typeface="Consolas" panose="020B0609020204030204" pitchFamily="49" charset="0"/>
                <a:cs typeface="Consolas" panose="020B0609020204030204" pitchFamily="49" charset="0"/>
              </a:rPr>
              <a:t>a</a:t>
            </a:r>
          </a:p>
        </p:txBody>
      </p:sp>
      <p:cxnSp>
        <p:nvCxnSpPr>
          <p:cNvPr id="41" name="Straight Arrow Connector 40">
            <a:extLst>
              <a:ext uri="{FF2B5EF4-FFF2-40B4-BE49-F238E27FC236}">
                <a16:creationId xmlns:a16="http://schemas.microsoft.com/office/drawing/2014/main" id="{58871B37-4F97-5C41-8A8F-47ABB054EF74}"/>
              </a:ext>
            </a:extLst>
          </p:cNvPr>
          <p:cNvCxnSpPr>
            <a:cxnSpLocks/>
          </p:cNvCxnSpPr>
          <p:nvPr/>
        </p:nvCxnSpPr>
        <p:spPr>
          <a:xfrm>
            <a:off x="3434621" y="3931231"/>
            <a:ext cx="251668" cy="43442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BB22B337-6469-1C44-A37A-3532FEF662D2}"/>
              </a:ext>
            </a:extLst>
          </p:cNvPr>
          <p:cNvSpPr txBox="1"/>
          <p:nvPr/>
        </p:nvSpPr>
        <p:spPr>
          <a:xfrm rot="2810815">
            <a:off x="3479006" y="3881748"/>
            <a:ext cx="433867" cy="369332"/>
          </a:xfrm>
          <a:prstGeom prst="rect">
            <a:avLst/>
          </a:prstGeom>
          <a:noFill/>
        </p:spPr>
        <p:txBody>
          <a:bodyPr wrap="square" rtlCol="0">
            <a:spAutoFit/>
          </a:bodyPr>
          <a:lstStyle/>
          <a:p>
            <a:r>
              <a:rPr lang="en-US" dirty="0">
                <a:latin typeface="Consolas" panose="020B0609020204030204" pitchFamily="49" charset="0"/>
                <a:cs typeface="Consolas" panose="020B0609020204030204" pitchFamily="49" charset="0"/>
              </a:rPr>
              <a:t>c</a:t>
            </a:r>
          </a:p>
        </p:txBody>
      </p:sp>
      <p:sp>
        <p:nvSpPr>
          <p:cNvPr id="43" name="Oval 42">
            <a:extLst>
              <a:ext uri="{FF2B5EF4-FFF2-40B4-BE49-F238E27FC236}">
                <a16:creationId xmlns:a16="http://schemas.microsoft.com/office/drawing/2014/main" id="{4ED89413-0687-7A47-B8BE-67BDE11DE9BF}"/>
              </a:ext>
            </a:extLst>
          </p:cNvPr>
          <p:cNvSpPr/>
          <p:nvPr/>
        </p:nvSpPr>
        <p:spPr>
          <a:xfrm>
            <a:off x="4068126" y="5067298"/>
            <a:ext cx="195943" cy="177301"/>
          </a:xfrm>
          <a:prstGeom prst="ellipse">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BFBEB517-A4CC-5047-A007-0AD2E3B19908}"/>
              </a:ext>
            </a:extLst>
          </p:cNvPr>
          <p:cNvSpPr txBox="1"/>
          <p:nvPr/>
        </p:nvSpPr>
        <p:spPr>
          <a:xfrm rot="3656173">
            <a:off x="5205804" y="1926141"/>
            <a:ext cx="245602" cy="369332"/>
          </a:xfrm>
          <a:prstGeom prst="rect">
            <a:avLst/>
          </a:prstGeom>
          <a:noFill/>
        </p:spPr>
        <p:txBody>
          <a:bodyPr wrap="square" rtlCol="0">
            <a:spAutoFit/>
          </a:bodyPr>
          <a:lstStyle/>
          <a:p>
            <a:r>
              <a:rPr lang="en-US" dirty="0">
                <a:latin typeface="Consolas" panose="020B0609020204030204" pitchFamily="49" charset="0"/>
                <a:cs typeface="Consolas" panose="020B0609020204030204" pitchFamily="49" charset="0"/>
              </a:rPr>
              <a:t>b</a:t>
            </a:r>
          </a:p>
        </p:txBody>
      </p:sp>
      <p:cxnSp>
        <p:nvCxnSpPr>
          <p:cNvPr id="45" name="Straight Arrow Connector 44">
            <a:extLst>
              <a:ext uri="{FF2B5EF4-FFF2-40B4-BE49-F238E27FC236}">
                <a16:creationId xmlns:a16="http://schemas.microsoft.com/office/drawing/2014/main" id="{C7E36CAD-32B2-3E4B-9973-C1269BCB341B}"/>
              </a:ext>
            </a:extLst>
          </p:cNvPr>
          <p:cNvCxnSpPr>
            <a:cxnSpLocks/>
            <a:stCxn id="5" idx="4"/>
          </p:cNvCxnSpPr>
          <p:nvPr/>
        </p:nvCxnSpPr>
        <p:spPr>
          <a:xfrm>
            <a:off x="4970418" y="1867989"/>
            <a:ext cx="401892" cy="56586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7" name="Oval 46">
            <a:extLst>
              <a:ext uri="{FF2B5EF4-FFF2-40B4-BE49-F238E27FC236}">
                <a16:creationId xmlns:a16="http://schemas.microsoft.com/office/drawing/2014/main" id="{87BE163A-6E0F-6A49-9A1D-CB5F4738FF61}"/>
              </a:ext>
            </a:extLst>
          </p:cNvPr>
          <p:cNvSpPr/>
          <p:nvPr/>
        </p:nvSpPr>
        <p:spPr>
          <a:xfrm>
            <a:off x="3688082" y="4451313"/>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8" name="Straight Arrow Connector 47">
            <a:extLst>
              <a:ext uri="{FF2B5EF4-FFF2-40B4-BE49-F238E27FC236}">
                <a16:creationId xmlns:a16="http://schemas.microsoft.com/office/drawing/2014/main" id="{F61A659F-DD56-F445-9BF2-761B2E589DBA}"/>
              </a:ext>
            </a:extLst>
          </p:cNvPr>
          <p:cNvCxnSpPr>
            <a:cxnSpLocks/>
            <a:endCxn id="43" idx="0"/>
          </p:cNvCxnSpPr>
          <p:nvPr/>
        </p:nvCxnSpPr>
        <p:spPr>
          <a:xfrm>
            <a:off x="3897044" y="4714273"/>
            <a:ext cx="269054" cy="35302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48F94742-5BE5-0243-927E-02B95B648CC8}"/>
              </a:ext>
            </a:extLst>
          </p:cNvPr>
          <p:cNvSpPr txBox="1"/>
          <p:nvPr/>
        </p:nvSpPr>
        <p:spPr>
          <a:xfrm rot="879590">
            <a:off x="4013129" y="4492718"/>
            <a:ext cx="245602" cy="369332"/>
          </a:xfrm>
          <a:prstGeom prst="rect">
            <a:avLst/>
          </a:prstGeom>
          <a:noFill/>
        </p:spPr>
        <p:txBody>
          <a:bodyPr wrap="square" rtlCol="0">
            <a:spAutoFit/>
          </a:bodyPr>
          <a:lstStyle/>
          <a:p>
            <a:r>
              <a:rPr lang="en-US" dirty="0">
                <a:latin typeface="Consolas" panose="020B0609020204030204" pitchFamily="49" charset="0"/>
                <a:cs typeface="Consolas" panose="020B0609020204030204" pitchFamily="49" charset="0"/>
              </a:rPr>
              <a:t>$</a:t>
            </a:r>
          </a:p>
        </p:txBody>
      </p:sp>
      <p:sp>
        <p:nvSpPr>
          <p:cNvPr id="52" name="Oval 51">
            <a:extLst>
              <a:ext uri="{FF2B5EF4-FFF2-40B4-BE49-F238E27FC236}">
                <a16:creationId xmlns:a16="http://schemas.microsoft.com/office/drawing/2014/main" id="{29D3D49B-C7D1-9A43-BB9E-005F3DF00465}"/>
              </a:ext>
            </a:extLst>
          </p:cNvPr>
          <p:cNvSpPr/>
          <p:nvPr/>
        </p:nvSpPr>
        <p:spPr>
          <a:xfrm>
            <a:off x="5329647" y="2474462"/>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3" name="Straight Arrow Connector 52">
            <a:extLst>
              <a:ext uri="{FF2B5EF4-FFF2-40B4-BE49-F238E27FC236}">
                <a16:creationId xmlns:a16="http://schemas.microsoft.com/office/drawing/2014/main" id="{13B4C58E-7740-BE41-A2A8-1C7D0BF3D4DC}"/>
              </a:ext>
            </a:extLst>
          </p:cNvPr>
          <p:cNvCxnSpPr>
            <a:cxnSpLocks/>
          </p:cNvCxnSpPr>
          <p:nvPr/>
        </p:nvCxnSpPr>
        <p:spPr>
          <a:xfrm flipH="1">
            <a:off x="5084115" y="2677888"/>
            <a:ext cx="279947" cy="32936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16F37293-9193-D24B-9B0A-F5A2AF80E292}"/>
              </a:ext>
            </a:extLst>
          </p:cNvPr>
          <p:cNvSpPr txBox="1"/>
          <p:nvPr/>
        </p:nvSpPr>
        <p:spPr>
          <a:xfrm rot="19928974">
            <a:off x="5053852" y="2520712"/>
            <a:ext cx="245602" cy="369332"/>
          </a:xfrm>
          <a:prstGeom prst="rect">
            <a:avLst/>
          </a:prstGeom>
          <a:noFill/>
        </p:spPr>
        <p:txBody>
          <a:bodyPr wrap="square" rtlCol="0">
            <a:spAutoFit/>
          </a:bodyPr>
          <a:lstStyle/>
          <a:p>
            <a:r>
              <a:rPr lang="en-US" dirty="0">
                <a:latin typeface="Consolas" panose="020B0609020204030204" pitchFamily="49" charset="0"/>
                <a:cs typeface="Consolas" panose="020B0609020204030204" pitchFamily="49" charset="0"/>
              </a:rPr>
              <a:t>a</a:t>
            </a:r>
          </a:p>
        </p:txBody>
      </p:sp>
      <p:sp>
        <p:nvSpPr>
          <p:cNvPr id="56" name="Oval 55">
            <a:extLst>
              <a:ext uri="{FF2B5EF4-FFF2-40B4-BE49-F238E27FC236}">
                <a16:creationId xmlns:a16="http://schemas.microsoft.com/office/drawing/2014/main" id="{986A5AC3-1770-4448-8650-EEAD56BD5F3D}"/>
              </a:ext>
            </a:extLst>
          </p:cNvPr>
          <p:cNvSpPr/>
          <p:nvPr/>
        </p:nvSpPr>
        <p:spPr>
          <a:xfrm>
            <a:off x="4894212" y="3071004"/>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7" name="Straight Arrow Connector 56">
            <a:extLst>
              <a:ext uri="{FF2B5EF4-FFF2-40B4-BE49-F238E27FC236}">
                <a16:creationId xmlns:a16="http://schemas.microsoft.com/office/drawing/2014/main" id="{A493A1DC-3A09-404E-818E-943E14B58956}"/>
              </a:ext>
            </a:extLst>
          </p:cNvPr>
          <p:cNvCxnSpPr>
            <a:cxnSpLocks/>
          </p:cNvCxnSpPr>
          <p:nvPr/>
        </p:nvCxnSpPr>
        <p:spPr>
          <a:xfrm>
            <a:off x="5141388" y="3283335"/>
            <a:ext cx="401892" cy="56586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EAC4BCAB-4074-9E4D-A200-73F51289D435}"/>
              </a:ext>
            </a:extLst>
          </p:cNvPr>
          <p:cNvSpPr txBox="1"/>
          <p:nvPr/>
        </p:nvSpPr>
        <p:spPr>
          <a:xfrm rot="3656173">
            <a:off x="5451367" y="3305198"/>
            <a:ext cx="245602" cy="369332"/>
          </a:xfrm>
          <a:prstGeom prst="rect">
            <a:avLst/>
          </a:prstGeom>
          <a:noFill/>
        </p:spPr>
        <p:txBody>
          <a:bodyPr wrap="square" rtlCol="0">
            <a:spAutoFit/>
          </a:bodyPr>
          <a:lstStyle/>
          <a:p>
            <a:r>
              <a:rPr lang="en-US" dirty="0">
                <a:latin typeface="Consolas" panose="020B0609020204030204" pitchFamily="49" charset="0"/>
                <a:cs typeface="Consolas" panose="020B0609020204030204" pitchFamily="49" charset="0"/>
              </a:rPr>
              <a:t>c</a:t>
            </a:r>
          </a:p>
        </p:txBody>
      </p:sp>
      <p:sp>
        <p:nvSpPr>
          <p:cNvPr id="59" name="Oval 58">
            <a:extLst>
              <a:ext uri="{FF2B5EF4-FFF2-40B4-BE49-F238E27FC236}">
                <a16:creationId xmlns:a16="http://schemas.microsoft.com/office/drawing/2014/main" id="{C2C4DC70-E0B5-E041-889A-A5FF4556A0CC}"/>
              </a:ext>
            </a:extLst>
          </p:cNvPr>
          <p:cNvSpPr/>
          <p:nvPr/>
        </p:nvSpPr>
        <p:spPr>
          <a:xfrm>
            <a:off x="5529942" y="3876553"/>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0" name="Straight Arrow Connector 59">
            <a:extLst>
              <a:ext uri="{FF2B5EF4-FFF2-40B4-BE49-F238E27FC236}">
                <a16:creationId xmlns:a16="http://schemas.microsoft.com/office/drawing/2014/main" id="{ECAD28E6-02AE-2746-BE40-43B9B68F7FC1}"/>
              </a:ext>
            </a:extLst>
          </p:cNvPr>
          <p:cNvCxnSpPr>
            <a:cxnSpLocks/>
          </p:cNvCxnSpPr>
          <p:nvPr/>
        </p:nvCxnSpPr>
        <p:spPr>
          <a:xfrm>
            <a:off x="5692065" y="4023190"/>
            <a:ext cx="401892" cy="56586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604F1EF6-2AA5-6948-A3BD-9B8AF51A9F4C}"/>
              </a:ext>
            </a:extLst>
          </p:cNvPr>
          <p:cNvSpPr txBox="1"/>
          <p:nvPr/>
        </p:nvSpPr>
        <p:spPr>
          <a:xfrm rot="3656173">
            <a:off x="5842169" y="4021641"/>
            <a:ext cx="245602" cy="406265"/>
          </a:xfrm>
          <a:prstGeom prst="rect">
            <a:avLst/>
          </a:prstGeom>
          <a:noFill/>
        </p:spPr>
        <p:txBody>
          <a:bodyPr wrap="square" rtlCol="0">
            <a:spAutoFit/>
          </a:bodyPr>
          <a:lstStyle/>
          <a:p>
            <a:r>
              <a:rPr lang="en-US" dirty="0">
                <a:latin typeface="Consolas" panose="020B0609020204030204" pitchFamily="49" charset="0"/>
                <a:cs typeface="Consolas" panose="020B0609020204030204" pitchFamily="49" charset="0"/>
              </a:rPr>
              <a:t>$</a:t>
            </a:r>
          </a:p>
        </p:txBody>
      </p:sp>
      <p:sp>
        <p:nvSpPr>
          <p:cNvPr id="62" name="Oval 61">
            <a:extLst>
              <a:ext uri="{FF2B5EF4-FFF2-40B4-BE49-F238E27FC236}">
                <a16:creationId xmlns:a16="http://schemas.microsoft.com/office/drawing/2014/main" id="{16C20685-E3EA-624C-BD11-348EA554E4A4}"/>
              </a:ext>
            </a:extLst>
          </p:cNvPr>
          <p:cNvSpPr/>
          <p:nvPr/>
        </p:nvSpPr>
        <p:spPr>
          <a:xfrm>
            <a:off x="6048104" y="4747415"/>
            <a:ext cx="195943" cy="177301"/>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3" name="Straight Arrow Connector 62">
            <a:extLst>
              <a:ext uri="{FF2B5EF4-FFF2-40B4-BE49-F238E27FC236}">
                <a16:creationId xmlns:a16="http://schemas.microsoft.com/office/drawing/2014/main" id="{ADC25037-BF83-7942-84CB-C8E3F07723A1}"/>
              </a:ext>
            </a:extLst>
          </p:cNvPr>
          <p:cNvCxnSpPr>
            <a:cxnSpLocks/>
          </p:cNvCxnSpPr>
          <p:nvPr/>
        </p:nvCxnSpPr>
        <p:spPr>
          <a:xfrm>
            <a:off x="3974035" y="2416019"/>
            <a:ext cx="644632" cy="27353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DCB6C904-E812-6743-82A1-844E6CE1D811}"/>
              </a:ext>
            </a:extLst>
          </p:cNvPr>
          <p:cNvSpPr txBox="1"/>
          <p:nvPr/>
        </p:nvSpPr>
        <p:spPr>
          <a:xfrm rot="1765530">
            <a:off x="4160774" y="2213520"/>
            <a:ext cx="245602" cy="369332"/>
          </a:xfrm>
          <a:prstGeom prst="rect">
            <a:avLst/>
          </a:prstGeom>
          <a:noFill/>
        </p:spPr>
        <p:txBody>
          <a:bodyPr wrap="square" rtlCol="0">
            <a:spAutoFit/>
          </a:bodyPr>
          <a:lstStyle/>
          <a:p>
            <a:r>
              <a:rPr lang="en-US" dirty="0">
                <a:latin typeface="Consolas" panose="020B0609020204030204" pitchFamily="49" charset="0"/>
                <a:cs typeface="Consolas" panose="020B0609020204030204" pitchFamily="49" charset="0"/>
              </a:rPr>
              <a:t>c</a:t>
            </a:r>
          </a:p>
        </p:txBody>
      </p:sp>
      <p:sp>
        <p:nvSpPr>
          <p:cNvPr id="66" name="Oval 65">
            <a:extLst>
              <a:ext uri="{FF2B5EF4-FFF2-40B4-BE49-F238E27FC236}">
                <a16:creationId xmlns:a16="http://schemas.microsoft.com/office/drawing/2014/main" id="{CDACDBF8-1FD1-3F4B-A172-19E5720C30DA}"/>
              </a:ext>
            </a:extLst>
          </p:cNvPr>
          <p:cNvSpPr/>
          <p:nvPr/>
        </p:nvSpPr>
        <p:spPr>
          <a:xfrm>
            <a:off x="4632966" y="2666046"/>
            <a:ext cx="195943" cy="177301"/>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7" name="Straight Arrow Connector 66">
            <a:extLst>
              <a:ext uri="{FF2B5EF4-FFF2-40B4-BE49-F238E27FC236}">
                <a16:creationId xmlns:a16="http://schemas.microsoft.com/office/drawing/2014/main" id="{F3C71B17-8A48-314F-811D-573281DB0988}"/>
              </a:ext>
            </a:extLst>
          </p:cNvPr>
          <p:cNvCxnSpPr>
            <a:cxnSpLocks/>
          </p:cNvCxnSpPr>
          <p:nvPr/>
        </p:nvCxnSpPr>
        <p:spPr>
          <a:xfrm>
            <a:off x="5134995" y="1796241"/>
            <a:ext cx="829975" cy="26751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9" name="TextBox 68">
            <a:extLst>
              <a:ext uri="{FF2B5EF4-FFF2-40B4-BE49-F238E27FC236}">
                <a16:creationId xmlns:a16="http://schemas.microsoft.com/office/drawing/2014/main" id="{70DA4513-A8D5-7843-9BB3-950230F6C3F9}"/>
              </a:ext>
            </a:extLst>
          </p:cNvPr>
          <p:cNvSpPr txBox="1"/>
          <p:nvPr/>
        </p:nvSpPr>
        <p:spPr>
          <a:xfrm rot="884058">
            <a:off x="5345145" y="1569084"/>
            <a:ext cx="245602" cy="369332"/>
          </a:xfrm>
          <a:prstGeom prst="rect">
            <a:avLst/>
          </a:prstGeom>
          <a:noFill/>
        </p:spPr>
        <p:txBody>
          <a:bodyPr wrap="square" rtlCol="0">
            <a:spAutoFit/>
          </a:bodyPr>
          <a:lstStyle/>
          <a:p>
            <a:r>
              <a:rPr lang="en-US" dirty="0">
                <a:latin typeface="Consolas" panose="020B0609020204030204" pitchFamily="49" charset="0"/>
                <a:cs typeface="Consolas" panose="020B0609020204030204" pitchFamily="49" charset="0"/>
              </a:rPr>
              <a:t>c</a:t>
            </a:r>
          </a:p>
        </p:txBody>
      </p:sp>
      <p:sp>
        <p:nvSpPr>
          <p:cNvPr id="73" name="Oval 72">
            <a:extLst>
              <a:ext uri="{FF2B5EF4-FFF2-40B4-BE49-F238E27FC236}">
                <a16:creationId xmlns:a16="http://schemas.microsoft.com/office/drawing/2014/main" id="{232C73C7-1DF6-FB48-90BF-FCD47F589075}"/>
              </a:ext>
            </a:extLst>
          </p:cNvPr>
          <p:cNvSpPr/>
          <p:nvPr/>
        </p:nvSpPr>
        <p:spPr>
          <a:xfrm>
            <a:off x="6035042" y="2043395"/>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4" name="Straight Arrow Connector 73">
            <a:extLst>
              <a:ext uri="{FF2B5EF4-FFF2-40B4-BE49-F238E27FC236}">
                <a16:creationId xmlns:a16="http://schemas.microsoft.com/office/drawing/2014/main" id="{D2BA264D-7905-AD4B-A2E2-5B58C4620343}"/>
              </a:ext>
            </a:extLst>
          </p:cNvPr>
          <p:cNvCxnSpPr>
            <a:cxnSpLocks/>
          </p:cNvCxnSpPr>
          <p:nvPr/>
        </p:nvCxnSpPr>
        <p:spPr>
          <a:xfrm>
            <a:off x="6257112" y="2169537"/>
            <a:ext cx="829975" cy="26751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51D08833-7066-CC42-8097-0D31644B000E}"/>
              </a:ext>
            </a:extLst>
          </p:cNvPr>
          <p:cNvSpPr txBox="1"/>
          <p:nvPr/>
        </p:nvSpPr>
        <p:spPr>
          <a:xfrm rot="332209">
            <a:off x="6453509" y="1914101"/>
            <a:ext cx="245602" cy="369332"/>
          </a:xfrm>
          <a:prstGeom prst="rect">
            <a:avLst/>
          </a:prstGeom>
          <a:noFill/>
        </p:spPr>
        <p:txBody>
          <a:bodyPr wrap="square" rtlCol="0">
            <a:spAutoFit/>
          </a:bodyPr>
          <a:lstStyle/>
          <a:p>
            <a:r>
              <a:rPr lang="en-US" dirty="0">
                <a:latin typeface="Consolas" panose="020B0609020204030204" pitchFamily="49" charset="0"/>
                <a:cs typeface="Consolas" panose="020B0609020204030204" pitchFamily="49" charset="0"/>
              </a:rPr>
              <a:t>$</a:t>
            </a:r>
          </a:p>
        </p:txBody>
      </p:sp>
      <p:sp>
        <p:nvSpPr>
          <p:cNvPr id="76" name="Oval 75">
            <a:extLst>
              <a:ext uri="{FF2B5EF4-FFF2-40B4-BE49-F238E27FC236}">
                <a16:creationId xmlns:a16="http://schemas.microsoft.com/office/drawing/2014/main" id="{2BE9F462-6691-2045-BD4F-5B13790A051E}"/>
              </a:ext>
            </a:extLst>
          </p:cNvPr>
          <p:cNvSpPr/>
          <p:nvPr/>
        </p:nvSpPr>
        <p:spPr>
          <a:xfrm>
            <a:off x="7154095" y="2378676"/>
            <a:ext cx="195943" cy="177301"/>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TextBox 76">
            <a:extLst>
              <a:ext uri="{FF2B5EF4-FFF2-40B4-BE49-F238E27FC236}">
                <a16:creationId xmlns:a16="http://schemas.microsoft.com/office/drawing/2014/main" id="{1FDCC2EA-8027-3D4B-A3F3-9388A419630A}"/>
              </a:ext>
            </a:extLst>
          </p:cNvPr>
          <p:cNvSpPr txBox="1"/>
          <p:nvPr/>
        </p:nvSpPr>
        <p:spPr>
          <a:xfrm>
            <a:off x="10254343" y="1371600"/>
            <a:ext cx="1240971" cy="424641"/>
          </a:xfrm>
          <a:prstGeom prst="rect">
            <a:avLst/>
          </a:prstGeom>
          <a:noFill/>
        </p:spPr>
        <p:txBody>
          <a:bodyPr wrap="square" rtlCol="0">
            <a:spAutoFit/>
          </a:bodyPr>
          <a:lstStyle/>
          <a:p>
            <a:endParaRPr lang="en-US" dirty="0"/>
          </a:p>
        </p:txBody>
      </p:sp>
      <p:sp>
        <p:nvSpPr>
          <p:cNvPr id="64" name="Oval 63">
            <a:extLst>
              <a:ext uri="{FF2B5EF4-FFF2-40B4-BE49-F238E27FC236}">
                <a16:creationId xmlns:a16="http://schemas.microsoft.com/office/drawing/2014/main" id="{0CC353A8-71D3-4A44-B83F-82165F3A59D8}"/>
              </a:ext>
            </a:extLst>
          </p:cNvPr>
          <p:cNvSpPr/>
          <p:nvPr/>
        </p:nvSpPr>
        <p:spPr>
          <a:xfrm>
            <a:off x="4632966" y="2666046"/>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B2CB4299-654D-3C4C-8B1E-6C3D56F5F81E}"/>
              </a:ext>
            </a:extLst>
          </p:cNvPr>
          <p:cNvSpPr/>
          <p:nvPr/>
        </p:nvSpPr>
        <p:spPr>
          <a:xfrm>
            <a:off x="4333810" y="3349025"/>
            <a:ext cx="195943" cy="177301"/>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TextBox 69">
            <a:extLst>
              <a:ext uri="{FF2B5EF4-FFF2-40B4-BE49-F238E27FC236}">
                <a16:creationId xmlns:a16="http://schemas.microsoft.com/office/drawing/2014/main" id="{429ACAB0-B416-5344-B1DC-198ABC4E7EFA}"/>
              </a:ext>
            </a:extLst>
          </p:cNvPr>
          <p:cNvSpPr txBox="1"/>
          <p:nvPr/>
        </p:nvSpPr>
        <p:spPr>
          <a:xfrm rot="18104904">
            <a:off x="4387599" y="2816313"/>
            <a:ext cx="245602" cy="369332"/>
          </a:xfrm>
          <a:prstGeom prst="rect">
            <a:avLst/>
          </a:prstGeom>
          <a:noFill/>
        </p:spPr>
        <p:txBody>
          <a:bodyPr wrap="square" rtlCol="0">
            <a:spAutoFit/>
          </a:bodyPr>
          <a:lstStyle/>
          <a:p>
            <a:r>
              <a:rPr lang="en-US" dirty="0">
                <a:latin typeface="Consolas" panose="020B0609020204030204" pitchFamily="49" charset="0"/>
                <a:cs typeface="Consolas" panose="020B0609020204030204" pitchFamily="49" charset="0"/>
              </a:rPr>
              <a:t>$</a:t>
            </a:r>
          </a:p>
        </p:txBody>
      </p:sp>
      <p:cxnSp>
        <p:nvCxnSpPr>
          <p:cNvPr id="71" name="Straight Arrow Connector 70">
            <a:extLst>
              <a:ext uri="{FF2B5EF4-FFF2-40B4-BE49-F238E27FC236}">
                <a16:creationId xmlns:a16="http://schemas.microsoft.com/office/drawing/2014/main" id="{A8357AD0-394C-6C41-8C7E-44AF623020FA}"/>
              </a:ext>
            </a:extLst>
          </p:cNvPr>
          <p:cNvCxnSpPr>
            <a:cxnSpLocks/>
          </p:cNvCxnSpPr>
          <p:nvPr/>
        </p:nvCxnSpPr>
        <p:spPr>
          <a:xfrm flipH="1">
            <a:off x="4448898" y="2843347"/>
            <a:ext cx="282040" cy="4927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Left Brace 2">
            <a:extLst>
              <a:ext uri="{FF2B5EF4-FFF2-40B4-BE49-F238E27FC236}">
                <a16:creationId xmlns:a16="http://schemas.microsoft.com/office/drawing/2014/main" id="{7B2632D4-8531-1342-AB2C-D3B8A41B7A71}"/>
              </a:ext>
            </a:extLst>
          </p:cNvPr>
          <p:cNvSpPr/>
          <p:nvPr/>
        </p:nvSpPr>
        <p:spPr>
          <a:xfrm rot="19811333">
            <a:off x="10092933" y="2243253"/>
            <a:ext cx="873304" cy="2271755"/>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D1CD4C43-F2DA-4A4E-83D2-A67BD0A1196E}"/>
                  </a:ext>
                </a:extLst>
              </p:cNvPr>
              <p:cNvSpPr txBox="1"/>
              <p:nvPr/>
            </p:nvSpPr>
            <p:spPr>
              <a:xfrm>
                <a:off x="7584372" y="3546466"/>
                <a:ext cx="2783309" cy="1052917"/>
              </a:xfrm>
              <a:prstGeom prst="rect">
                <a:avLst/>
              </a:prstGeom>
              <a:noFill/>
            </p:spPr>
            <p:txBody>
              <a:bodyPr wrap="square" rtlCol="0">
                <a:spAutoFit/>
              </a:bodyPr>
              <a:lstStyle/>
              <a:p>
                <a:r>
                  <a:rPr lang="en-US" sz="1400" dirty="0">
                    <a:solidFill>
                      <a:schemeClr val="bg1">
                        <a:lumMod val="65000"/>
                      </a:schemeClr>
                    </a:solidFill>
                  </a:rPr>
                  <a:t>There are </a:t>
                </a:r>
                <a14:m>
                  <m:oMath xmlns:m="http://schemas.openxmlformats.org/officeDocument/2006/math">
                    <m:f>
                      <m:fPr>
                        <m:ctrlPr>
                          <a:rPr lang="en-US" sz="1400" i="1" smtClean="0">
                            <a:solidFill>
                              <a:schemeClr val="bg1">
                                <a:lumMod val="65000"/>
                              </a:schemeClr>
                            </a:solidFill>
                            <a:latin typeface="Cambria Math" panose="02040503050406030204" pitchFamily="18" charset="0"/>
                          </a:rPr>
                        </m:ctrlPr>
                      </m:fPr>
                      <m:num>
                        <m:r>
                          <a:rPr lang="en-US" sz="1400" i="1">
                            <a:solidFill>
                              <a:schemeClr val="bg1">
                                <a:lumMod val="65000"/>
                              </a:schemeClr>
                            </a:solidFill>
                            <a:latin typeface="Cambria Math" panose="02040503050406030204" pitchFamily="18" charset="0"/>
                          </a:rPr>
                          <m:t>𝑛</m:t>
                        </m:r>
                        <m:r>
                          <a:rPr lang="en-US" sz="1400" i="1">
                            <a:solidFill>
                              <a:schemeClr val="bg1">
                                <a:lumMod val="65000"/>
                              </a:schemeClr>
                            </a:solidFill>
                            <a:latin typeface="Cambria Math" panose="02040503050406030204" pitchFamily="18" charset="0"/>
                          </a:rPr>
                          <m:t>(</m:t>
                        </m:r>
                        <m:r>
                          <a:rPr lang="en-US" sz="1400" i="1">
                            <a:solidFill>
                              <a:schemeClr val="bg1">
                                <a:lumMod val="65000"/>
                              </a:schemeClr>
                            </a:solidFill>
                            <a:latin typeface="Cambria Math" panose="02040503050406030204" pitchFamily="18" charset="0"/>
                          </a:rPr>
                          <m:t>𝑛</m:t>
                        </m:r>
                        <m:r>
                          <a:rPr lang="en-US" sz="1400" i="1">
                            <a:solidFill>
                              <a:schemeClr val="bg1">
                                <a:lumMod val="65000"/>
                              </a:schemeClr>
                            </a:solidFill>
                            <a:latin typeface="Cambria Math" panose="02040503050406030204" pitchFamily="18" charset="0"/>
                          </a:rPr>
                          <m:t>+1)</m:t>
                        </m:r>
                      </m:num>
                      <m:den>
                        <m:r>
                          <a:rPr lang="en-US" sz="1400" b="0" i="1" smtClean="0">
                            <a:solidFill>
                              <a:schemeClr val="bg1">
                                <a:lumMod val="65000"/>
                              </a:schemeClr>
                            </a:solidFill>
                            <a:latin typeface="Cambria Math" panose="02040503050406030204" pitchFamily="18" charset="0"/>
                          </a:rPr>
                          <m:t>2</m:t>
                        </m:r>
                      </m:den>
                    </m:f>
                    <m:r>
                      <a:rPr lang="en-US" sz="1400" b="0" i="1" smtClean="0">
                        <a:solidFill>
                          <a:schemeClr val="bg1">
                            <a:lumMod val="65000"/>
                          </a:schemeClr>
                        </a:solidFill>
                        <a:latin typeface="Cambria Math" panose="02040503050406030204" pitchFamily="18" charset="0"/>
                      </a:rPr>
                      <m:t>=</m:t>
                    </m:r>
                    <m:r>
                      <a:rPr lang="en-US" sz="1400" b="0" i="1" smtClean="0">
                        <a:solidFill>
                          <a:schemeClr val="bg1">
                            <a:lumMod val="65000"/>
                          </a:schemeClr>
                        </a:solidFill>
                        <a:latin typeface="Cambria Math" panose="02040503050406030204" pitchFamily="18" charset="0"/>
                        <a:ea typeface="Cambria Math" panose="02040503050406030204" pitchFamily="18" charset="0"/>
                      </a:rPr>
                      <m:t>𝒪</m:t>
                    </m:r>
                    <m:r>
                      <a:rPr lang="en-US" sz="1400" b="0" i="1" smtClean="0">
                        <a:solidFill>
                          <a:schemeClr val="bg1">
                            <a:lumMod val="65000"/>
                          </a:schemeClr>
                        </a:solidFill>
                        <a:latin typeface="Cambria Math" panose="02040503050406030204" pitchFamily="18" charset="0"/>
                        <a:ea typeface="Cambria Math" panose="02040503050406030204" pitchFamily="18" charset="0"/>
                      </a:rPr>
                      <m:t>(</m:t>
                    </m:r>
                    <m:sSup>
                      <m:sSupPr>
                        <m:ctrlPr>
                          <a:rPr lang="en-US" sz="1400" b="0" i="1" smtClean="0">
                            <a:solidFill>
                              <a:schemeClr val="bg1">
                                <a:lumMod val="65000"/>
                              </a:schemeClr>
                            </a:solidFill>
                            <a:latin typeface="Cambria Math" panose="02040503050406030204" pitchFamily="18" charset="0"/>
                            <a:ea typeface="Cambria Math" panose="02040503050406030204" pitchFamily="18" charset="0"/>
                          </a:rPr>
                        </m:ctrlPr>
                      </m:sSupPr>
                      <m:e>
                        <m:r>
                          <a:rPr lang="en-US" sz="1400" b="0" i="1" smtClean="0">
                            <a:solidFill>
                              <a:schemeClr val="bg1">
                                <a:lumMod val="65000"/>
                              </a:schemeClr>
                            </a:solidFill>
                            <a:latin typeface="Cambria Math" panose="02040503050406030204" pitchFamily="18" charset="0"/>
                            <a:ea typeface="Cambria Math" panose="02040503050406030204" pitchFamily="18" charset="0"/>
                          </a:rPr>
                          <m:t>𝑛</m:t>
                        </m:r>
                      </m:e>
                      <m:sup>
                        <m:r>
                          <a:rPr lang="en-US" sz="1400" b="0" i="1" smtClean="0">
                            <a:solidFill>
                              <a:schemeClr val="bg1">
                                <a:lumMod val="65000"/>
                              </a:schemeClr>
                            </a:solidFill>
                            <a:latin typeface="Cambria Math" panose="02040503050406030204" pitchFamily="18" charset="0"/>
                            <a:ea typeface="Cambria Math" panose="02040503050406030204" pitchFamily="18" charset="0"/>
                          </a:rPr>
                          <m:t>2</m:t>
                        </m:r>
                      </m:sup>
                    </m:sSup>
                    <m:r>
                      <a:rPr lang="en-US" sz="1400" b="0" i="1" smtClean="0">
                        <a:solidFill>
                          <a:schemeClr val="bg1">
                            <a:lumMod val="65000"/>
                          </a:schemeClr>
                        </a:solidFill>
                        <a:latin typeface="Cambria Math" panose="02040503050406030204" pitchFamily="18" charset="0"/>
                        <a:ea typeface="Cambria Math" panose="02040503050406030204" pitchFamily="18" charset="0"/>
                      </a:rPr>
                      <m:t>)</m:t>
                    </m:r>
                  </m:oMath>
                </a14:m>
                <a:r>
                  <a:rPr lang="en-US" sz="1400" dirty="0">
                    <a:solidFill>
                      <a:schemeClr val="bg1">
                        <a:lumMod val="65000"/>
                      </a:schemeClr>
                    </a:solidFill>
                  </a:rPr>
                  <a:t> characters total in all of those suffixes, + 1 for an “empty” character in the case of </a:t>
                </a:r>
                <a:r>
                  <a:rPr lang="en-US" sz="1400" dirty="0">
                    <a:solidFill>
                      <a:srgbClr val="FF4EFF"/>
                    </a:solidFill>
                  </a:rPr>
                  <a:t>$</a:t>
                </a:r>
              </a:p>
            </p:txBody>
          </p:sp>
        </mc:Choice>
        <mc:Fallback xmlns="">
          <p:sp>
            <p:nvSpPr>
              <p:cNvPr id="9" name="TextBox 8">
                <a:extLst>
                  <a:ext uri="{FF2B5EF4-FFF2-40B4-BE49-F238E27FC236}">
                    <a16:creationId xmlns:a16="http://schemas.microsoft.com/office/drawing/2014/main" id="{D1CD4C43-F2DA-4A4E-83D2-A67BD0A1196E}"/>
                  </a:ext>
                </a:extLst>
              </p:cNvPr>
              <p:cNvSpPr txBox="1">
                <a:spLocks noRot="1" noChangeAspect="1" noMove="1" noResize="1" noEditPoints="1" noAdjustHandles="1" noChangeArrowheads="1" noChangeShapeType="1" noTextEdit="1"/>
              </p:cNvSpPr>
              <p:nvPr/>
            </p:nvSpPr>
            <p:spPr>
              <a:xfrm>
                <a:off x="7584372" y="3546466"/>
                <a:ext cx="2783309" cy="1052917"/>
              </a:xfrm>
              <a:prstGeom prst="rect">
                <a:avLst/>
              </a:prstGeom>
              <a:blipFill>
                <a:blip r:embed="rId2"/>
                <a:stretch>
                  <a:fillRect l="-455" b="-4762"/>
                </a:stretch>
              </a:blipFill>
            </p:spPr>
            <p:txBody>
              <a:bodyPr/>
              <a:lstStyle/>
              <a:p>
                <a:r>
                  <a:rPr lang="en-US">
                    <a:noFill/>
                  </a:rPr>
                  <a:t> </a:t>
                </a:r>
              </a:p>
            </p:txBody>
          </p:sp>
        </mc:Fallback>
      </mc:AlternateContent>
    </p:spTree>
    <p:extLst>
      <p:ext uri="{BB962C8B-B14F-4D97-AF65-F5344CB8AC3E}">
        <p14:creationId xmlns:p14="http://schemas.microsoft.com/office/powerpoint/2010/main" val="354615192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3171ED-C2CB-1648-8EC1-A909467D4A8D}"/>
              </a:ext>
            </a:extLst>
          </p:cNvPr>
          <p:cNvSpPr>
            <a:spLocks noGrp="1"/>
          </p:cNvSpPr>
          <p:nvPr>
            <p:ph type="title"/>
          </p:nvPr>
        </p:nvSpPr>
        <p:spPr/>
        <p:txBody>
          <a:bodyPr/>
          <a:lstStyle/>
          <a:p>
            <a:pPr algn="ctr"/>
            <a:r>
              <a:rPr lang="en-US"/>
              <a:t>Example suffix </a:t>
            </a:r>
            <a:r>
              <a:rPr lang="en-US" err="1"/>
              <a:t>trie</a:t>
            </a:r>
            <a:endParaRPr lang="en-US"/>
          </a:p>
        </p:txBody>
      </p:sp>
      <p:sp>
        <p:nvSpPr>
          <p:cNvPr id="4" name="TextBox 3">
            <a:extLst>
              <a:ext uri="{FF2B5EF4-FFF2-40B4-BE49-F238E27FC236}">
                <a16:creationId xmlns:a16="http://schemas.microsoft.com/office/drawing/2014/main" id="{65F5B5E5-3BA6-0547-8F26-CE76FF703C8E}"/>
              </a:ext>
            </a:extLst>
          </p:cNvPr>
          <p:cNvSpPr txBox="1"/>
          <p:nvPr/>
        </p:nvSpPr>
        <p:spPr>
          <a:xfrm>
            <a:off x="10358846" y="1976286"/>
            <a:ext cx="1724297" cy="2308324"/>
          </a:xfrm>
          <a:prstGeom prst="rect">
            <a:avLst/>
          </a:prstGeom>
          <a:noFill/>
        </p:spPr>
        <p:txBody>
          <a:bodyPr wrap="square" rtlCol="0">
            <a:spAutoFit/>
          </a:bodyPr>
          <a:lstStyle/>
          <a:p>
            <a:r>
              <a:rPr lang="en-US" sz="2400" b="1" dirty="0">
                <a:solidFill>
                  <a:srgbClr val="FF0000"/>
                </a:solidFill>
                <a:latin typeface="Consolas" panose="020B0609020204030204" pitchFamily="49" charset="0"/>
                <a:cs typeface="Consolas" panose="020B0609020204030204" pitchFamily="49" charset="0"/>
              </a:rPr>
              <a:t>T=</a:t>
            </a:r>
            <a:r>
              <a:rPr lang="en-US" sz="2400" b="1" dirty="0" err="1">
                <a:solidFill>
                  <a:srgbClr val="FF0000"/>
                </a:solidFill>
                <a:latin typeface="Consolas" panose="020B0609020204030204" pitchFamily="49" charset="0"/>
                <a:cs typeface="Consolas" panose="020B0609020204030204" pitchFamily="49" charset="0"/>
              </a:rPr>
              <a:t>aabac</a:t>
            </a:r>
            <a:r>
              <a:rPr lang="en-US" sz="2400" b="1" dirty="0">
                <a:solidFill>
                  <a:srgbClr val="FF0000"/>
                </a:solidFill>
                <a:latin typeface="Consolas" panose="020B0609020204030204" pitchFamily="49" charset="0"/>
                <a:cs typeface="Consolas" panose="020B0609020204030204" pitchFamily="49" charset="0"/>
              </a:rPr>
              <a:t>$</a:t>
            </a:r>
          </a:p>
          <a:p>
            <a:r>
              <a:rPr lang="en-US" sz="2400" dirty="0">
                <a:latin typeface="Consolas" panose="020B0609020204030204" pitchFamily="49" charset="0"/>
                <a:cs typeface="Consolas" panose="020B0609020204030204" pitchFamily="49" charset="0"/>
              </a:rPr>
              <a:t>   </a:t>
            </a:r>
            <a:r>
              <a:rPr lang="en-US" sz="2400" dirty="0" err="1">
                <a:solidFill>
                  <a:schemeClr val="accent2">
                    <a:lumMod val="75000"/>
                  </a:schemeClr>
                </a:solidFill>
                <a:latin typeface="Consolas" panose="020B0609020204030204" pitchFamily="49" charset="0"/>
                <a:cs typeface="Consolas" panose="020B0609020204030204" pitchFamily="49" charset="0"/>
              </a:rPr>
              <a:t>abac</a:t>
            </a:r>
            <a:r>
              <a:rPr lang="en-US" sz="2400" dirty="0">
                <a:solidFill>
                  <a:schemeClr val="accent2">
                    <a:lumMod val="75000"/>
                  </a:schemeClr>
                </a:solidFill>
                <a:latin typeface="Consolas" panose="020B0609020204030204" pitchFamily="49" charset="0"/>
                <a:cs typeface="Consolas" panose="020B0609020204030204" pitchFamily="49" charset="0"/>
              </a:rPr>
              <a:t>$</a:t>
            </a:r>
          </a:p>
          <a:p>
            <a:r>
              <a:rPr lang="en-US" sz="2400" dirty="0">
                <a:latin typeface="Consolas" panose="020B0609020204030204" pitchFamily="49" charset="0"/>
                <a:cs typeface="Consolas" panose="020B0609020204030204" pitchFamily="49" charset="0"/>
              </a:rPr>
              <a:t>    </a:t>
            </a:r>
            <a:r>
              <a:rPr lang="en-US" sz="2400" dirty="0">
                <a:solidFill>
                  <a:schemeClr val="accent4"/>
                </a:solidFill>
                <a:latin typeface="Consolas" panose="020B0609020204030204" pitchFamily="49" charset="0"/>
                <a:cs typeface="Consolas" panose="020B0609020204030204" pitchFamily="49" charset="0"/>
              </a:rPr>
              <a:t>bac$</a:t>
            </a:r>
            <a:br>
              <a:rPr lang="en-US" sz="2400" dirty="0">
                <a:latin typeface="Consolas" panose="020B0609020204030204" pitchFamily="49" charset="0"/>
                <a:cs typeface="Consolas" panose="020B0609020204030204" pitchFamily="49" charset="0"/>
              </a:rPr>
            </a:br>
            <a:r>
              <a:rPr lang="en-US" sz="2400" dirty="0">
                <a:latin typeface="Consolas" panose="020B0609020204030204" pitchFamily="49" charset="0"/>
                <a:cs typeface="Consolas" panose="020B0609020204030204" pitchFamily="49" charset="0"/>
              </a:rPr>
              <a:t>     </a:t>
            </a:r>
            <a:r>
              <a:rPr lang="en-US" sz="2400" dirty="0">
                <a:solidFill>
                  <a:srgbClr val="FFC000"/>
                </a:solidFill>
                <a:latin typeface="Consolas" panose="020B0609020204030204" pitchFamily="49" charset="0"/>
                <a:cs typeface="Consolas" panose="020B0609020204030204" pitchFamily="49" charset="0"/>
              </a:rPr>
              <a:t>ac$</a:t>
            </a:r>
            <a:r>
              <a:rPr lang="en-US" sz="2400" dirty="0">
                <a:latin typeface="Consolas" panose="020B0609020204030204" pitchFamily="49" charset="0"/>
                <a:cs typeface="Consolas" panose="020B0609020204030204" pitchFamily="49" charset="0"/>
              </a:rPr>
              <a:t> </a:t>
            </a:r>
          </a:p>
          <a:p>
            <a:r>
              <a:rPr lang="en-US" sz="2400" dirty="0">
                <a:latin typeface="Consolas" panose="020B0609020204030204" pitchFamily="49" charset="0"/>
                <a:cs typeface="Consolas" panose="020B0609020204030204" pitchFamily="49" charset="0"/>
              </a:rPr>
              <a:t>      </a:t>
            </a:r>
            <a:r>
              <a:rPr lang="en-US" sz="2400" dirty="0">
                <a:solidFill>
                  <a:srgbClr val="7030A0"/>
                </a:solidFill>
                <a:latin typeface="Consolas" panose="020B0609020204030204" pitchFamily="49" charset="0"/>
                <a:cs typeface="Consolas" panose="020B0609020204030204" pitchFamily="49" charset="0"/>
              </a:rPr>
              <a:t>c$                      </a:t>
            </a:r>
          </a:p>
          <a:p>
            <a:r>
              <a:rPr lang="en-US" sz="2400" dirty="0">
                <a:latin typeface="Consolas" panose="020B0609020204030204" pitchFamily="49" charset="0"/>
                <a:cs typeface="Consolas" panose="020B0609020204030204" pitchFamily="49" charset="0"/>
              </a:rPr>
              <a:t>       </a:t>
            </a:r>
            <a:r>
              <a:rPr lang="en-US" sz="2400" dirty="0">
                <a:solidFill>
                  <a:srgbClr val="FF4EFF"/>
                </a:solidFill>
                <a:latin typeface="Consolas" panose="020B0609020204030204" pitchFamily="49" charset="0"/>
                <a:cs typeface="Consolas" panose="020B0609020204030204" pitchFamily="49" charset="0"/>
              </a:rPr>
              <a:t>$</a:t>
            </a:r>
          </a:p>
        </p:txBody>
      </p:sp>
      <p:sp>
        <p:nvSpPr>
          <p:cNvPr id="5" name="Oval 4">
            <a:extLst>
              <a:ext uri="{FF2B5EF4-FFF2-40B4-BE49-F238E27FC236}">
                <a16:creationId xmlns:a16="http://schemas.microsoft.com/office/drawing/2014/main" id="{EA98F3EB-FF11-7146-B777-93C123980EAC}"/>
              </a:ext>
            </a:extLst>
          </p:cNvPr>
          <p:cNvSpPr/>
          <p:nvPr/>
        </p:nvSpPr>
        <p:spPr>
          <a:xfrm>
            <a:off x="4872446" y="1690688"/>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5">
            <a:extLst>
              <a:ext uri="{FF2B5EF4-FFF2-40B4-BE49-F238E27FC236}">
                <a16:creationId xmlns:a16="http://schemas.microsoft.com/office/drawing/2014/main" id="{F6C51DF0-0D55-204D-9F44-236FEB7B37C8}"/>
              </a:ext>
            </a:extLst>
          </p:cNvPr>
          <p:cNvSpPr/>
          <p:nvPr/>
        </p:nvSpPr>
        <p:spPr>
          <a:xfrm>
            <a:off x="3026729" y="1841863"/>
            <a:ext cx="1832654" cy="134423"/>
          </a:xfrm>
          <a:custGeom>
            <a:avLst/>
            <a:gdLst>
              <a:gd name="connsiteX0" fmla="*/ 2847703 w 2847703"/>
              <a:gd name="connsiteY0" fmla="*/ 0 h 522514"/>
              <a:gd name="connsiteX1" fmla="*/ 1776549 w 2847703"/>
              <a:gd name="connsiteY1" fmla="*/ 52251 h 522514"/>
              <a:gd name="connsiteX2" fmla="*/ 0 w 2847703"/>
              <a:gd name="connsiteY2" fmla="*/ 522514 h 522514"/>
            </a:gdLst>
            <a:ahLst/>
            <a:cxnLst>
              <a:cxn ang="0">
                <a:pos x="connsiteX0" y="connsiteY0"/>
              </a:cxn>
              <a:cxn ang="0">
                <a:pos x="connsiteX1" y="connsiteY1"/>
              </a:cxn>
              <a:cxn ang="0">
                <a:pos x="connsiteX2" y="connsiteY2"/>
              </a:cxn>
            </a:cxnLst>
            <a:rect l="l" t="t" r="r" b="b"/>
            <a:pathLst>
              <a:path w="2847703" h="522514">
                <a:moveTo>
                  <a:pt x="2847703" y="0"/>
                </a:moveTo>
                <a:lnTo>
                  <a:pt x="1776549" y="52251"/>
                </a:lnTo>
                <a:cubicBezTo>
                  <a:pt x="1301932" y="139337"/>
                  <a:pt x="650966" y="330925"/>
                  <a:pt x="0" y="522514"/>
                </a:cubicBezTo>
              </a:path>
            </a:pathLst>
          </a:custGeom>
          <a:noFill/>
          <a:ln>
            <a:solidFill>
              <a:schemeClr val="tx1"/>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24BFE620-312C-1D43-8CDF-FDDED3F9EF07}"/>
              </a:ext>
            </a:extLst>
          </p:cNvPr>
          <p:cNvSpPr txBox="1"/>
          <p:nvPr/>
        </p:nvSpPr>
        <p:spPr>
          <a:xfrm rot="21017346">
            <a:off x="3455876" y="1506022"/>
            <a:ext cx="444138" cy="369332"/>
          </a:xfrm>
          <a:prstGeom prst="rect">
            <a:avLst/>
          </a:prstGeom>
          <a:noFill/>
        </p:spPr>
        <p:txBody>
          <a:bodyPr wrap="square" rtlCol="0">
            <a:spAutoFit/>
          </a:bodyPr>
          <a:lstStyle/>
          <a:p>
            <a:r>
              <a:rPr lang="en-US" dirty="0">
                <a:latin typeface="Consolas" panose="020B0609020204030204" pitchFamily="49" charset="0"/>
                <a:cs typeface="Consolas" panose="020B0609020204030204" pitchFamily="49" charset="0"/>
              </a:rPr>
              <a:t>$</a:t>
            </a:r>
          </a:p>
        </p:txBody>
      </p:sp>
      <p:sp>
        <p:nvSpPr>
          <p:cNvPr id="8" name="Oval 7">
            <a:extLst>
              <a:ext uri="{FF2B5EF4-FFF2-40B4-BE49-F238E27FC236}">
                <a16:creationId xmlns:a16="http://schemas.microsoft.com/office/drawing/2014/main" id="{BAE5C7D4-B869-7740-952B-F9B4E09F6229}"/>
              </a:ext>
            </a:extLst>
          </p:cNvPr>
          <p:cNvSpPr/>
          <p:nvPr/>
        </p:nvSpPr>
        <p:spPr>
          <a:xfrm>
            <a:off x="2764967" y="1921465"/>
            <a:ext cx="195943" cy="177301"/>
          </a:xfrm>
          <a:prstGeom prst="ellipse">
            <a:avLst/>
          </a:prstGeom>
          <a:solidFill>
            <a:srgbClr val="FF4EFF"/>
          </a:solidFill>
          <a:ln>
            <a:solidFill>
              <a:srgbClr val="FF4E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A165673E-0D7A-264D-A6C0-8C830BA5CE80}"/>
              </a:ext>
            </a:extLst>
          </p:cNvPr>
          <p:cNvCxnSpPr>
            <a:stCxn id="6" idx="0"/>
          </p:cNvCxnSpPr>
          <p:nvPr/>
        </p:nvCxnSpPr>
        <p:spPr>
          <a:xfrm flipH="1">
            <a:off x="3927981" y="1841863"/>
            <a:ext cx="931402" cy="44413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BA187C94-741D-614E-A079-74A26F46B708}"/>
              </a:ext>
            </a:extLst>
          </p:cNvPr>
          <p:cNvSpPr txBox="1"/>
          <p:nvPr/>
        </p:nvSpPr>
        <p:spPr>
          <a:xfrm rot="19928974">
            <a:off x="4039016" y="1884845"/>
            <a:ext cx="245602" cy="369332"/>
          </a:xfrm>
          <a:prstGeom prst="rect">
            <a:avLst/>
          </a:prstGeom>
          <a:noFill/>
        </p:spPr>
        <p:txBody>
          <a:bodyPr wrap="square" rtlCol="0">
            <a:spAutoFit/>
          </a:bodyPr>
          <a:lstStyle/>
          <a:p>
            <a:r>
              <a:rPr lang="en-US" dirty="0">
                <a:latin typeface="Consolas" panose="020B0609020204030204" pitchFamily="49" charset="0"/>
                <a:cs typeface="Consolas" panose="020B0609020204030204" pitchFamily="49" charset="0"/>
              </a:rPr>
              <a:t>a</a:t>
            </a:r>
          </a:p>
        </p:txBody>
      </p:sp>
      <p:sp>
        <p:nvSpPr>
          <p:cNvPr id="12" name="Oval 11">
            <a:extLst>
              <a:ext uri="{FF2B5EF4-FFF2-40B4-BE49-F238E27FC236}">
                <a16:creationId xmlns:a16="http://schemas.microsoft.com/office/drawing/2014/main" id="{828D5FCC-8A91-3644-870D-B0F1C772BD11}"/>
              </a:ext>
            </a:extLst>
          </p:cNvPr>
          <p:cNvSpPr/>
          <p:nvPr/>
        </p:nvSpPr>
        <p:spPr>
          <a:xfrm>
            <a:off x="3714206" y="2322062"/>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a:extLst>
              <a:ext uri="{FF2B5EF4-FFF2-40B4-BE49-F238E27FC236}">
                <a16:creationId xmlns:a16="http://schemas.microsoft.com/office/drawing/2014/main" id="{49A3E027-D02A-BF43-8760-112CC6912219}"/>
              </a:ext>
            </a:extLst>
          </p:cNvPr>
          <p:cNvCxnSpPr>
            <a:cxnSpLocks/>
          </p:cNvCxnSpPr>
          <p:nvPr/>
        </p:nvCxnSpPr>
        <p:spPr>
          <a:xfrm flipH="1">
            <a:off x="3026729" y="2499363"/>
            <a:ext cx="669640" cy="44829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E018C74C-5C04-454E-A403-D9676C00F31B}"/>
              </a:ext>
            </a:extLst>
          </p:cNvPr>
          <p:cNvSpPr txBox="1"/>
          <p:nvPr/>
        </p:nvSpPr>
        <p:spPr>
          <a:xfrm rot="19928974">
            <a:off x="3098774" y="2446691"/>
            <a:ext cx="245602" cy="369332"/>
          </a:xfrm>
          <a:prstGeom prst="rect">
            <a:avLst/>
          </a:prstGeom>
          <a:noFill/>
        </p:spPr>
        <p:txBody>
          <a:bodyPr wrap="square" rtlCol="0">
            <a:spAutoFit/>
          </a:bodyPr>
          <a:lstStyle/>
          <a:p>
            <a:r>
              <a:rPr lang="en-US" dirty="0">
                <a:latin typeface="Consolas" panose="020B0609020204030204" pitchFamily="49" charset="0"/>
                <a:cs typeface="Consolas" panose="020B0609020204030204" pitchFamily="49" charset="0"/>
              </a:rPr>
              <a:t>a</a:t>
            </a:r>
          </a:p>
        </p:txBody>
      </p:sp>
      <p:sp>
        <p:nvSpPr>
          <p:cNvPr id="16" name="Oval 15">
            <a:extLst>
              <a:ext uri="{FF2B5EF4-FFF2-40B4-BE49-F238E27FC236}">
                <a16:creationId xmlns:a16="http://schemas.microsoft.com/office/drawing/2014/main" id="{2DA828AA-8581-784D-B2C1-6B17849F1A2C}"/>
              </a:ext>
            </a:extLst>
          </p:cNvPr>
          <p:cNvSpPr/>
          <p:nvPr/>
        </p:nvSpPr>
        <p:spPr>
          <a:xfrm>
            <a:off x="2847699" y="2970850"/>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Arrow Connector 16">
            <a:extLst>
              <a:ext uri="{FF2B5EF4-FFF2-40B4-BE49-F238E27FC236}">
                <a16:creationId xmlns:a16="http://schemas.microsoft.com/office/drawing/2014/main" id="{8B719F4E-2BF8-A747-8286-8D79723C9C68}"/>
              </a:ext>
            </a:extLst>
          </p:cNvPr>
          <p:cNvCxnSpPr>
            <a:cxnSpLocks/>
          </p:cNvCxnSpPr>
          <p:nvPr/>
        </p:nvCxnSpPr>
        <p:spPr>
          <a:xfrm flipH="1">
            <a:off x="2489376" y="3148151"/>
            <a:ext cx="358323" cy="37583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4ECA3FD6-0425-EF40-9ED1-E736CCBEB08C}"/>
              </a:ext>
            </a:extLst>
          </p:cNvPr>
          <p:cNvSpPr txBox="1"/>
          <p:nvPr/>
        </p:nvSpPr>
        <p:spPr>
          <a:xfrm rot="3656173">
            <a:off x="3995311" y="2492199"/>
            <a:ext cx="245602" cy="369332"/>
          </a:xfrm>
          <a:prstGeom prst="rect">
            <a:avLst/>
          </a:prstGeom>
          <a:noFill/>
        </p:spPr>
        <p:txBody>
          <a:bodyPr wrap="square" rtlCol="0">
            <a:spAutoFit/>
          </a:bodyPr>
          <a:lstStyle/>
          <a:p>
            <a:r>
              <a:rPr lang="en-US" dirty="0">
                <a:latin typeface="Consolas" panose="020B0609020204030204" pitchFamily="49" charset="0"/>
                <a:cs typeface="Consolas" panose="020B0609020204030204" pitchFamily="49" charset="0"/>
              </a:rPr>
              <a:t>b</a:t>
            </a:r>
          </a:p>
        </p:txBody>
      </p:sp>
      <p:sp>
        <p:nvSpPr>
          <p:cNvPr id="21" name="Oval 20">
            <a:extLst>
              <a:ext uri="{FF2B5EF4-FFF2-40B4-BE49-F238E27FC236}">
                <a16:creationId xmlns:a16="http://schemas.microsoft.com/office/drawing/2014/main" id="{5A0E2582-2341-8E42-815D-59EA6C6E7976}"/>
              </a:ext>
            </a:extLst>
          </p:cNvPr>
          <p:cNvSpPr/>
          <p:nvPr/>
        </p:nvSpPr>
        <p:spPr>
          <a:xfrm>
            <a:off x="2322843" y="3589441"/>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Arrow Connector 21">
            <a:extLst>
              <a:ext uri="{FF2B5EF4-FFF2-40B4-BE49-F238E27FC236}">
                <a16:creationId xmlns:a16="http://schemas.microsoft.com/office/drawing/2014/main" id="{4EEA7A5F-799C-A049-997F-64982B43A084}"/>
              </a:ext>
            </a:extLst>
          </p:cNvPr>
          <p:cNvCxnSpPr>
            <a:cxnSpLocks/>
          </p:cNvCxnSpPr>
          <p:nvPr/>
        </p:nvCxnSpPr>
        <p:spPr>
          <a:xfrm flipH="1">
            <a:off x="1975569" y="3810001"/>
            <a:ext cx="358323" cy="37583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3C3DF147-C542-5349-BA78-F9F49F1D90DC}"/>
              </a:ext>
            </a:extLst>
          </p:cNvPr>
          <p:cNvSpPr txBox="1"/>
          <p:nvPr/>
        </p:nvSpPr>
        <p:spPr>
          <a:xfrm rot="19928974">
            <a:off x="1979054" y="3697737"/>
            <a:ext cx="245602" cy="369332"/>
          </a:xfrm>
          <a:prstGeom prst="rect">
            <a:avLst/>
          </a:prstGeom>
          <a:noFill/>
        </p:spPr>
        <p:txBody>
          <a:bodyPr wrap="square" rtlCol="0">
            <a:spAutoFit/>
          </a:bodyPr>
          <a:lstStyle/>
          <a:p>
            <a:r>
              <a:rPr lang="en-US" dirty="0">
                <a:latin typeface="Consolas" panose="020B0609020204030204" pitchFamily="49" charset="0"/>
                <a:cs typeface="Consolas" panose="020B0609020204030204" pitchFamily="49" charset="0"/>
              </a:rPr>
              <a:t>a</a:t>
            </a:r>
          </a:p>
        </p:txBody>
      </p:sp>
      <p:sp>
        <p:nvSpPr>
          <p:cNvPr id="24" name="Oval 23">
            <a:extLst>
              <a:ext uri="{FF2B5EF4-FFF2-40B4-BE49-F238E27FC236}">
                <a16:creationId xmlns:a16="http://schemas.microsoft.com/office/drawing/2014/main" id="{0E4C60A6-AFC6-9645-8108-CC8B6878E829}"/>
              </a:ext>
            </a:extLst>
          </p:cNvPr>
          <p:cNvSpPr/>
          <p:nvPr/>
        </p:nvSpPr>
        <p:spPr>
          <a:xfrm>
            <a:off x="1822098" y="4251292"/>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Arrow Connector 24">
            <a:extLst>
              <a:ext uri="{FF2B5EF4-FFF2-40B4-BE49-F238E27FC236}">
                <a16:creationId xmlns:a16="http://schemas.microsoft.com/office/drawing/2014/main" id="{84D74CAA-C41E-E944-A4AE-D8EE31CB9270}"/>
              </a:ext>
            </a:extLst>
          </p:cNvPr>
          <p:cNvCxnSpPr>
            <a:cxnSpLocks/>
          </p:cNvCxnSpPr>
          <p:nvPr/>
        </p:nvCxnSpPr>
        <p:spPr>
          <a:xfrm flipH="1">
            <a:off x="1711559" y="4443025"/>
            <a:ext cx="185395" cy="44880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Oval 25">
            <a:extLst>
              <a:ext uri="{FF2B5EF4-FFF2-40B4-BE49-F238E27FC236}">
                <a16:creationId xmlns:a16="http://schemas.microsoft.com/office/drawing/2014/main" id="{4E95E5B6-3C70-8747-B11B-BB1A8AA9AF89}"/>
              </a:ext>
            </a:extLst>
          </p:cNvPr>
          <p:cNvSpPr/>
          <p:nvPr/>
        </p:nvSpPr>
        <p:spPr>
          <a:xfrm>
            <a:off x="1613588" y="4891833"/>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9587A34F-D942-1A4F-A8D9-BD101932932C}"/>
              </a:ext>
            </a:extLst>
          </p:cNvPr>
          <p:cNvSpPr txBox="1"/>
          <p:nvPr/>
        </p:nvSpPr>
        <p:spPr>
          <a:xfrm rot="879590">
            <a:off x="1527511" y="4435825"/>
            <a:ext cx="245602" cy="369332"/>
          </a:xfrm>
          <a:prstGeom prst="rect">
            <a:avLst/>
          </a:prstGeom>
          <a:noFill/>
        </p:spPr>
        <p:txBody>
          <a:bodyPr wrap="square" rtlCol="0">
            <a:spAutoFit/>
          </a:bodyPr>
          <a:lstStyle/>
          <a:p>
            <a:r>
              <a:rPr lang="en-US" dirty="0">
                <a:latin typeface="Consolas" panose="020B0609020204030204" pitchFamily="49" charset="0"/>
                <a:cs typeface="Consolas" panose="020B0609020204030204" pitchFamily="49" charset="0"/>
              </a:rPr>
              <a:t>c</a:t>
            </a:r>
          </a:p>
        </p:txBody>
      </p:sp>
      <p:cxnSp>
        <p:nvCxnSpPr>
          <p:cNvPr id="29" name="Straight Arrow Connector 28">
            <a:extLst>
              <a:ext uri="{FF2B5EF4-FFF2-40B4-BE49-F238E27FC236}">
                <a16:creationId xmlns:a16="http://schemas.microsoft.com/office/drawing/2014/main" id="{3A23CE01-69B4-B447-B37A-0E6BB90A1DA9}"/>
              </a:ext>
            </a:extLst>
          </p:cNvPr>
          <p:cNvCxnSpPr>
            <a:cxnSpLocks/>
          </p:cNvCxnSpPr>
          <p:nvPr/>
        </p:nvCxnSpPr>
        <p:spPr>
          <a:xfrm flipH="1">
            <a:off x="1484773" y="5070334"/>
            <a:ext cx="185395" cy="44880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0785F87A-952F-2344-8F8B-C65EFA91572C}"/>
              </a:ext>
            </a:extLst>
          </p:cNvPr>
          <p:cNvSpPr txBox="1"/>
          <p:nvPr/>
        </p:nvSpPr>
        <p:spPr>
          <a:xfrm rot="879590">
            <a:off x="1326530" y="5019593"/>
            <a:ext cx="245602" cy="369332"/>
          </a:xfrm>
          <a:prstGeom prst="rect">
            <a:avLst/>
          </a:prstGeom>
          <a:noFill/>
        </p:spPr>
        <p:txBody>
          <a:bodyPr wrap="square" rtlCol="0">
            <a:spAutoFit/>
          </a:bodyPr>
          <a:lstStyle/>
          <a:p>
            <a:r>
              <a:rPr lang="en-US" dirty="0">
                <a:latin typeface="Consolas" panose="020B0609020204030204" pitchFamily="49" charset="0"/>
                <a:cs typeface="Consolas" panose="020B0609020204030204" pitchFamily="49" charset="0"/>
              </a:rPr>
              <a:t>$</a:t>
            </a:r>
          </a:p>
        </p:txBody>
      </p:sp>
      <p:sp>
        <p:nvSpPr>
          <p:cNvPr id="31" name="Oval 30">
            <a:extLst>
              <a:ext uri="{FF2B5EF4-FFF2-40B4-BE49-F238E27FC236}">
                <a16:creationId xmlns:a16="http://schemas.microsoft.com/office/drawing/2014/main" id="{36BFC86C-1BE5-E24C-B30A-2D7C5577D6DC}"/>
              </a:ext>
            </a:extLst>
          </p:cNvPr>
          <p:cNvSpPr/>
          <p:nvPr/>
        </p:nvSpPr>
        <p:spPr>
          <a:xfrm>
            <a:off x="1347975" y="5488371"/>
            <a:ext cx="195943" cy="177301"/>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Arrow Connector 31">
            <a:extLst>
              <a:ext uri="{FF2B5EF4-FFF2-40B4-BE49-F238E27FC236}">
                <a16:creationId xmlns:a16="http://schemas.microsoft.com/office/drawing/2014/main" id="{FF65F806-7061-EA43-B83D-40384FD24518}"/>
              </a:ext>
            </a:extLst>
          </p:cNvPr>
          <p:cNvCxnSpPr>
            <a:cxnSpLocks/>
          </p:cNvCxnSpPr>
          <p:nvPr/>
        </p:nvCxnSpPr>
        <p:spPr>
          <a:xfrm>
            <a:off x="3910149" y="2565485"/>
            <a:ext cx="251668" cy="43442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14E3379D-4AD7-CD4A-9B96-0DAB5672E404}"/>
              </a:ext>
            </a:extLst>
          </p:cNvPr>
          <p:cNvSpPr txBox="1"/>
          <p:nvPr/>
        </p:nvSpPr>
        <p:spPr>
          <a:xfrm rot="19928974">
            <a:off x="2488505" y="3005405"/>
            <a:ext cx="245602" cy="369332"/>
          </a:xfrm>
          <a:prstGeom prst="rect">
            <a:avLst/>
          </a:prstGeom>
          <a:noFill/>
        </p:spPr>
        <p:txBody>
          <a:bodyPr wrap="square" rtlCol="0">
            <a:spAutoFit/>
          </a:bodyPr>
          <a:lstStyle/>
          <a:p>
            <a:r>
              <a:rPr lang="en-US" dirty="0">
                <a:latin typeface="Consolas" panose="020B0609020204030204" pitchFamily="49" charset="0"/>
                <a:cs typeface="Consolas" panose="020B0609020204030204" pitchFamily="49" charset="0"/>
              </a:rPr>
              <a:t>b</a:t>
            </a:r>
          </a:p>
        </p:txBody>
      </p:sp>
      <p:sp>
        <p:nvSpPr>
          <p:cNvPr id="37" name="Oval 36">
            <a:extLst>
              <a:ext uri="{FF2B5EF4-FFF2-40B4-BE49-F238E27FC236}">
                <a16:creationId xmlns:a16="http://schemas.microsoft.com/office/drawing/2014/main" id="{ED228FFD-E127-D248-B9E8-CD90541C13A1}"/>
              </a:ext>
            </a:extLst>
          </p:cNvPr>
          <p:cNvSpPr/>
          <p:nvPr/>
        </p:nvSpPr>
        <p:spPr>
          <a:xfrm>
            <a:off x="4101739" y="3088418"/>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8" name="Straight Arrow Connector 37">
            <a:extLst>
              <a:ext uri="{FF2B5EF4-FFF2-40B4-BE49-F238E27FC236}">
                <a16:creationId xmlns:a16="http://schemas.microsoft.com/office/drawing/2014/main" id="{B04F0878-6B93-284A-A893-28782F1A8477}"/>
              </a:ext>
            </a:extLst>
          </p:cNvPr>
          <p:cNvCxnSpPr>
            <a:cxnSpLocks/>
          </p:cNvCxnSpPr>
          <p:nvPr/>
        </p:nvCxnSpPr>
        <p:spPr>
          <a:xfrm flipH="1">
            <a:off x="3442708" y="3265719"/>
            <a:ext cx="669640" cy="44829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Oval 38">
            <a:extLst>
              <a:ext uri="{FF2B5EF4-FFF2-40B4-BE49-F238E27FC236}">
                <a16:creationId xmlns:a16="http://schemas.microsoft.com/office/drawing/2014/main" id="{43CA7423-3706-994C-84D6-EBC88347517F}"/>
              </a:ext>
            </a:extLst>
          </p:cNvPr>
          <p:cNvSpPr/>
          <p:nvPr/>
        </p:nvSpPr>
        <p:spPr>
          <a:xfrm>
            <a:off x="3248298" y="3671895"/>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ADE229E4-B163-154E-A736-68028BF1284E}"/>
              </a:ext>
            </a:extLst>
          </p:cNvPr>
          <p:cNvSpPr txBox="1"/>
          <p:nvPr/>
        </p:nvSpPr>
        <p:spPr>
          <a:xfrm rot="19928974">
            <a:off x="3525497" y="3213052"/>
            <a:ext cx="245602" cy="369332"/>
          </a:xfrm>
          <a:prstGeom prst="rect">
            <a:avLst/>
          </a:prstGeom>
          <a:noFill/>
        </p:spPr>
        <p:txBody>
          <a:bodyPr wrap="square" rtlCol="0">
            <a:spAutoFit/>
          </a:bodyPr>
          <a:lstStyle/>
          <a:p>
            <a:r>
              <a:rPr lang="en-US" dirty="0">
                <a:latin typeface="Consolas" panose="020B0609020204030204" pitchFamily="49" charset="0"/>
                <a:cs typeface="Consolas" panose="020B0609020204030204" pitchFamily="49" charset="0"/>
              </a:rPr>
              <a:t>a</a:t>
            </a:r>
          </a:p>
        </p:txBody>
      </p:sp>
      <p:cxnSp>
        <p:nvCxnSpPr>
          <p:cNvPr id="41" name="Straight Arrow Connector 40">
            <a:extLst>
              <a:ext uri="{FF2B5EF4-FFF2-40B4-BE49-F238E27FC236}">
                <a16:creationId xmlns:a16="http://schemas.microsoft.com/office/drawing/2014/main" id="{58871B37-4F97-5C41-8A8F-47ABB054EF74}"/>
              </a:ext>
            </a:extLst>
          </p:cNvPr>
          <p:cNvCxnSpPr>
            <a:cxnSpLocks/>
          </p:cNvCxnSpPr>
          <p:nvPr/>
        </p:nvCxnSpPr>
        <p:spPr>
          <a:xfrm>
            <a:off x="3434621" y="3931231"/>
            <a:ext cx="251668" cy="43442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BB22B337-6469-1C44-A37A-3532FEF662D2}"/>
              </a:ext>
            </a:extLst>
          </p:cNvPr>
          <p:cNvSpPr txBox="1"/>
          <p:nvPr/>
        </p:nvSpPr>
        <p:spPr>
          <a:xfrm rot="2810815">
            <a:off x="3479006" y="3881748"/>
            <a:ext cx="433867" cy="369332"/>
          </a:xfrm>
          <a:prstGeom prst="rect">
            <a:avLst/>
          </a:prstGeom>
          <a:noFill/>
        </p:spPr>
        <p:txBody>
          <a:bodyPr wrap="square" rtlCol="0">
            <a:spAutoFit/>
          </a:bodyPr>
          <a:lstStyle/>
          <a:p>
            <a:r>
              <a:rPr lang="en-US" dirty="0">
                <a:latin typeface="Consolas" panose="020B0609020204030204" pitchFamily="49" charset="0"/>
                <a:cs typeface="Consolas" panose="020B0609020204030204" pitchFamily="49" charset="0"/>
              </a:rPr>
              <a:t>c</a:t>
            </a:r>
          </a:p>
        </p:txBody>
      </p:sp>
      <p:sp>
        <p:nvSpPr>
          <p:cNvPr id="43" name="Oval 42">
            <a:extLst>
              <a:ext uri="{FF2B5EF4-FFF2-40B4-BE49-F238E27FC236}">
                <a16:creationId xmlns:a16="http://schemas.microsoft.com/office/drawing/2014/main" id="{4ED89413-0687-7A47-B8BE-67BDE11DE9BF}"/>
              </a:ext>
            </a:extLst>
          </p:cNvPr>
          <p:cNvSpPr/>
          <p:nvPr/>
        </p:nvSpPr>
        <p:spPr>
          <a:xfrm>
            <a:off x="4068126" y="5067298"/>
            <a:ext cx="195943" cy="177301"/>
          </a:xfrm>
          <a:prstGeom prst="ellipse">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BFBEB517-A4CC-5047-A007-0AD2E3B19908}"/>
              </a:ext>
            </a:extLst>
          </p:cNvPr>
          <p:cNvSpPr txBox="1"/>
          <p:nvPr/>
        </p:nvSpPr>
        <p:spPr>
          <a:xfrm rot="3656173">
            <a:off x="5205804" y="1926141"/>
            <a:ext cx="245602" cy="369332"/>
          </a:xfrm>
          <a:prstGeom prst="rect">
            <a:avLst/>
          </a:prstGeom>
          <a:noFill/>
        </p:spPr>
        <p:txBody>
          <a:bodyPr wrap="square" rtlCol="0">
            <a:spAutoFit/>
          </a:bodyPr>
          <a:lstStyle/>
          <a:p>
            <a:r>
              <a:rPr lang="en-US" dirty="0">
                <a:latin typeface="Consolas" panose="020B0609020204030204" pitchFamily="49" charset="0"/>
                <a:cs typeface="Consolas" panose="020B0609020204030204" pitchFamily="49" charset="0"/>
              </a:rPr>
              <a:t>b</a:t>
            </a:r>
          </a:p>
        </p:txBody>
      </p:sp>
      <p:cxnSp>
        <p:nvCxnSpPr>
          <p:cNvPr id="45" name="Straight Arrow Connector 44">
            <a:extLst>
              <a:ext uri="{FF2B5EF4-FFF2-40B4-BE49-F238E27FC236}">
                <a16:creationId xmlns:a16="http://schemas.microsoft.com/office/drawing/2014/main" id="{C7E36CAD-32B2-3E4B-9973-C1269BCB341B}"/>
              </a:ext>
            </a:extLst>
          </p:cNvPr>
          <p:cNvCxnSpPr>
            <a:cxnSpLocks/>
            <a:stCxn id="5" idx="4"/>
          </p:cNvCxnSpPr>
          <p:nvPr/>
        </p:nvCxnSpPr>
        <p:spPr>
          <a:xfrm>
            <a:off x="4970418" y="1867989"/>
            <a:ext cx="401892" cy="56586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7" name="Oval 46">
            <a:extLst>
              <a:ext uri="{FF2B5EF4-FFF2-40B4-BE49-F238E27FC236}">
                <a16:creationId xmlns:a16="http://schemas.microsoft.com/office/drawing/2014/main" id="{87BE163A-6E0F-6A49-9A1D-CB5F4738FF61}"/>
              </a:ext>
            </a:extLst>
          </p:cNvPr>
          <p:cNvSpPr/>
          <p:nvPr/>
        </p:nvSpPr>
        <p:spPr>
          <a:xfrm>
            <a:off x="3688082" y="4451313"/>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8" name="Straight Arrow Connector 47">
            <a:extLst>
              <a:ext uri="{FF2B5EF4-FFF2-40B4-BE49-F238E27FC236}">
                <a16:creationId xmlns:a16="http://schemas.microsoft.com/office/drawing/2014/main" id="{F61A659F-DD56-F445-9BF2-761B2E589DBA}"/>
              </a:ext>
            </a:extLst>
          </p:cNvPr>
          <p:cNvCxnSpPr>
            <a:cxnSpLocks/>
            <a:endCxn id="43" idx="0"/>
          </p:cNvCxnSpPr>
          <p:nvPr/>
        </p:nvCxnSpPr>
        <p:spPr>
          <a:xfrm>
            <a:off x="3897044" y="4714273"/>
            <a:ext cx="269054" cy="35302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48F94742-5BE5-0243-927E-02B95B648CC8}"/>
              </a:ext>
            </a:extLst>
          </p:cNvPr>
          <p:cNvSpPr txBox="1"/>
          <p:nvPr/>
        </p:nvSpPr>
        <p:spPr>
          <a:xfrm rot="879590">
            <a:off x="4013129" y="4492718"/>
            <a:ext cx="245602" cy="369332"/>
          </a:xfrm>
          <a:prstGeom prst="rect">
            <a:avLst/>
          </a:prstGeom>
          <a:noFill/>
        </p:spPr>
        <p:txBody>
          <a:bodyPr wrap="square" rtlCol="0">
            <a:spAutoFit/>
          </a:bodyPr>
          <a:lstStyle/>
          <a:p>
            <a:r>
              <a:rPr lang="en-US" dirty="0">
                <a:latin typeface="Consolas" panose="020B0609020204030204" pitchFamily="49" charset="0"/>
                <a:cs typeface="Consolas" panose="020B0609020204030204" pitchFamily="49" charset="0"/>
              </a:rPr>
              <a:t>$</a:t>
            </a:r>
          </a:p>
        </p:txBody>
      </p:sp>
      <p:sp>
        <p:nvSpPr>
          <p:cNvPr id="52" name="Oval 51">
            <a:extLst>
              <a:ext uri="{FF2B5EF4-FFF2-40B4-BE49-F238E27FC236}">
                <a16:creationId xmlns:a16="http://schemas.microsoft.com/office/drawing/2014/main" id="{29D3D49B-C7D1-9A43-BB9E-005F3DF00465}"/>
              </a:ext>
            </a:extLst>
          </p:cNvPr>
          <p:cNvSpPr/>
          <p:nvPr/>
        </p:nvSpPr>
        <p:spPr>
          <a:xfrm>
            <a:off x="5329647" y="2474462"/>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3" name="Straight Arrow Connector 52">
            <a:extLst>
              <a:ext uri="{FF2B5EF4-FFF2-40B4-BE49-F238E27FC236}">
                <a16:creationId xmlns:a16="http://schemas.microsoft.com/office/drawing/2014/main" id="{13B4C58E-7740-BE41-A2A8-1C7D0BF3D4DC}"/>
              </a:ext>
            </a:extLst>
          </p:cNvPr>
          <p:cNvCxnSpPr>
            <a:cxnSpLocks/>
          </p:cNvCxnSpPr>
          <p:nvPr/>
        </p:nvCxnSpPr>
        <p:spPr>
          <a:xfrm flipH="1">
            <a:off x="5084115" y="2677888"/>
            <a:ext cx="279947" cy="32936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16F37293-9193-D24B-9B0A-F5A2AF80E292}"/>
              </a:ext>
            </a:extLst>
          </p:cNvPr>
          <p:cNvSpPr txBox="1"/>
          <p:nvPr/>
        </p:nvSpPr>
        <p:spPr>
          <a:xfrm rot="19928974">
            <a:off x="5053852" y="2520712"/>
            <a:ext cx="245602" cy="369332"/>
          </a:xfrm>
          <a:prstGeom prst="rect">
            <a:avLst/>
          </a:prstGeom>
          <a:noFill/>
        </p:spPr>
        <p:txBody>
          <a:bodyPr wrap="square" rtlCol="0">
            <a:spAutoFit/>
          </a:bodyPr>
          <a:lstStyle/>
          <a:p>
            <a:r>
              <a:rPr lang="en-US" dirty="0">
                <a:latin typeface="Consolas" panose="020B0609020204030204" pitchFamily="49" charset="0"/>
                <a:cs typeface="Consolas" panose="020B0609020204030204" pitchFamily="49" charset="0"/>
              </a:rPr>
              <a:t>a</a:t>
            </a:r>
          </a:p>
        </p:txBody>
      </p:sp>
      <p:sp>
        <p:nvSpPr>
          <p:cNvPr id="56" name="Oval 55">
            <a:extLst>
              <a:ext uri="{FF2B5EF4-FFF2-40B4-BE49-F238E27FC236}">
                <a16:creationId xmlns:a16="http://schemas.microsoft.com/office/drawing/2014/main" id="{986A5AC3-1770-4448-8650-EEAD56BD5F3D}"/>
              </a:ext>
            </a:extLst>
          </p:cNvPr>
          <p:cNvSpPr/>
          <p:nvPr/>
        </p:nvSpPr>
        <p:spPr>
          <a:xfrm>
            <a:off x="4894212" y="3071004"/>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7" name="Straight Arrow Connector 56">
            <a:extLst>
              <a:ext uri="{FF2B5EF4-FFF2-40B4-BE49-F238E27FC236}">
                <a16:creationId xmlns:a16="http://schemas.microsoft.com/office/drawing/2014/main" id="{A493A1DC-3A09-404E-818E-943E14B58956}"/>
              </a:ext>
            </a:extLst>
          </p:cNvPr>
          <p:cNvCxnSpPr>
            <a:cxnSpLocks/>
          </p:cNvCxnSpPr>
          <p:nvPr/>
        </p:nvCxnSpPr>
        <p:spPr>
          <a:xfrm>
            <a:off x="5141388" y="3283335"/>
            <a:ext cx="401892" cy="56586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EAC4BCAB-4074-9E4D-A200-73F51289D435}"/>
              </a:ext>
            </a:extLst>
          </p:cNvPr>
          <p:cNvSpPr txBox="1"/>
          <p:nvPr/>
        </p:nvSpPr>
        <p:spPr>
          <a:xfrm rot="3656173">
            <a:off x="5451367" y="3305198"/>
            <a:ext cx="245602" cy="369332"/>
          </a:xfrm>
          <a:prstGeom prst="rect">
            <a:avLst/>
          </a:prstGeom>
          <a:noFill/>
        </p:spPr>
        <p:txBody>
          <a:bodyPr wrap="square" rtlCol="0">
            <a:spAutoFit/>
          </a:bodyPr>
          <a:lstStyle/>
          <a:p>
            <a:r>
              <a:rPr lang="en-US" dirty="0">
                <a:latin typeface="Consolas" panose="020B0609020204030204" pitchFamily="49" charset="0"/>
                <a:cs typeface="Consolas" panose="020B0609020204030204" pitchFamily="49" charset="0"/>
              </a:rPr>
              <a:t>c</a:t>
            </a:r>
          </a:p>
        </p:txBody>
      </p:sp>
      <p:sp>
        <p:nvSpPr>
          <p:cNvPr id="59" name="Oval 58">
            <a:extLst>
              <a:ext uri="{FF2B5EF4-FFF2-40B4-BE49-F238E27FC236}">
                <a16:creationId xmlns:a16="http://schemas.microsoft.com/office/drawing/2014/main" id="{C2C4DC70-E0B5-E041-889A-A5FF4556A0CC}"/>
              </a:ext>
            </a:extLst>
          </p:cNvPr>
          <p:cNvSpPr/>
          <p:nvPr/>
        </p:nvSpPr>
        <p:spPr>
          <a:xfrm>
            <a:off x="5529942" y="3876553"/>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0" name="Straight Arrow Connector 59">
            <a:extLst>
              <a:ext uri="{FF2B5EF4-FFF2-40B4-BE49-F238E27FC236}">
                <a16:creationId xmlns:a16="http://schemas.microsoft.com/office/drawing/2014/main" id="{ECAD28E6-02AE-2746-BE40-43B9B68F7FC1}"/>
              </a:ext>
            </a:extLst>
          </p:cNvPr>
          <p:cNvCxnSpPr>
            <a:cxnSpLocks/>
          </p:cNvCxnSpPr>
          <p:nvPr/>
        </p:nvCxnSpPr>
        <p:spPr>
          <a:xfrm>
            <a:off x="5692065" y="4023190"/>
            <a:ext cx="401892" cy="56586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604F1EF6-2AA5-6948-A3BD-9B8AF51A9F4C}"/>
              </a:ext>
            </a:extLst>
          </p:cNvPr>
          <p:cNvSpPr txBox="1"/>
          <p:nvPr/>
        </p:nvSpPr>
        <p:spPr>
          <a:xfrm rot="3656173">
            <a:off x="5842169" y="4021641"/>
            <a:ext cx="245602" cy="406265"/>
          </a:xfrm>
          <a:prstGeom prst="rect">
            <a:avLst/>
          </a:prstGeom>
          <a:noFill/>
        </p:spPr>
        <p:txBody>
          <a:bodyPr wrap="square" rtlCol="0">
            <a:spAutoFit/>
          </a:bodyPr>
          <a:lstStyle/>
          <a:p>
            <a:r>
              <a:rPr lang="en-US" dirty="0">
                <a:latin typeface="Consolas" panose="020B0609020204030204" pitchFamily="49" charset="0"/>
                <a:cs typeface="Consolas" panose="020B0609020204030204" pitchFamily="49" charset="0"/>
              </a:rPr>
              <a:t>$</a:t>
            </a:r>
          </a:p>
        </p:txBody>
      </p:sp>
      <p:sp>
        <p:nvSpPr>
          <p:cNvPr id="62" name="Oval 61">
            <a:extLst>
              <a:ext uri="{FF2B5EF4-FFF2-40B4-BE49-F238E27FC236}">
                <a16:creationId xmlns:a16="http://schemas.microsoft.com/office/drawing/2014/main" id="{16C20685-E3EA-624C-BD11-348EA554E4A4}"/>
              </a:ext>
            </a:extLst>
          </p:cNvPr>
          <p:cNvSpPr/>
          <p:nvPr/>
        </p:nvSpPr>
        <p:spPr>
          <a:xfrm>
            <a:off x="6048104" y="4747415"/>
            <a:ext cx="195943" cy="177301"/>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3" name="Straight Arrow Connector 62">
            <a:extLst>
              <a:ext uri="{FF2B5EF4-FFF2-40B4-BE49-F238E27FC236}">
                <a16:creationId xmlns:a16="http://schemas.microsoft.com/office/drawing/2014/main" id="{ADC25037-BF83-7942-84CB-C8E3F07723A1}"/>
              </a:ext>
            </a:extLst>
          </p:cNvPr>
          <p:cNvCxnSpPr>
            <a:cxnSpLocks/>
          </p:cNvCxnSpPr>
          <p:nvPr/>
        </p:nvCxnSpPr>
        <p:spPr>
          <a:xfrm>
            <a:off x="3974035" y="2416019"/>
            <a:ext cx="644632" cy="27353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DCB6C904-E812-6743-82A1-844E6CE1D811}"/>
              </a:ext>
            </a:extLst>
          </p:cNvPr>
          <p:cNvSpPr txBox="1"/>
          <p:nvPr/>
        </p:nvSpPr>
        <p:spPr>
          <a:xfrm rot="1765530">
            <a:off x="4160774" y="2213520"/>
            <a:ext cx="245602" cy="369332"/>
          </a:xfrm>
          <a:prstGeom prst="rect">
            <a:avLst/>
          </a:prstGeom>
          <a:noFill/>
        </p:spPr>
        <p:txBody>
          <a:bodyPr wrap="square" rtlCol="0">
            <a:spAutoFit/>
          </a:bodyPr>
          <a:lstStyle/>
          <a:p>
            <a:r>
              <a:rPr lang="en-US" dirty="0">
                <a:latin typeface="Consolas" panose="020B0609020204030204" pitchFamily="49" charset="0"/>
                <a:cs typeface="Consolas" panose="020B0609020204030204" pitchFamily="49" charset="0"/>
              </a:rPr>
              <a:t>c</a:t>
            </a:r>
          </a:p>
        </p:txBody>
      </p:sp>
      <p:sp>
        <p:nvSpPr>
          <p:cNvPr id="66" name="Oval 65">
            <a:extLst>
              <a:ext uri="{FF2B5EF4-FFF2-40B4-BE49-F238E27FC236}">
                <a16:creationId xmlns:a16="http://schemas.microsoft.com/office/drawing/2014/main" id="{CDACDBF8-1FD1-3F4B-A172-19E5720C30DA}"/>
              </a:ext>
            </a:extLst>
          </p:cNvPr>
          <p:cNvSpPr/>
          <p:nvPr/>
        </p:nvSpPr>
        <p:spPr>
          <a:xfrm>
            <a:off x="4632966" y="2666046"/>
            <a:ext cx="195943" cy="177301"/>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7" name="Straight Arrow Connector 66">
            <a:extLst>
              <a:ext uri="{FF2B5EF4-FFF2-40B4-BE49-F238E27FC236}">
                <a16:creationId xmlns:a16="http://schemas.microsoft.com/office/drawing/2014/main" id="{F3C71B17-8A48-314F-811D-573281DB0988}"/>
              </a:ext>
            </a:extLst>
          </p:cNvPr>
          <p:cNvCxnSpPr>
            <a:cxnSpLocks/>
          </p:cNvCxnSpPr>
          <p:nvPr/>
        </p:nvCxnSpPr>
        <p:spPr>
          <a:xfrm>
            <a:off x="5134995" y="1796241"/>
            <a:ext cx="829975" cy="26751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9" name="TextBox 68">
            <a:extLst>
              <a:ext uri="{FF2B5EF4-FFF2-40B4-BE49-F238E27FC236}">
                <a16:creationId xmlns:a16="http://schemas.microsoft.com/office/drawing/2014/main" id="{70DA4513-A8D5-7843-9BB3-950230F6C3F9}"/>
              </a:ext>
            </a:extLst>
          </p:cNvPr>
          <p:cNvSpPr txBox="1"/>
          <p:nvPr/>
        </p:nvSpPr>
        <p:spPr>
          <a:xfrm rot="884058">
            <a:off x="5345145" y="1569084"/>
            <a:ext cx="245602" cy="369332"/>
          </a:xfrm>
          <a:prstGeom prst="rect">
            <a:avLst/>
          </a:prstGeom>
          <a:noFill/>
        </p:spPr>
        <p:txBody>
          <a:bodyPr wrap="square" rtlCol="0">
            <a:spAutoFit/>
          </a:bodyPr>
          <a:lstStyle/>
          <a:p>
            <a:r>
              <a:rPr lang="en-US" dirty="0">
                <a:latin typeface="Consolas" panose="020B0609020204030204" pitchFamily="49" charset="0"/>
                <a:cs typeface="Consolas" panose="020B0609020204030204" pitchFamily="49" charset="0"/>
              </a:rPr>
              <a:t>c</a:t>
            </a:r>
          </a:p>
        </p:txBody>
      </p:sp>
      <p:sp>
        <p:nvSpPr>
          <p:cNvPr id="73" name="Oval 72">
            <a:extLst>
              <a:ext uri="{FF2B5EF4-FFF2-40B4-BE49-F238E27FC236}">
                <a16:creationId xmlns:a16="http://schemas.microsoft.com/office/drawing/2014/main" id="{232C73C7-1DF6-FB48-90BF-FCD47F589075}"/>
              </a:ext>
            </a:extLst>
          </p:cNvPr>
          <p:cNvSpPr/>
          <p:nvPr/>
        </p:nvSpPr>
        <p:spPr>
          <a:xfrm>
            <a:off x="6035042" y="2043395"/>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4" name="Straight Arrow Connector 73">
            <a:extLst>
              <a:ext uri="{FF2B5EF4-FFF2-40B4-BE49-F238E27FC236}">
                <a16:creationId xmlns:a16="http://schemas.microsoft.com/office/drawing/2014/main" id="{D2BA264D-7905-AD4B-A2E2-5B58C4620343}"/>
              </a:ext>
            </a:extLst>
          </p:cNvPr>
          <p:cNvCxnSpPr>
            <a:cxnSpLocks/>
          </p:cNvCxnSpPr>
          <p:nvPr/>
        </p:nvCxnSpPr>
        <p:spPr>
          <a:xfrm>
            <a:off x="6257112" y="2169537"/>
            <a:ext cx="829975" cy="26751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51D08833-7066-CC42-8097-0D31644B000E}"/>
              </a:ext>
            </a:extLst>
          </p:cNvPr>
          <p:cNvSpPr txBox="1"/>
          <p:nvPr/>
        </p:nvSpPr>
        <p:spPr>
          <a:xfrm rot="332209">
            <a:off x="6453509" y="1914101"/>
            <a:ext cx="245602" cy="369332"/>
          </a:xfrm>
          <a:prstGeom prst="rect">
            <a:avLst/>
          </a:prstGeom>
          <a:noFill/>
        </p:spPr>
        <p:txBody>
          <a:bodyPr wrap="square" rtlCol="0">
            <a:spAutoFit/>
          </a:bodyPr>
          <a:lstStyle/>
          <a:p>
            <a:r>
              <a:rPr lang="en-US" dirty="0">
                <a:latin typeface="Consolas" panose="020B0609020204030204" pitchFamily="49" charset="0"/>
                <a:cs typeface="Consolas" panose="020B0609020204030204" pitchFamily="49" charset="0"/>
              </a:rPr>
              <a:t>$</a:t>
            </a:r>
          </a:p>
        </p:txBody>
      </p:sp>
      <p:sp>
        <p:nvSpPr>
          <p:cNvPr id="76" name="Oval 75">
            <a:extLst>
              <a:ext uri="{FF2B5EF4-FFF2-40B4-BE49-F238E27FC236}">
                <a16:creationId xmlns:a16="http://schemas.microsoft.com/office/drawing/2014/main" id="{2BE9F462-6691-2045-BD4F-5B13790A051E}"/>
              </a:ext>
            </a:extLst>
          </p:cNvPr>
          <p:cNvSpPr/>
          <p:nvPr/>
        </p:nvSpPr>
        <p:spPr>
          <a:xfrm>
            <a:off x="7154095" y="2378676"/>
            <a:ext cx="195943" cy="177301"/>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TextBox 76">
            <a:extLst>
              <a:ext uri="{FF2B5EF4-FFF2-40B4-BE49-F238E27FC236}">
                <a16:creationId xmlns:a16="http://schemas.microsoft.com/office/drawing/2014/main" id="{1FDCC2EA-8027-3D4B-A3F3-9388A419630A}"/>
              </a:ext>
            </a:extLst>
          </p:cNvPr>
          <p:cNvSpPr txBox="1"/>
          <p:nvPr/>
        </p:nvSpPr>
        <p:spPr>
          <a:xfrm>
            <a:off x="10254343" y="1371600"/>
            <a:ext cx="1240971" cy="424641"/>
          </a:xfrm>
          <a:prstGeom prst="rect">
            <a:avLst/>
          </a:prstGeom>
          <a:noFill/>
        </p:spPr>
        <p:txBody>
          <a:bodyPr wrap="square" rtlCol="0">
            <a:spAutoFit/>
          </a:bodyPr>
          <a:lstStyle/>
          <a:p>
            <a:endParaRPr lang="en-US" dirty="0"/>
          </a:p>
        </p:txBody>
      </p:sp>
      <p:sp>
        <p:nvSpPr>
          <p:cNvPr id="64" name="Oval 63">
            <a:extLst>
              <a:ext uri="{FF2B5EF4-FFF2-40B4-BE49-F238E27FC236}">
                <a16:creationId xmlns:a16="http://schemas.microsoft.com/office/drawing/2014/main" id="{0CC353A8-71D3-4A44-B83F-82165F3A59D8}"/>
              </a:ext>
            </a:extLst>
          </p:cNvPr>
          <p:cNvSpPr/>
          <p:nvPr/>
        </p:nvSpPr>
        <p:spPr>
          <a:xfrm>
            <a:off x="4632966" y="2666046"/>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B2CB4299-654D-3C4C-8B1E-6C3D56F5F81E}"/>
              </a:ext>
            </a:extLst>
          </p:cNvPr>
          <p:cNvSpPr/>
          <p:nvPr/>
        </p:nvSpPr>
        <p:spPr>
          <a:xfrm>
            <a:off x="4333810" y="3349025"/>
            <a:ext cx="195943" cy="177301"/>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TextBox 69">
            <a:extLst>
              <a:ext uri="{FF2B5EF4-FFF2-40B4-BE49-F238E27FC236}">
                <a16:creationId xmlns:a16="http://schemas.microsoft.com/office/drawing/2014/main" id="{429ACAB0-B416-5344-B1DC-198ABC4E7EFA}"/>
              </a:ext>
            </a:extLst>
          </p:cNvPr>
          <p:cNvSpPr txBox="1"/>
          <p:nvPr/>
        </p:nvSpPr>
        <p:spPr>
          <a:xfrm rot="18104904">
            <a:off x="4387599" y="2816313"/>
            <a:ext cx="245602" cy="369332"/>
          </a:xfrm>
          <a:prstGeom prst="rect">
            <a:avLst/>
          </a:prstGeom>
          <a:noFill/>
        </p:spPr>
        <p:txBody>
          <a:bodyPr wrap="square" rtlCol="0">
            <a:spAutoFit/>
          </a:bodyPr>
          <a:lstStyle/>
          <a:p>
            <a:r>
              <a:rPr lang="en-US" dirty="0">
                <a:latin typeface="Consolas" panose="020B0609020204030204" pitchFamily="49" charset="0"/>
                <a:cs typeface="Consolas" panose="020B0609020204030204" pitchFamily="49" charset="0"/>
              </a:rPr>
              <a:t>$</a:t>
            </a:r>
          </a:p>
        </p:txBody>
      </p:sp>
      <p:cxnSp>
        <p:nvCxnSpPr>
          <p:cNvPr id="71" name="Straight Arrow Connector 70">
            <a:extLst>
              <a:ext uri="{FF2B5EF4-FFF2-40B4-BE49-F238E27FC236}">
                <a16:creationId xmlns:a16="http://schemas.microsoft.com/office/drawing/2014/main" id="{A8357AD0-394C-6C41-8C7E-44AF623020FA}"/>
              </a:ext>
            </a:extLst>
          </p:cNvPr>
          <p:cNvCxnSpPr>
            <a:cxnSpLocks/>
          </p:cNvCxnSpPr>
          <p:nvPr/>
        </p:nvCxnSpPr>
        <p:spPr>
          <a:xfrm flipH="1">
            <a:off x="4448898" y="2843347"/>
            <a:ext cx="282040" cy="4927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A3947B2B-F32F-254D-9556-4445B377E2B4}"/>
                  </a:ext>
                </a:extLst>
              </p:cNvPr>
              <p:cNvSpPr txBox="1"/>
              <p:nvPr/>
            </p:nvSpPr>
            <p:spPr>
              <a:xfrm>
                <a:off x="6048104" y="5241341"/>
                <a:ext cx="5589108" cy="1247521"/>
              </a:xfrm>
              <a:prstGeom prst="rect">
                <a:avLst/>
              </a:prstGeom>
              <a:noFill/>
            </p:spPr>
            <p:txBody>
              <a:bodyPr wrap="square" rtlCol="0">
                <a:spAutoFit/>
              </a:bodyPr>
              <a:lstStyle/>
              <a:p>
                <a:r>
                  <a:rPr lang="en-US" sz="2200" dirty="0"/>
                  <a:t>Temporal Cost to build: </a:t>
                </a:r>
                <a14:m>
                  <m:oMath xmlns:m="http://schemas.openxmlformats.org/officeDocument/2006/math">
                    <m:f>
                      <m:fPr>
                        <m:ctrlPr>
                          <a:rPr lang="en-US" sz="2200" i="1" smtClean="0">
                            <a:solidFill>
                              <a:schemeClr val="accent5">
                                <a:lumMod val="75000"/>
                              </a:schemeClr>
                            </a:solidFill>
                            <a:latin typeface="Cambria Math" panose="02040503050406030204" pitchFamily="18" charset="0"/>
                            <a:ea typeface="Cambria Math" panose="02040503050406030204" pitchFamily="18" charset="0"/>
                          </a:rPr>
                        </m:ctrlPr>
                      </m:fPr>
                      <m:num>
                        <m:r>
                          <a:rPr lang="en-US" sz="2200" b="0" i="1" smtClean="0">
                            <a:solidFill>
                              <a:schemeClr val="accent5">
                                <a:lumMod val="75000"/>
                              </a:schemeClr>
                            </a:solidFill>
                            <a:latin typeface="Cambria Math" panose="02040503050406030204" pitchFamily="18" charset="0"/>
                            <a:ea typeface="Cambria Math" panose="02040503050406030204" pitchFamily="18" charset="0"/>
                          </a:rPr>
                          <m:t>1</m:t>
                        </m:r>
                      </m:num>
                      <m:den>
                        <m:r>
                          <a:rPr lang="en-US" sz="2200" b="0" i="1" smtClean="0">
                            <a:solidFill>
                              <a:schemeClr val="accent5">
                                <a:lumMod val="75000"/>
                              </a:schemeClr>
                            </a:solidFill>
                            <a:latin typeface="Cambria Math" panose="02040503050406030204" pitchFamily="18" charset="0"/>
                            <a:ea typeface="Cambria Math" panose="02040503050406030204" pitchFamily="18" charset="0"/>
                          </a:rPr>
                          <m:t>2</m:t>
                        </m:r>
                      </m:den>
                    </m:f>
                    <m:sSup>
                      <m:sSupPr>
                        <m:ctrlPr>
                          <a:rPr lang="en-US" sz="2200" b="0" i="1" smtClean="0">
                            <a:solidFill>
                              <a:schemeClr val="accent5">
                                <a:lumMod val="75000"/>
                              </a:schemeClr>
                            </a:solidFill>
                            <a:latin typeface="Cambria Math" panose="02040503050406030204" pitchFamily="18" charset="0"/>
                            <a:ea typeface="Cambria Math" panose="02040503050406030204" pitchFamily="18" charset="0"/>
                          </a:rPr>
                        </m:ctrlPr>
                      </m:sSupPr>
                      <m:e>
                        <m:r>
                          <a:rPr lang="en-US" sz="2200" b="0" i="1" smtClean="0">
                            <a:solidFill>
                              <a:schemeClr val="accent5">
                                <a:lumMod val="75000"/>
                              </a:schemeClr>
                            </a:solidFill>
                            <a:latin typeface="Cambria Math" panose="02040503050406030204" pitchFamily="18" charset="0"/>
                            <a:ea typeface="Cambria Math" panose="02040503050406030204" pitchFamily="18" charset="0"/>
                          </a:rPr>
                          <m:t>𝑛</m:t>
                        </m:r>
                      </m:e>
                      <m:sup>
                        <m:r>
                          <a:rPr lang="en-US" sz="2200" b="0" i="1" smtClean="0">
                            <a:solidFill>
                              <a:schemeClr val="accent5">
                                <a:lumMod val="75000"/>
                              </a:schemeClr>
                            </a:solidFill>
                            <a:latin typeface="Cambria Math" panose="02040503050406030204" pitchFamily="18" charset="0"/>
                            <a:ea typeface="Cambria Math" panose="02040503050406030204" pitchFamily="18" charset="0"/>
                          </a:rPr>
                          <m:t>2</m:t>
                        </m:r>
                      </m:sup>
                    </m:sSup>
                    <m:r>
                      <a:rPr lang="en-US" sz="2200" b="0" i="1" smtClean="0">
                        <a:solidFill>
                          <a:schemeClr val="accent5">
                            <a:lumMod val="75000"/>
                          </a:schemeClr>
                        </a:solidFill>
                        <a:latin typeface="Cambria Math" panose="02040503050406030204" pitchFamily="18" charset="0"/>
                        <a:ea typeface="Cambria Math" panose="02040503050406030204" pitchFamily="18" charset="0"/>
                      </a:rPr>
                      <m:t>+</m:t>
                    </m:r>
                    <m:f>
                      <m:fPr>
                        <m:ctrlPr>
                          <a:rPr lang="en-US" sz="2200" b="0" i="1" smtClean="0">
                            <a:solidFill>
                              <a:schemeClr val="accent5">
                                <a:lumMod val="75000"/>
                              </a:schemeClr>
                            </a:solidFill>
                            <a:latin typeface="Cambria Math" panose="02040503050406030204" pitchFamily="18" charset="0"/>
                            <a:ea typeface="Cambria Math" panose="02040503050406030204" pitchFamily="18" charset="0"/>
                          </a:rPr>
                        </m:ctrlPr>
                      </m:fPr>
                      <m:num>
                        <m:r>
                          <a:rPr lang="en-US" sz="2200" b="0" i="1" smtClean="0">
                            <a:solidFill>
                              <a:schemeClr val="accent5">
                                <a:lumMod val="75000"/>
                              </a:schemeClr>
                            </a:solidFill>
                            <a:latin typeface="Cambria Math" panose="02040503050406030204" pitchFamily="18" charset="0"/>
                            <a:ea typeface="Cambria Math" panose="02040503050406030204" pitchFamily="18" charset="0"/>
                          </a:rPr>
                          <m:t>1</m:t>
                        </m:r>
                      </m:num>
                      <m:den>
                        <m:r>
                          <a:rPr lang="en-US" sz="2200" b="0" i="1" smtClean="0">
                            <a:solidFill>
                              <a:schemeClr val="accent5">
                                <a:lumMod val="75000"/>
                              </a:schemeClr>
                            </a:solidFill>
                            <a:latin typeface="Cambria Math" panose="02040503050406030204" pitchFamily="18" charset="0"/>
                            <a:ea typeface="Cambria Math" panose="02040503050406030204" pitchFamily="18" charset="0"/>
                          </a:rPr>
                          <m:t>2</m:t>
                        </m:r>
                      </m:den>
                    </m:f>
                    <m:r>
                      <a:rPr lang="en-US" sz="2200" b="0" i="1" smtClean="0">
                        <a:solidFill>
                          <a:schemeClr val="accent5">
                            <a:lumMod val="75000"/>
                          </a:schemeClr>
                        </a:solidFill>
                        <a:latin typeface="Cambria Math" panose="02040503050406030204" pitchFamily="18" charset="0"/>
                        <a:ea typeface="Cambria Math" panose="02040503050406030204" pitchFamily="18" charset="0"/>
                      </a:rPr>
                      <m:t>𝑛</m:t>
                    </m:r>
                    <m:r>
                      <a:rPr lang="en-US" sz="2200" b="0" i="1" smtClean="0">
                        <a:solidFill>
                          <a:schemeClr val="accent5">
                            <a:lumMod val="75000"/>
                          </a:schemeClr>
                        </a:solidFill>
                        <a:latin typeface="Cambria Math" panose="02040503050406030204" pitchFamily="18" charset="0"/>
                        <a:ea typeface="Cambria Math" panose="02040503050406030204" pitchFamily="18" charset="0"/>
                      </a:rPr>
                      <m:t>+1=</m:t>
                    </m:r>
                    <m:r>
                      <a:rPr lang="en-US" sz="2200" i="1" smtClean="0">
                        <a:solidFill>
                          <a:schemeClr val="accent5">
                            <a:lumMod val="75000"/>
                          </a:schemeClr>
                        </a:solidFill>
                        <a:latin typeface="Cambria Math" panose="02040503050406030204" pitchFamily="18" charset="0"/>
                        <a:ea typeface="Cambria Math" panose="02040503050406030204" pitchFamily="18" charset="0"/>
                      </a:rPr>
                      <m:t>𝒪</m:t>
                    </m:r>
                    <m:d>
                      <m:dPr>
                        <m:ctrlPr>
                          <a:rPr lang="en-US" sz="2200" b="0" i="1" smtClean="0">
                            <a:solidFill>
                              <a:schemeClr val="accent5">
                                <a:lumMod val="75000"/>
                              </a:schemeClr>
                            </a:solidFill>
                            <a:latin typeface="Cambria Math" panose="02040503050406030204" pitchFamily="18" charset="0"/>
                            <a:ea typeface="Cambria Math" panose="02040503050406030204" pitchFamily="18" charset="0"/>
                          </a:rPr>
                        </m:ctrlPr>
                      </m:dPr>
                      <m:e>
                        <m:sSup>
                          <m:sSupPr>
                            <m:ctrlPr>
                              <a:rPr lang="en-US" sz="2200" b="0" i="1" smtClean="0">
                                <a:solidFill>
                                  <a:schemeClr val="accent5">
                                    <a:lumMod val="75000"/>
                                  </a:schemeClr>
                                </a:solidFill>
                                <a:latin typeface="Cambria Math" panose="02040503050406030204" pitchFamily="18" charset="0"/>
                                <a:ea typeface="Cambria Math" panose="02040503050406030204" pitchFamily="18" charset="0"/>
                              </a:rPr>
                            </m:ctrlPr>
                          </m:sSupPr>
                          <m:e>
                            <m:r>
                              <a:rPr lang="en-US" sz="2200" b="0" i="1" smtClean="0">
                                <a:solidFill>
                                  <a:schemeClr val="accent5">
                                    <a:lumMod val="75000"/>
                                  </a:schemeClr>
                                </a:solidFill>
                                <a:latin typeface="Cambria Math" panose="02040503050406030204" pitchFamily="18" charset="0"/>
                                <a:ea typeface="Cambria Math" panose="02040503050406030204" pitchFamily="18" charset="0"/>
                              </a:rPr>
                              <m:t>𝑛</m:t>
                            </m:r>
                          </m:e>
                          <m:sup>
                            <m:r>
                              <a:rPr lang="en-US" sz="2200" b="0" i="1" smtClean="0">
                                <a:solidFill>
                                  <a:schemeClr val="accent5">
                                    <a:lumMod val="75000"/>
                                  </a:schemeClr>
                                </a:solidFill>
                                <a:latin typeface="Cambria Math" panose="02040503050406030204" pitchFamily="18" charset="0"/>
                                <a:ea typeface="Cambria Math" panose="02040503050406030204" pitchFamily="18" charset="0"/>
                              </a:rPr>
                              <m:t>2</m:t>
                            </m:r>
                          </m:sup>
                        </m:sSup>
                      </m:e>
                    </m:d>
                  </m:oMath>
                </a14:m>
                <a:endParaRPr lang="en-US" sz="2200" dirty="0"/>
              </a:p>
              <a:p>
                <a:r>
                  <a:rPr lang="en-US" sz="2200" dirty="0"/>
                  <a:t>We also have 19 nodes total, which is significantly bigger than 5.</a:t>
                </a:r>
              </a:p>
            </p:txBody>
          </p:sp>
        </mc:Choice>
        <mc:Fallback xmlns="">
          <p:sp>
            <p:nvSpPr>
              <p:cNvPr id="72" name="TextBox 71">
                <a:extLst>
                  <a:ext uri="{FF2B5EF4-FFF2-40B4-BE49-F238E27FC236}">
                    <a16:creationId xmlns:a16="http://schemas.microsoft.com/office/drawing/2014/main" id="{A3947B2B-F32F-254D-9556-4445B377E2B4}"/>
                  </a:ext>
                </a:extLst>
              </p:cNvPr>
              <p:cNvSpPr txBox="1">
                <a:spLocks noRot="1" noChangeAspect="1" noMove="1" noResize="1" noEditPoints="1" noAdjustHandles="1" noChangeArrowheads="1" noChangeShapeType="1" noTextEdit="1"/>
              </p:cNvSpPr>
              <p:nvPr/>
            </p:nvSpPr>
            <p:spPr>
              <a:xfrm>
                <a:off x="6048104" y="5241341"/>
                <a:ext cx="5589108" cy="1247521"/>
              </a:xfrm>
              <a:prstGeom prst="rect">
                <a:avLst/>
              </a:prstGeom>
              <a:blipFill>
                <a:blip r:embed="rId2"/>
                <a:stretch>
                  <a:fillRect l="-1134" b="-8081"/>
                </a:stretch>
              </a:blipFill>
            </p:spPr>
            <p:txBody>
              <a:bodyPr/>
              <a:lstStyle/>
              <a:p>
                <a:r>
                  <a:rPr lang="en-US">
                    <a:noFill/>
                  </a:rPr>
                  <a:t> </a:t>
                </a:r>
              </a:p>
            </p:txBody>
          </p:sp>
        </mc:Fallback>
      </mc:AlternateContent>
      <p:sp>
        <p:nvSpPr>
          <p:cNvPr id="3" name="Left Brace 2">
            <a:extLst>
              <a:ext uri="{FF2B5EF4-FFF2-40B4-BE49-F238E27FC236}">
                <a16:creationId xmlns:a16="http://schemas.microsoft.com/office/drawing/2014/main" id="{7B2632D4-8531-1342-AB2C-D3B8A41B7A71}"/>
              </a:ext>
            </a:extLst>
          </p:cNvPr>
          <p:cNvSpPr/>
          <p:nvPr/>
        </p:nvSpPr>
        <p:spPr>
          <a:xfrm rot="19811333">
            <a:off x="10092933" y="2243253"/>
            <a:ext cx="873304" cy="2271755"/>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D1CD4C43-F2DA-4A4E-83D2-A67BD0A1196E}"/>
                  </a:ext>
                </a:extLst>
              </p:cNvPr>
              <p:cNvSpPr txBox="1"/>
              <p:nvPr/>
            </p:nvSpPr>
            <p:spPr>
              <a:xfrm>
                <a:off x="7584372" y="3546466"/>
                <a:ext cx="2783309" cy="837473"/>
              </a:xfrm>
              <a:prstGeom prst="rect">
                <a:avLst/>
              </a:prstGeom>
              <a:noFill/>
            </p:spPr>
            <p:txBody>
              <a:bodyPr wrap="square" rtlCol="0">
                <a:spAutoFit/>
              </a:bodyPr>
              <a:lstStyle/>
              <a:p>
                <a:r>
                  <a:rPr lang="en-US" sz="1400" dirty="0">
                    <a:solidFill>
                      <a:schemeClr val="bg1">
                        <a:lumMod val="65000"/>
                      </a:schemeClr>
                    </a:solidFill>
                  </a:rPr>
                  <a:t>There are </a:t>
                </a:r>
                <a14:m>
                  <m:oMath xmlns:m="http://schemas.openxmlformats.org/officeDocument/2006/math">
                    <m:f>
                      <m:fPr>
                        <m:ctrlPr>
                          <a:rPr lang="en-US" sz="1400" i="1" smtClean="0">
                            <a:solidFill>
                              <a:schemeClr val="bg1">
                                <a:lumMod val="65000"/>
                              </a:schemeClr>
                            </a:solidFill>
                            <a:latin typeface="Cambria Math" panose="02040503050406030204" pitchFamily="18" charset="0"/>
                          </a:rPr>
                        </m:ctrlPr>
                      </m:fPr>
                      <m:num>
                        <m:r>
                          <a:rPr lang="en-US" sz="1400" i="1">
                            <a:solidFill>
                              <a:schemeClr val="bg1">
                                <a:lumMod val="65000"/>
                              </a:schemeClr>
                            </a:solidFill>
                            <a:latin typeface="Cambria Math" panose="02040503050406030204" pitchFamily="18" charset="0"/>
                          </a:rPr>
                          <m:t>𝑛</m:t>
                        </m:r>
                        <m:r>
                          <a:rPr lang="en-US" sz="1400" i="1">
                            <a:solidFill>
                              <a:schemeClr val="bg1">
                                <a:lumMod val="65000"/>
                              </a:schemeClr>
                            </a:solidFill>
                            <a:latin typeface="Cambria Math" panose="02040503050406030204" pitchFamily="18" charset="0"/>
                          </a:rPr>
                          <m:t>(</m:t>
                        </m:r>
                        <m:r>
                          <a:rPr lang="en-US" sz="1400" i="1">
                            <a:solidFill>
                              <a:schemeClr val="bg1">
                                <a:lumMod val="65000"/>
                              </a:schemeClr>
                            </a:solidFill>
                            <a:latin typeface="Cambria Math" panose="02040503050406030204" pitchFamily="18" charset="0"/>
                          </a:rPr>
                          <m:t>𝑛</m:t>
                        </m:r>
                        <m:r>
                          <a:rPr lang="en-US" sz="1400" i="1">
                            <a:solidFill>
                              <a:schemeClr val="bg1">
                                <a:lumMod val="65000"/>
                              </a:schemeClr>
                            </a:solidFill>
                            <a:latin typeface="Cambria Math" panose="02040503050406030204" pitchFamily="18" charset="0"/>
                          </a:rPr>
                          <m:t>+1)</m:t>
                        </m:r>
                      </m:num>
                      <m:den>
                        <m:r>
                          <a:rPr lang="en-US" sz="1400" b="0" i="1" smtClean="0">
                            <a:solidFill>
                              <a:schemeClr val="bg1">
                                <a:lumMod val="65000"/>
                              </a:schemeClr>
                            </a:solidFill>
                            <a:latin typeface="Cambria Math" panose="02040503050406030204" pitchFamily="18" charset="0"/>
                          </a:rPr>
                          <m:t>2</m:t>
                        </m:r>
                      </m:den>
                    </m:f>
                  </m:oMath>
                </a14:m>
                <a:r>
                  <a:rPr lang="en-US" sz="1400" dirty="0">
                    <a:solidFill>
                      <a:schemeClr val="bg1">
                        <a:lumMod val="65000"/>
                      </a:schemeClr>
                    </a:solidFill>
                  </a:rPr>
                  <a:t> characters total in all of those suffixes, + 1 for an “empty” character in the case of </a:t>
                </a:r>
                <a:r>
                  <a:rPr lang="en-US" sz="1400" dirty="0">
                    <a:solidFill>
                      <a:srgbClr val="FF4EFF"/>
                    </a:solidFill>
                  </a:rPr>
                  <a:t>$</a:t>
                </a:r>
              </a:p>
            </p:txBody>
          </p:sp>
        </mc:Choice>
        <mc:Fallback xmlns="">
          <p:sp>
            <p:nvSpPr>
              <p:cNvPr id="9" name="TextBox 8">
                <a:extLst>
                  <a:ext uri="{FF2B5EF4-FFF2-40B4-BE49-F238E27FC236}">
                    <a16:creationId xmlns:a16="http://schemas.microsoft.com/office/drawing/2014/main" id="{D1CD4C43-F2DA-4A4E-83D2-A67BD0A1196E}"/>
                  </a:ext>
                </a:extLst>
              </p:cNvPr>
              <p:cNvSpPr txBox="1">
                <a:spLocks noRot="1" noChangeAspect="1" noMove="1" noResize="1" noEditPoints="1" noAdjustHandles="1" noChangeArrowheads="1" noChangeShapeType="1" noTextEdit="1"/>
              </p:cNvSpPr>
              <p:nvPr/>
            </p:nvSpPr>
            <p:spPr>
              <a:xfrm>
                <a:off x="7584372" y="3546466"/>
                <a:ext cx="2783309" cy="837473"/>
              </a:xfrm>
              <a:prstGeom prst="rect">
                <a:avLst/>
              </a:prstGeom>
              <a:blipFill>
                <a:blip r:embed="rId3"/>
                <a:stretch>
                  <a:fillRect l="-455" b="-5970"/>
                </a:stretch>
              </a:blipFill>
            </p:spPr>
            <p:txBody>
              <a:bodyPr/>
              <a:lstStyle/>
              <a:p>
                <a:r>
                  <a:rPr lang="en-US">
                    <a:noFill/>
                  </a:rPr>
                  <a:t> </a:t>
                </a:r>
              </a:p>
            </p:txBody>
          </p:sp>
        </mc:Fallback>
      </mc:AlternateContent>
    </p:spTree>
    <p:extLst>
      <p:ext uri="{BB962C8B-B14F-4D97-AF65-F5344CB8AC3E}">
        <p14:creationId xmlns:p14="http://schemas.microsoft.com/office/powerpoint/2010/main" val="80934878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TextBox 70">
            <a:extLst>
              <a:ext uri="{FF2B5EF4-FFF2-40B4-BE49-F238E27FC236}">
                <a16:creationId xmlns:a16="http://schemas.microsoft.com/office/drawing/2014/main" id="{23702649-44A0-B442-84EE-7E0A7DDDAC3C}"/>
              </a:ext>
            </a:extLst>
          </p:cNvPr>
          <p:cNvSpPr txBox="1"/>
          <p:nvPr/>
        </p:nvSpPr>
        <p:spPr>
          <a:xfrm>
            <a:off x="1289944" y="3417730"/>
            <a:ext cx="370115" cy="369332"/>
          </a:xfrm>
          <a:prstGeom prst="rect">
            <a:avLst/>
          </a:prstGeom>
          <a:noFill/>
        </p:spPr>
        <p:txBody>
          <a:bodyPr wrap="square" rtlCol="0">
            <a:spAutoFit/>
          </a:bodyPr>
          <a:lstStyle/>
          <a:p>
            <a:r>
              <a:rPr lang="en-US" dirty="0"/>
              <a:t>a</a:t>
            </a:r>
          </a:p>
        </p:txBody>
      </p:sp>
      <p:sp>
        <p:nvSpPr>
          <p:cNvPr id="2" name="Title 1">
            <a:extLst>
              <a:ext uri="{FF2B5EF4-FFF2-40B4-BE49-F238E27FC236}">
                <a16:creationId xmlns:a16="http://schemas.microsoft.com/office/drawing/2014/main" id="{734CC031-FCD4-C848-82CB-42546A3888BF}"/>
              </a:ext>
            </a:extLst>
          </p:cNvPr>
          <p:cNvSpPr>
            <a:spLocks noGrp="1"/>
          </p:cNvSpPr>
          <p:nvPr>
            <p:ph type="title"/>
          </p:nvPr>
        </p:nvSpPr>
        <p:spPr/>
        <p:txBody>
          <a:bodyPr/>
          <a:lstStyle/>
          <a:p>
            <a:pPr algn="ctr"/>
            <a:r>
              <a:rPr lang="en-US" dirty="0"/>
              <a:t>Importance of $</a:t>
            </a:r>
          </a:p>
        </p:txBody>
      </p:sp>
      <p:sp>
        <p:nvSpPr>
          <p:cNvPr id="4" name="TextBox 3">
            <a:extLst>
              <a:ext uri="{FF2B5EF4-FFF2-40B4-BE49-F238E27FC236}">
                <a16:creationId xmlns:a16="http://schemas.microsoft.com/office/drawing/2014/main" id="{78C19311-24D7-F64B-BFE4-C1A855DC7A33}"/>
              </a:ext>
            </a:extLst>
          </p:cNvPr>
          <p:cNvSpPr txBox="1"/>
          <p:nvPr/>
        </p:nvSpPr>
        <p:spPr>
          <a:xfrm>
            <a:off x="1195247" y="5812972"/>
            <a:ext cx="2194560" cy="492443"/>
          </a:xfrm>
          <a:prstGeom prst="rect">
            <a:avLst/>
          </a:prstGeom>
          <a:noFill/>
        </p:spPr>
        <p:txBody>
          <a:bodyPr wrap="square" rtlCol="0">
            <a:spAutoFit/>
          </a:bodyPr>
          <a:lstStyle/>
          <a:p>
            <a:r>
              <a:rPr lang="en-US" sz="2600" dirty="0">
                <a:latin typeface="Consolas" panose="020B0609020204030204" pitchFamily="49" charset="0"/>
                <a:cs typeface="Consolas" panose="020B0609020204030204" pitchFamily="49" charset="0"/>
              </a:rPr>
              <a:t>T</a:t>
            </a:r>
            <a:r>
              <a:rPr lang="en-US" sz="2600" dirty="0">
                <a:solidFill>
                  <a:schemeClr val="accent5"/>
                </a:solidFill>
                <a:latin typeface="Consolas" panose="020B0609020204030204" pitchFamily="49" charset="0"/>
                <a:cs typeface="Consolas" panose="020B0609020204030204" pitchFamily="49" charset="0"/>
              </a:rPr>
              <a:t>$</a:t>
            </a:r>
            <a:r>
              <a:rPr lang="en-US" sz="2600" dirty="0">
                <a:latin typeface="Consolas" panose="020B0609020204030204" pitchFamily="49" charset="0"/>
                <a:cs typeface="Consolas" panose="020B0609020204030204" pitchFamily="49" charset="0"/>
              </a:rPr>
              <a:t>=</a:t>
            </a:r>
            <a:r>
              <a:rPr lang="en-US" sz="2600" dirty="0" err="1">
                <a:latin typeface="Consolas" panose="020B0609020204030204" pitchFamily="49" charset="0"/>
                <a:cs typeface="Consolas" panose="020B0609020204030204" pitchFamily="49" charset="0"/>
              </a:rPr>
              <a:t>abaaba</a:t>
            </a:r>
            <a:r>
              <a:rPr lang="en-US" sz="2600" dirty="0">
                <a:solidFill>
                  <a:schemeClr val="accent5"/>
                </a:solidFill>
                <a:latin typeface="Consolas" panose="020B0609020204030204" pitchFamily="49" charset="0"/>
                <a:cs typeface="Consolas" panose="020B0609020204030204" pitchFamily="49" charset="0"/>
              </a:rPr>
              <a:t>$</a:t>
            </a:r>
          </a:p>
        </p:txBody>
      </p:sp>
      <p:sp>
        <p:nvSpPr>
          <p:cNvPr id="8" name="Oval 7">
            <a:extLst>
              <a:ext uri="{FF2B5EF4-FFF2-40B4-BE49-F238E27FC236}">
                <a16:creationId xmlns:a16="http://schemas.microsoft.com/office/drawing/2014/main" id="{0580FBDA-81DC-1647-B4C3-B7397140C772}"/>
              </a:ext>
            </a:extLst>
          </p:cNvPr>
          <p:cNvSpPr/>
          <p:nvPr/>
        </p:nvSpPr>
        <p:spPr>
          <a:xfrm>
            <a:off x="2142304" y="1651499"/>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98D17A90-46BA-9C4C-86E7-E9B032D7BB92}"/>
              </a:ext>
            </a:extLst>
          </p:cNvPr>
          <p:cNvSpPr txBox="1"/>
          <p:nvPr/>
        </p:nvSpPr>
        <p:spPr>
          <a:xfrm>
            <a:off x="8475164" y="5833519"/>
            <a:ext cx="2194560" cy="492443"/>
          </a:xfrm>
          <a:prstGeom prst="rect">
            <a:avLst/>
          </a:prstGeom>
          <a:noFill/>
        </p:spPr>
        <p:txBody>
          <a:bodyPr wrap="square" rtlCol="0">
            <a:spAutoFit/>
          </a:bodyPr>
          <a:lstStyle/>
          <a:p>
            <a:r>
              <a:rPr lang="en-US" sz="2600" dirty="0">
                <a:latin typeface="Consolas" panose="020B0609020204030204" pitchFamily="49" charset="0"/>
                <a:cs typeface="Consolas" panose="020B0609020204030204" pitchFamily="49" charset="0"/>
              </a:rPr>
              <a:t>T=</a:t>
            </a:r>
            <a:r>
              <a:rPr lang="en-US" sz="2600" dirty="0" err="1">
                <a:latin typeface="Consolas" panose="020B0609020204030204" pitchFamily="49" charset="0"/>
                <a:cs typeface="Consolas" panose="020B0609020204030204" pitchFamily="49" charset="0"/>
              </a:rPr>
              <a:t>abaaba</a:t>
            </a:r>
            <a:endParaRPr lang="en-US" sz="2600" dirty="0">
              <a:latin typeface="Consolas" panose="020B0609020204030204" pitchFamily="49" charset="0"/>
              <a:cs typeface="Consolas" panose="020B0609020204030204" pitchFamily="49" charset="0"/>
            </a:endParaRPr>
          </a:p>
        </p:txBody>
      </p:sp>
      <p:sp>
        <p:nvSpPr>
          <p:cNvPr id="10" name="Oval 9">
            <a:extLst>
              <a:ext uri="{FF2B5EF4-FFF2-40B4-BE49-F238E27FC236}">
                <a16:creationId xmlns:a16="http://schemas.microsoft.com/office/drawing/2014/main" id="{9869FF4D-061E-9F45-A6D4-C23AA57944C7}"/>
              </a:ext>
            </a:extLst>
          </p:cNvPr>
          <p:cNvSpPr/>
          <p:nvPr/>
        </p:nvSpPr>
        <p:spPr>
          <a:xfrm>
            <a:off x="2660468" y="2169663"/>
            <a:ext cx="195943" cy="177301"/>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71ABCFC7-DAAC-2E41-987C-E11DBD6372A3}"/>
              </a:ext>
            </a:extLst>
          </p:cNvPr>
          <p:cNvSpPr/>
          <p:nvPr/>
        </p:nvSpPr>
        <p:spPr>
          <a:xfrm>
            <a:off x="2159723" y="2191434"/>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A551ADD0-A5EC-734D-BCE2-077B90F16CBC}"/>
              </a:ext>
            </a:extLst>
          </p:cNvPr>
          <p:cNvSpPr/>
          <p:nvPr/>
        </p:nvSpPr>
        <p:spPr>
          <a:xfrm>
            <a:off x="1515289" y="2213205"/>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7B9C5826-1BB1-5342-A0CF-CADBEB544E23}"/>
              </a:ext>
            </a:extLst>
          </p:cNvPr>
          <p:cNvSpPr/>
          <p:nvPr/>
        </p:nvSpPr>
        <p:spPr>
          <a:xfrm>
            <a:off x="2403564" y="2657346"/>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ED93E7DA-88A2-A141-B103-43EC228E9BA7}"/>
              </a:ext>
            </a:extLst>
          </p:cNvPr>
          <p:cNvSpPr/>
          <p:nvPr/>
        </p:nvSpPr>
        <p:spPr>
          <a:xfrm>
            <a:off x="2782389" y="3101482"/>
            <a:ext cx="195943" cy="177301"/>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427E7F4C-C7C0-ED49-9CCA-AABD9D225BE1}"/>
              </a:ext>
            </a:extLst>
          </p:cNvPr>
          <p:cNvSpPr/>
          <p:nvPr/>
        </p:nvSpPr>
        <p:spPr>
          <a:xfrm>
            <a:off x="2399210" y="3097127"/>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6FF87B95-DA8B-054C-A953-6468E54D8833}"/>
              </a:ext>
            </a:extLst>
          </p:cNvPr>
          <p:cNvSpPr/>
          <p:nvPr/>
        </p:nvSpPr>
        <p:spPr>
          <a:xfrm>
            <a:off x="2412272" y="3580456"/>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DBE6C234-356A-9949-A9F0-39CF0D0E165C}"/>
              </a:ext>
            </a:extLst>
          </p:cNvPr>
          <p:cNvSpPr/>
          <p:nvPr/>
        </p:nvSpPr>
        <p:spPr>
          <a:xfrm>
            <a:off x="2407918" y="4020237"/>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48A41064-82E5-0A45-BF62-4C82716DD155}"/>
              </a:ext>
            </a:extLst>
          </p:cNvPr>
          <p:cNvSpPr/>
          <p:nvPr/>
        </p:nvSpPr>
        <p:spPr>
          <a:xfrm>
            <a:off x="2416625" y="4551464"/>
            <a:ext cx="195943" cy="177301"/>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0CED6C4C-7BC2-E94D-BFC2-0CB631848DBF}"/>
              </a:ext>
            </a:extLst>
          </p:cNvPr>
          <p:cNvSpPr/>
          <p:nvPr/>
        </p:nvSpPr>
        <p:spPr>
          <a:xfrm>
            <a:off x="1484810" y="2692179"/>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573513AF-8106-5C48-AE2D-5DD6CAAA53D7}"/>
              </a:ext>
            </a:extLst>
          </p:cNvPr>
          <p:cNvSpPr/>
          <p:nvPr/>
        </p:nvSpPr>
        <p:spPr>
          <a:xfrm>
            <a:off x="1519645" y="3249527"/>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FB100734-BCC0-D94E-8D54-175C00401EBF}"/>
              </a:ext>
            </a:extLst>
          </p:cNvPr>
          <p:cNvSpPr/>
          <p:nvPr/>
        </p:nvSpPr>
        <p:spPr>
          <a:xfrm>
            <a:off x="1532707" y="3772045"/>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8FC9A741-5515-5440-908C-A76C2AC3BEC8}"/>
              </a:ext>
            </a:extLst>
          </p:cNvPr>
          <p:cNvSpPr/>
          <p:nvPr/>
        </p:nvSpPr>
        <p:spPr>
          <a:xfrm>
            <a:off x="1528353" y="4211826"/>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4E0062F3-D85B-6346-87E3-05F916B69788}"/>
              </a:ext>
            </a:extLst>
          </p:cNvPr>
          <p:cNvSpPr/>
          <p:nvPr/>
        </p:nvSpPr>
        <p:spPr>
          <a:xfrm>
            <a:off x="1537060" y="4743053"/>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80689482-E572-4F4F-A2CA-A54512F3C810}"/>
              </a:ext>
            </a:extLst>
          </p:cNvPr>
          <p:cNvSpPr/>
          <p:nvPr/>
        </p:nvSpPr>
        <p:spPr>
          <a:xfrm>
            <a:off x="1915882" y="2692180"/>
            <a:ext cx="195943" cy="177301"/>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AF63706F-E8FC-AF4E-B2F9-22CA09045605}"/>
              </a:ext>
            </a:extLst>
          </p:cNvPr>
          <p:cNvSpPr/>
          <p:nvPr/>
        </p:nvSpPr>
        <p:spPr>
          <a:xfrm>
            <a:off x="1506578" y="5235091"/>
            <a:ext cx="195943" cy="177301"/>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89CDC042-2AEF-064B-B059-B3657FE3F90C}"/>
              </a:ext>
            </a:extLst>
          </p:cNvPr>
          <p:cNvSpPr/>
          <p:nvPr/>
        </p:nvSpPr>
        <p:spPr>
          <a:xfrm>
            <a:off x="997128" y="2713950"/>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E3612D52-763D-C64A-A798-38033F160680}"/>
              </a:ext>
            </a:extLst>
          </p:cNvPr>
          <p:cNvSpPr/>
          <p:nvPr/>
        </p:nvSpPr>
        <p:spPr>
          <a:xfrm>
            <a:off x="992774" y="3153731"/>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017F3B7E-7A0A-C24E-9AAC-B7713ED9FEFB}"/>
              </a:ext>
            </a:extLst>
          </p:cNvPr>
          <p:cNvSpPr/>
          <p:nvPr/>
        </p:nvSpPr>
        <p:spPr>
          <a:xfrm>
            <a:off x="587821" y="3663186"/>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862921AE-A89C-6040-96B0-A78731986481}"/>
              </a:ext>
            </a:extLst>
          </p:cNvPr>
          <p:cNvSpPr/>
          <p:nvPr/>
        </p:nvSpPr>
        <p:spPr>
          <a:xfrm>
            <a:off x="348334" y="4259722"/>
            <a:ext cx="195943" cy="177301"/>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Straight Arrow Connector 30">
            <a:extLst>
              <a:ext uri="{FF2B5EF4-FFF2-40B4-BE49-F238E27FC236}">
                <a16:creationId xmlns:a16="http://schemas.microsoft.com/office/drawing/2014/main" id="{487C6F13-B1C3-2542-B5B2-287B1B794210}"/>
              </a:ext>
            </a:extLst>
          </p:cNvPr>
          <p:cNvCxnSpPr>
            <a:stCxn id="8" idx="2"/>
            <a:endCxn id="12" idx="7"/>
          </p:cNvCxnSpPr>
          <p:nvPr/>
        </p:nvCxnSpPr>
        <p:spPr>
          <a:xfrm flipH="1">
            <a:off x="1682537" y="1740150"/>
            <a:ext cx="459767" cy="4990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5C693E3E-8A04-E246-B1DC-27DFBCA57AD1}"/>
              </a:ext>
            </a:extLst>
          </p:cNvPr>
          <p:cNvCxnSpPr>
            <a:cxnSpLocks/>
            <a:stCxn id="8" idx="6"/>
            <a:endCxn id="10" idx="1"/>
          </p:cNvCxnSpPr>
          <p:nvPr/>
        </p:nvCxnSpPr>
        <p:spPr>
          <a:xfrm>
            <a:off x="2338247" y="1740150"/>
            <a:ext cx="350916" cy="45547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0CE8FB7C-4774-DC4C-B210-B0DD215AB365}"/>
              </a:ext>
            </a:extLst>
          </p:cNvPr>
          <p:cNvCxnSpPr>
            <a:cxnSpLocks/>
            <a:endCxn id="11" idx="0"/>
          </p:cNvCxnSpPr>
          <p:nvPr/>
        </p:nvCxnSpPr>
        <p:spPr>
          <a:xfrm>
            <a:off x="2228106" y="1839180"/>
            <a:ext cx="29589" cy="35225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63747E6C-CDC6-0A4E-8227-1118EF1509A3}"/>
              </a:ext>
            </a:extLst>
          </p:cNvPr>
          <p:cNvCxnSpPr>
            <a:cxnSpLocks/>
            <a:endCxn id="13" idx="0"/>
          </p:cNvCxnSpPr>
          <p:nvPr/>
        </p:nvCxnSpPr>
        <p:spPr>
          <a:xfrm>
            <a:off x="2309552" y="2337830"/>
            <a:ext cx="191984" cy="31951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8F110380-AA9F-CC48-8A7A-73D57F0ECB02}"/>
              </a:ext>
            </a:extLst>
          </p:cNvPr>
          <p:cNvCxnSpPr>
            <a:cxnSpLocks/>
            <a:endCxn id="14" idx="0"/>
          </p:cNvCxnSpPr>
          <p:nvPr/>
        </p:nvCxnSpPr>
        <p:spPr>
          <a:xfrm>
            <a:off x="2579519" y="2777616"/>
            <a:ext cx="300842" cy="3238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061A930C-45B5-3043-B892-7D47ED809727}"/>
              </a:ext>
            </a:extLst>
          </p:cNvPr>
          <p:cNvCxnSpPr>
            <a:cxnSpLocks/>
            <a:endCxn id="26" idx="0"/>
          </p:cNvCxnSpPr>
          <p:nvPr/>
        </p:nvCxnSpPr>
        <p:spPr>
          <a:xfrm flipH="1">
            <a:off x="1095100" y="2336689"/>
            <a:ext cx="441960" cy="37726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89329F89-4B9D-3A4B-AB96-E71B6877C436}"/>
              </a:ext>
            </a:extLst>
          </p:cNvPr>
          <p:cNvCxnSpPr>
            <a:cxnSpLocks/>
            <a:endCxn id="19" idx="0"/>
          </p:cNvCxnSpPr>
          <p:nvPr/>
        </p:nvCxnSpPr>
        <p:spPr>
          <a:xfrm flipH="1">
            <a:off x="1582782" y="2397634"/>
            <a:ext cx="17412" cy="29454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695F152C-A5D8-8B4B-ACC5-3994E798FD20}"/>
              </a:ext>
            </a:extLst>
          </p:cNvPr>
          <p:cNvCxnSpPr>
            <a:cxnSpLocks/>
            <a:endCxn id="24" idx="0"/>
          </p:cNvCxnSpPr>
          <p:nvPr/>
        </p:nvCxnSpPr>
        <p:spPr>
          <a:xfrm>
            <a:off x="1713405" y="2393278"/>
            <a:ext cx="300449" cy="29890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B17AE7EB-0A8F-9A4C-B2D6-740AB6554971}"/>
              </a:ext>
            </a:extLst>
          </p:cNvPr>
          <p:cNvCxnSpPr>
            <a:cxnSpLocks/>
          </p:cNvCxnSpPr>
          <p:nvPr/>
        </p:nvCxnSpPr>
        <p:spPr>
          <a:xfrm flipH="1">
            <a:off x="2492830" y="2811293"/>
            <a:ext cx="17412" cy="29454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D278A25D-1DC7-0846-B5B8-506E4FF6ACF6}"/>
              </a:ext>
            </a:extLst>
          </p:cNvPr>
          <p:cNvCxnSpPr>
            <a:cxnSpLocks/>
          </p:cNvCxnSpPr>
          <p:nvPr/>
        </p:nvCxnSpPr>
        <p:spPr>
          <a:xfrm flipH="1">
            <a:off x="2488473" y="3277205"/>
            <a:ext cx="17412" cy="29454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EDE971AA-CA49-9E45-9E00-CEFD0637F4F4}"/>
              </a:ext>
            </a:extLst>
          </p:cNvPr>
          <p:cNvCxnSpPr>
            <a:cxnSpLocks/>
          </p:cNvCxnSpPr>
          <p:nvPr/>
        </p:nvCxnSpPr>
        <p:spPr>
          <a:xfrm flipH="1">
            <a:off x="2488475" y="3747465"/>
            <a:ext cx="17412" cy="29454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5694174B-7619-5540-BC64-A32D9CD9DC25}"/>
              </a:ext>
            </a:extLst>
          </p:cNvPr>
          <p:cNvCxnSpPr>
            <a:cxnSpLocks/>
          </p:cNvCxnSpPr>
          <p:nvPr/>
        </p:nvCxnSpPr>
        <p:spPr>
          <a:xfrm flipH="1">
            <a:off x="2510244" y="4239503"/>
            <a:ext cx="17412" cy="29454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FE757793-48FC-7143-9879-2A4AD938C080}"/>
              </a:ext>
            </a:extLst>
          </p:cNvPr>
          <p:cNvCxnSpPr>
            <a:cxnSpLocks/>
          </p:cNvCxnSpPr>
          <p:nvPr/>
        </p:nvCxnSpPr>
        <p:spPr>
          <a:xfrm>
            <a:off x="1565361" y="2911441"/>
            <a:ext cx="16654" cy="28181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6669AFD7-E2DB-9744-850E-7647D85C77F4}"/>
              </a:ext>
            </a:extLst>
          </p:cNvPr>
          <p:cNvCxnSpPr>
            <a:cxnSpLocks/>
          </p:cNvCxnSpPr>
          <p:nvPr/>
        </p:nvCxnSpPr>
        <p:spPr>
          <a:xfrm flipH="1">
            <a:off x="1621969" y="3490183"/>
            <a:ext cx="26121" cy="29928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31D83521-0543-A34B-81E8-DB8DCF80E970}"/>
              </a:ext>
            </a:extLst>
          </p:cNvPr>
          <p:cNvCxnSpPr>
            <a:cxnSpLocks/>
          </p:cNvCxnSpPr>
          <p:nvPr/>
        </p:nvCxnSpPr>
        <p:spPr>
          <a:xfrm flipH="1">
            <a:off x="1621972" y="3925991"/>
            <a:ext cx="17412" cy="29454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8D3826FD-0245-C147-98FE-84D52360E0A3}"/>
              </a:ext>
            </a:extLst>
          </p:cNvPr>
          <p:cNvCxnSpPr>
            <a:cxnSpLocks/>
          </p:cNvCxnSpPr>
          <p:nvPr/>
        </p:nvCxnSpPr>
        <p:spPr>
          <a:xfrm flipH="1">
            <a:off x="1630678" y="4457218"/>
            <a:ext cx="17412" cy="29454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EC253A54-FC6B-5044-BAC6-23113CF81D7F}"/>
              </a:ext>
            </a:extLst>
          </p:cNvPr>
          <p:cNvCxnSpPr>
            <a:cxnSpLocks/>
          </p:cNvCxnSpPr>
          <p:nvPr/>
        </p:nvCxnSpPr>
        <p:spPr>
          <a:xfrm flipH="1">
            <a:off x="1613259" y="4897004"/>
            <a:ext cx="17412" cy="29454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9D0350C6-8B7B-1E43-B221-CBE7979E2EEE}"/>
              </a:ext>
            </a:extLst>
          </p:cNvPr>
          <p:cNvCxnSpPr>
            <a:cxnSpLocks/>
          </p:cNvCxnSpPr>
          <p:nvPr/>
        </p:nvCxnSpPr>
        <p:spPr>
          <a:xfrm flipH="1">
            <a:off x="1086393" y="2880960"/>
            <a:ext cx="17412" cy="29454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5F8F08F0-7C11-7E4E-BFC8-8A611A5A6A07}"/>
              </a:ext>
            </a:extLst>
          </p:cNvPr>
          <p:cNvCxnSpPr>
            <a:cxnSpLocks/>
          </p:cNvCxnSpPr>
          <p:nvPr/>
        </p:nvCxnSpPr>
        <p:spPr>
          <a:xfrm flipH="1">
            <a:off x="799002" y="3346872"/>
            <a:ext cx="209005" cy="30325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0E90665C-88B1-2240-9BFD-A09278C08F23}"/>
              </a:ext>
            </a:extLst>
          </p:cNvPr>
          <p:cNvCxnSpPr>
            <a:cxnSpLocks/>
          </p:cNvCxnSpPr>
          <p:nvPr/>
        </p:nvCxnSpPr>
        <p:spPr>
          <a:xfrm flipH="1">
            <a:off x="452425" y="3830195"/>
            <a:ext cx="202884" cy="36734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D19E2C91-A4DC-054D-83E9-364AD337AF4D}"/>
              </a:ext>
            </a:extLst>
          </p:cNvPr>
          <p:cNvSpPr txBox="1"/>
          <p:nvPr/>
        </p:nvSpPr>
        <p:spPr>
          <a:xfrm rot="19172715">
            <a:off x="1728647" y="1651499"/>
            <a:ext cx="370115" cy="369332"/>
          </a:xfrm>
          <a:prstGeom prst="rect">
            <a:avLst/>
          </a:prstGeom>
          <a:noFill/>
        </p:spPr>
        <p:txBody>
          <a:bodyPr wrap="square" rtlCol="0">
            <a:spAutoFit/>
          </a:bodyPr>
          <a:lstStyle/>
          <a:p>
            <a:r>
              <a:rPr lang="en-US" dirty="0"/>
              <a:t>a</a:t>
            </a:r>
          </a:p>
        </p:txBody>
      </p:sp>
      <p:sp>
        <p:nvSpPr>
          <p:cNvPr id="62" name="TextBox 61">
            <a:extLst>
              <a:ext uri="{FF2B5EF4-FFF2-40B4-BE49-F238E27FC236}">
                <a16:creationId xmlns:a16="http://schemas.microsoft.com/office/drawing/2014/main" id="{B74D1333-97A5-A644-AA52-CDA4F3B95861}"/>
              </a:ext>
            </a:extLst>
          </p:cNvPr>
          <p:cNvSpPr txBox="1"/>
          <p:nvPr/>
        </p:nvSpPr>
        <p:spPr>
          <a:xfrm rot="19172715">
            <a:off x="1097273" y="2169662"/>
            <a:ext cx="370115" cy="369332"/>
          </a:xfrm>
          <a:prstGeom prst="rect">
            <a:avLst/>
          </a:prstGeom>
          <a:noFill/>
        </p:spPr>
        <p:txBody>
          <a:bodyPr wrap="square" rtlCol="0">
            <a:spAutoFit/>
          </a:bodyPr>
          <a:lstStyle/>
          <a:p>
            <a:r>
              <a:rPr lang="en-US" dirty="0"/>
              <a:t>a</a:t>
            </a:r>
          </a:p>
        </p:txBody>
      </p:sp>
      <p:sp>
        <p:nvSpPr>
          <p:cNvPr id="65" name="TextBox 64">
            <a:extLst>
              <a:ext uri="{FF2B5EF4-FFF2-40B4-BE49-F238E27FC236}">
                <a16:creationId xmlns:a16="http://schemas.microsoft.com/office/drawing/2014/main" id="{E5EF90C1-F716-1048-BB0F-1575EAB27630}"/>
              </a:ext>
            </a:extLst>
          </p:cNvPr>
          <p:cNvSpPr txBox="1"/>
          <p:nvPr/>
        </p:nvSpPr>
        <p:spPr>
          <a:xfrm rot="18347572">
            <a:off x="622656" y="3158086"/>
            <a:ext cx="370115" cy="369332"/>
          </a:xfrm>
          <a:prstGeom prst="rect">
            <a:avLst/>
          </a:prstGeom>
          <a:noFill/>
        </p:spPr>
        <p:txBody>
          <a:bodyPr wrap="square" rtlCol="0">
            <a:spAutoFit/>
          </a:bodyPr>
          <a:lstStyle/>
          <a:p>
            <a:r>
              <a:rPr lang="en-US" dirty="0"/>
              <a:t>a</a:t>
            </a:r>
          </a:p>
        </p:txBody>
      </p:sp>
      <p:sp>
        <p:nvSpPr>
          <p:cNvPr id="66" name="TextBox 65">
            <a:extLst>
              <a:ext uri="{FF2B5EF4-FFF2-40B4-BE49-F238E27FC236}">
                <a16:creationId xmlns:a16="http://schemas.microsoft.com/office/drawing/2014/main" id="{CB97FD65-0B14-1D46-95A1-B1AB987F7F92}"/>
              </a:ext>
            </a:extLst>
          </p:cNvPr>
          <p:cNvSpPr txBox="1"/>
          <p:nvPr/>
        </p:nvSpPr>
        <p:spPr>
          <a:xfrm rot="18347572">
            <a:off x="267366" y="3741564"/>
            <a:ext cx="370115" cy="369332"/>
          </a:xfrm>
          <a:prstGeom prst="rect">
            <a:avLst/>
          </a:prstGeom>
          <a:noFill/>
        </p:spPr>
        <p:txBody>
          <a:bodyPr wrap="square" rtlCol="0">
            <a:spAutoFit/>
          </a:bodyPr>
          <a:lstStyle/>
          <a:p>
            <a:r>
              <a:rPr lang="en-US" dirty="0">
                <a:solidFill>
                  <a:schemeClr val="accent5"/>
                </a:solidFill>
              </a:rPr>
              <a:t>$</a:t>
            </a:r>
          </a:p>
        </p:txBody>
      </p:sp>
      <p:sp>
        <p:nvSpPr>
          <p:cNvPr id="67" name="TextBox 66">
            <a:extLst>
              <a:ext uri="{FF2B5EF4-FFF2-40B4-BE49-F238E27FC236}">
                <a16:creationId xmlns:a16="http://schemas.microsoft.com/office/drawing/2014/main" id="{A431FF3D-0483-B645-99A1-72C040AACB09}"/>
              </a:ext>
            </a:extLst>
          </p:cNvPr>
          <p:cNvSpPr txBox="1"/>
          <p:nvPr/>
        </p:nvSpPr>
        <p:spPr>
          <a:xfrm rot="21249859">
            <a:off x="1571896" y="2396083"/>
            <a:ext cx="370115" cy="369332"/>
          </a:xfrm>
          <a:prstGeom prst="rect">
            <a:avLst/>
          </a:prstGeom>
          <a:noFill/>
        </p:spPr>
        <p:txBody>
          <a:bodyPr wrap="square" rtlCol="0">
            <a:spAutoFit/>
          </a:bodyPr>
          <a:lstStyle/>
          <a:p>
            <a:r>
              <a:rPr lang="en-US" dirty="0"/>
              <a:t>b</a:t>
            </a:r>
          </a:p>
        </p:txBody>
      </p:sp>
      <p:sp>
        <p:nvSpPr>
          <p:cNvPr id="69" name="TextBox 68">
            <a:extLst>
              <a:ext uri="{FF2B5EF4-FFF2-40B4-BE49-F238E27FC236}">
                <a16:creationId xmlns:a16="http://schemas.microsoft.com/office/drawing/2014/main" id="{944EAC47-58DB-5F40-91E4-7D9488EB7345}"/>
              </a:ext>
            </a:extLst>
          </p:cNvPr>
          <p:cNvSpPr txBox="1"/>
          <p:nvPr/>
        </p:nvSpPr>
        <p:spPr>
          <a:xfrm rot="21306919">
            <a:off x="1857371" y="2260698"/>
            <a:ext cx="370115" cy="369332"/>
          </a:xfrm>
          <a:prstGeom prst="rect">
            <a:avLst/>
          </a:prstGeom>
          <a:noFill/>
        </p:spPr>
        <p:txBody>
          <a:bodyPr wrap="square" rtlCol="0">
            <a:spAutoFit/>
          </a:bodyPr>
          <a:lstStyle/>
          <a:p>
            <a:r>
              <a:rPr lang="en-US" dirty="0">
                <a:solidFill>
                  <a:schemeClr val="accent5"/>
                </a:solidFill>
              </a:rPr>
              <a:t>$</a:t>
            </a:r>
          </a:p>
        </p:txBody>
      </p:sp>
      <p:sp>
        <p:nvSpPr>
          <p:cNvPr id="70" name="TextBox 69">
            <a:extLst>
              <a:ext uri="{FF2B5EF4-FFF2-40B4-BE49-F238E27FC236}">
                <a16:creationId xmlns:a16="http://schemas.microsoft.com/office/drawing/2014/main" id="{13B02284-E245-4E4D-A41A-9AC6EADDCD1D}"/>
              </a:ext>
            </a:extLst>
          </p:cNvPr>
          <p:cNvSpPr txBox="1"/>
          <p:nvPr/>
        </p:nvSpPr>
        <p:spPr>
          <a:xfrm>
            <a:off x="1282334" y="2844414"/>
            <a:ext cx="373505" cy="369332"/>
          </a:xfrm>
          <a:prstGeom prst="rect">
            <a:avLst/>
          </a:prstGeom>
          <a:noFill/>
        </p:spPr>
        <p:txBody>
          <a:bodyPr wrap="square" rtlCol="0">
            <a:spAutoFit/>
          </a:bodyPr>
          <a:lstStyle/>
          <a:p>
            <a:r>
              <a:rPr lang="en-US" dirty="0"/>
              <a:t>a</a:t>
            </a:r>
          </a:p>
        </p:txBody>
      </p:sp>
      <p:sp>
        <p:nvSpPr>
          <p:cNvPr id="72" name="TextBox 71">
            <a:extLst>
              <a:ext uri="{FF2B5EF4-FFF2-40B4-BE49-F238E27FC236}">
                <a16:creationId xmlns:a16="http://schemas.microsoft.com/office/drawing/2014/main" id="{75B2A2FC-0C26-BD4B-B781-03BE9F9FB7B9}"/>
              </a:ext>
            </a:extLst>
          </p:cNvPr>
          <p:cNvSpPr txBox="1"/>
          <p:nvPr/>
        </p:nvSpPr>
        <p:spPr>
          <a:xfrm>
            <a:off x="1336758" y="4368576"/>
            <a:ext cx="370115" cy="369332"/>
          </a:xfrm>
          <a:prstGeom prst="rect">
            <a:avLst/>
          </a:prstGeom>
          <a:noFill/>
        </p:spPr>
        <p:txBody>
          <a:bodyPr wrap="square" rtlCol="0">
            <a:spAutoFit/>
          </a:bodyPr>
          <a:lstStyle/>
          <a:p>
            <a:r>
              <a:rPr lang="en-US" dirty="0"/>
              <a:t>a</a:t>
            </a:r>
          </a:p>
        </p:txBody>
      </p:sp>
      <p:sp>
        <p:nvSpPr>
          <p:cNvPr id="74" name="TextBox 73">
            <a:extLst>
              <a:ext uri="{FF2B5EF4-FFF2-40B4-BE49-F238E27FC236}">
                <a16:creationId xmlns:a16="http://schemas.microsoft.com/office/drawing/2014/main" id="{84C066F6-0482-2B47-8CE5-D2AC43DD97CE}"/>
              </a:ext>
            </a:extLst>
          </p:cNvPr>
          <p:cNvSpPr txBox="1"/>
          <p:nvPr/>
        </p:nvSpPr>
        <p:spPr>
          <a:xfrm>
            <a:off x="1334164" y="4821426"/>
            <a:ext cx="370115" cy="369332"/>
          </a:xfrm>
          <a:prstGeom prst="rect">
            <a:avLst/>
          </a:prstGeom>
          <a:noFill/>
        </p:spPr>
        <p:txBody>
          <a:bodyPr wrap="square" rtlCol="0">
            <a:spAutoFit/>
          </a:bodyPr>
          <a:lstStyle/>
          <a:p>
            <a:r>
              <a:rPr lang="en-US" dirty="0">
                <a:solidFill>
                  <a:schemeClr val="accent5"/>
                </a:solidFill>
              </a:rPr>
              <a:t>$</a:t>
            </a:r>
          </a:p>
        </p:txBody>
      </p:sp>
      <p:sp>
        <p:nvSpPr>
          <p:cNvPr id="76" name="TextBox 75">
            <a:extLst>
              <a:ext uri="{FF2B5EF4-FFF2-40B4-BE49-F238E27FC236}">
                <a16:creationId xmlns:a16="http://schemas.microsoft.com/office/drawing/2014/main" id="{7F667DCB-F4EE-594D-9EFB-06C32C52F5DE}"/>
              </a:ext>
            </a:extLst>
          </p:cNvPr>
          <p:cNvSpPr txBox="1"/>
          <p:nvPr/>
        </p:nvSpPr>
        <p:spPr>
          <a:xfrm rot="21249859">
            <a:off x="2011681" y="1830019"/>
            <a:ext cx="370115" cy="369332"/>
          </a:xfrm>
          <a:prstGeom prst="rect">
            <a:avLst/>
          </a:prstGeom>
          <a:noFill/>
        </p:spPr>
        <p:txBody>
          <a:bodyPr wrap="square" rtlCol="0">
            <a:spAutoFit/>
          </a:bodyPr>
          <a:lstStyle/>
          <a:p>
            <a:r>
              <a:rPr lang="en-US" dirty="0"/>
              <a:t>b</a:t>
            </a:r>
          </a:p>
        </p:txBody>
      </p:sp>
      <p:sp>
        <p:nvSpPr>
          <p:cNvPr id="77" name="Oval 76">
            <a:extLst>
              <a:ext uri="{FF2B5EF4-FFF2-40B4-BE49-F238E27FC236}">
                <a16:creationId xmlns:a16="http://schemas.microsoft.com/office/drawing/2014/main" id="{B6C3866C-9BFE-CA44-A17A-62602AF19171}"/>
              </a:ext>
            </a:extLst>
          </p:cNvPr>
          <p:cNvSpPr/>
          <p:nvPr/>
        </p:nvSpPr>
        <p:spPr>
          <a:xfrm>
            <a:off x="1950716" y="3785106"/>
            <a:ext cx="195943" cy="177301"/>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8" name="Straight Arrow Connector 77">
            <a:extLst>
              <a:ext uri="{FF2B5EF4-FFF2-40B4-BE49-F238E27FC236}">
                <a16:creationId xmlns:a16="http://schemas.microsoft.com/office/drawing/2014/main" id="{FCAA6B7B-E173-E041-B89D-A8EE75D2D82D}"/>
              </a:ext>
            </a:extLst>
          </p:cNvPr>
          <p:cNvCxnSpPr>
            <a:cxnSpLocks/>
            <a:stCxn id="20" idx="5"/>
            <a:endCxn id="77" idx="0"/>
          </p:cNvCxnSpPr>
          <p:nvPr/>
        </p:nvCxnSpPr>
        <p:spPr>
          <a:xfrm>
            <a:off x="1686893" y="3400863"/>
            <a:ext cx="361795" cy="38424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C862A512-CCB4-6747-B396-8D2C7FF543E9}"/>
              </a:ext>
            </a:extLst>
          </p:cNvPr>
          <p:cNvSpPr txBox="1"/>
          <p:nvPr/>
        </p:nvSpPr>
        <p:spPr>
          <a:xfrm rot="21306919">
            <a:off x="1892205" y="3353624"/>
            <a:ext cx="370115" cy="369332"/>
          </a:xfrm>
          <a:prstGeom prst="rect">
            <a:avLst/>
          </a:prstGeom>
          <a:noFill/>
        </p:spPr>
        <p:txBody>
          <a:bodyPr wrap="square" rtlCol="0">
            <a:spAutoFit/>
          </a:bodyPr>
          <a:lstStyle/>
          <a:p>
            <a:r>
              <a:rPr lang="en-US" dirty="0">
                <a:solidFill>
                  <a:schemeClr val="accent5"/>
                </a:solidFill>
              </a:rPr>
              <a:t>$</a:t>
            </a:r>
          </a:p>
        </p:txBody>
      </p:sp>
      <p:sp>
        <p:nvSpPr>
          <p:cNvPr id="80" name="TextBox 79">
            <a:extLst>
              <a:ext uri="{FF2B5EF4-FFF2-40B4-BE49-F238E27FC236}">
                <a16:creationId xmlns:a16="http://schemas.microsoft.com/office/drawing/2014/main" id="{CB25603E-1101-5640-8BF1-E2CE3EDD1912}"/>
              </a:ext>
            </a:extLst>
          </p:cNvPr>
          <p:cNvSpPr txBox="1"/>
          <p:nvPr/>
        </p:nvSpPr>
        <p:spPr>
          <a:xfrm>
            <a:off x="1319345" y="3867832"/>
            <a:ext cx="370115" cy="369332"/>
          </a:xfrm>
          <a:prstGeom prst="rect">
            <a:avLst/>
          </a:prstGeom>
          <a:noFill/>
        </p:spPr>
        <p:txBody>
          <a:bodyPr wrap="square" rtlCol="0">
            <a:spAutoFit/>
          </a:bodyPr>
          <a:lstStyle/>
          <a:p>
            <a:r>
              <a:rPr lang="en-US" dirty="0"/>
              <a:t>b</a:t>
            </a:r>
          </a:p>
        </p:txBody>
      </p:sp>
      <p:sp>
        <p:nvSpPr>
          <p:cNvPr id="82" name="TextBox 81">
            <a:extLst>
              <a:ext uri="{FF2B5EF4-FFF2-40B4-BE49-F238E27FC236}">
                <a16:creationId xmlns:a16="http://schemas.microsoft.com/office/drawing/2014/main" id="{17FC0C8A-E4AC-A840-BD01-58AB3198D4FC}"/>
              </a:ext>
            </a:extLst>
          </p:cNvPr>
          <p:cNvSpPr txBox="1"/>
          <p:nvPr/>
        </p:nvSpPr>
        <p:spPr>
          <a:xfrm rot="19172715">
            <a:off x="2333891" y="2243683"/>
            <a:ext cx="370115" cy="369332"/>
          </a:xfrm>
          <a:prstGeom prst="rect">
            <a:avLst/>
          </a:prstGeom>
          <a:noFill/>
        </p:spPr>
        <p:txBody>
          <a:bodyPr wrap="square" rtlCol="0">
            <a:spAutoFit/>
          </a:bodyPr>
          <a:lstStyle/>
          <a:p>
            <a:r>
              <a:rPr lang="en-US" dirty="0"/>
              <a:t>a</a:t>
            </a:r>
          </a:p>
        </p:txBody>
      </p:sp>
      <p:sp>
        <p:nvSpPr>
          <p:cNvPr id="83" name="TextBox 82">
            <a:extLst>
              <a:ext uri="{FF2B5EF4-FFF2-40B4-BE49-F238E27FC236}">
                <a16:creationId xmlns:a16="http://schemas.microsoft.com/office/drawing/2014/main" id="{6E46C4FB-5985-A74D-8FF6-C2FE457F38A4}"/>
              </a:ext>
            </a:extLst>
          </p:cNvPr>
          <p:cNvSpPr txBox="1"/>
          <p:nvPr/>
        </p:nvSpPr>
        <p:spPr>
          <a:xfrm rot="21306919">
            <a:off x="2545351" y="1707698"/>
            <a:ext cx="370115" cy="369332"/>
          </a:xfrm>
          <a:prstGeom prst="rect">
            <a:avLst/>
          </a:prstGeom>
          <a:noFill/>
        </p:spPr>
        <p:txBody>
          <a:bodyPr wrap="square" rtlCol="0">
            <a:spAutoFit/>
          </a:bodyPr>
          <a:lstStyle/>
          <a:p>
            <a:r>
              <a:rPr lang="en-US" dirty="0">
                <a:solidFill>
                  <a:schemeClr val="accent5"/>
                </a:solidFill>
              </a:rPr>
              <a:t>$</a:t>
            </a:r>
          </a:p>
        </p:txBody>
      </p:sp>
      <p:sp>
        <p:nvSpPr>
          <p:cNvPr id="84" name="TextBox 83">
            <a:extLst>
              <a:ext uri="{FF2B5EF4-FFF2-40B4-BE49-F238E27FC236}">
                <a16:creationId xmlns:a16="http://schemas.microsoft.com/office/drawing/2014/main" id="{583B15BA-8770-B94D-8380-F9AFE2695469}"/>
              </a:ext>
            </a:extLst>
          </p:cNvPr>
          <p:cNvSpPr txBox="1"/>
          <p:nvPr/>
        </p:nvSpPr>
        <p:spPr>
          <a:xfrm rot="21306919">
            <a:off x="2697751" y="2617747"/>
            <a:ext cx="370115" cy="369332"/>
          </a:xfrm>
          <a:prstGeom prst="rect">
            <a:avLst/>
          </a:prstGeom>
          <a:noFill/>
        </p:spPr>
        <p:txBody>
          <a:bodyPr wrap="square" rtlCol="0">
            <a:spAutoFit/>
          </a:bodyPr>
          <a:lstStyle/>
          <a:p>
            <a:r>
              <a:rPr lang="en-US" dirty="0">
                <a:solidFill>
                  <a:schemeClr val="accent5"/>
                </a:solidFill>
              </a:rPr>
              <a:t>$</a:t>
            </a:r>
          </a:p>
        </p:txBody>
      </p:sp>
      <p:sp>
        <p:nvSpPr>
          <p:cNvPr id="85" name="TextBox 84">
            <a:extLst>
              <a:ext uri="{FF2B5EF4-FFF2-40B4-BE49-F238E27FC236}">
                <a16:creationId xmlns:a16="http://schemas.microsoft.com/office/drawing/2014/main" id="{07D6015F-EAD0-0849-B23D-DD73DC65F082}"/>
              </a:ext>
            </a:extLst>
          </p:cNvPr>
          <p:cNvSpPr txBox="1"/>
          <p:nvPr/>
        </p:nvSpPr>
        <p:spPr>
          <a:xfrm>
            <a:off x="2244633" y="2761681"/>
            <a:ext cx="373505" cy="369332"/>
          </a:xfrm>
          <a:prstGeom prst="rect">
            <a:avLst/>
          </a:prstGeom>
          <a:noFill/>
        </p:spPr>
        <p:txBody>
          <a:bodyPr wrap="square" rtlCol="0">
            <a:spAutoFit/>
          </a:bodyPr>
          <a:lstStyle/>
          <a:p>
            <a:r>
              <a:rPr lang="en-US" dirty="0"/>
              <a:t>a</a:t>
            </a:r>
          </a:p>
        </p:txBody>
      </p:sp>
      <p:sp>
        <p:nvSpPr>
          <p:cNvPr id="86" name="TextBox 85">
            <a:extLst>
              <a:ext uri="{FF2B5EF4-FFF2-40B4-BE49-F238E27FC236}">
                <a16:creationId xmlns:a16="http://schemas.microsoft.com/office/drawing/2014/main" id="{FFCA17CC-F65E-2A4C-8974-23ABF480690D}"/>
              </a:ext>
            </a:extLst>
          </p:cNvPr>
          <p:cNvSpPr txBox="1"/>
          <p:nvPr/>
        </p:nvSpPr>
        <p:spPr>
          <a:xfrm>
            <a:off x="2214151" y="3201467"/>
            <a:ext cx="373505" cy="369332"/>
          </a:xfrm>
          <a:prstGeom prst="rect">
            <a:avLst/>
          </a:prstGeom>
          <a:noFill/>
        </p:spPr>
        <p:txBody>
          <a:bodyPr wrap="square" rtlCol="0">
            <a:spAutoFit/>
          </a:bodyPr>
          <a:lstStyle/>
          <a:p>
            <a:r>
              <a:rPr lang="en-US" dirty="0"/>
              <a:t>b</a:t>
            </a:r>
          </a:p>
        </p:txBody>
      </p:sp>
      <p:sp>
        <p:nvSpPr>
          <p:cNvPr id="87" name="TextBox 86">
            <a:extLst>
              <a:ext uri="{FF2B5EF4-FFF2-40B4-BE49-F238E27FC236}">
                <a16:creationId xmlns:a16="http://schemas.microsoft.com/office/drawing/2014/main" id="{E488F9C4-9E44-2B4E-AE65-CDC39FD4E939}"/>
              </a:ext>
            </a:extLst>
          </p:cNvPr>
          <p:cNvSpPr txBox="1"/>
          <p:nvPr/>
        </p:nvSpPr>
        <p:spPr>
          <a:xfrm>
            <a:off x="2209796" y="3680441"/>
            <a:ext cx="373505" cy="369332"/>
          </a:xfrm>
          <a:prstGeom prst="rect">
            <a:avLst/>
          </a:prstGeom>
          <a:noFill/>
        </p:spPr>
        <p:txBody>
          <a:bodyPr wrap="square" rtlCol="0">
            <a:spAutoFit/>
          </a:bodyPr>
          <a:lstStyle/>
          <a:p>
            <a:r>
              <a:rPr lang="en-US" dirty="0"/>
              <a:t>a</a:t>
            </a:r>
          </a:p>
        </p:txBody>
      </p:sp>
      <p:sp>
        <p:nvSpPr>
          <p:cNvPr id="88" name="TextBox 87">
            <a:extLst>
              <a:ext uri="{FF2B5EF4-FFF2-40B4-BE49-F238E27FC236}">
                <a16:creationId xmlns:a16="http://schemas.microsoft.com/office/drawing/2014/main" id="{43D56C6B-D95C-0E46-891A-8135A00290DA}"/>
              </a:ext>
            </a:extLst>
          </p:cNvPr>
          <p:cNvSpPr txBox="1"/>
          <p:nvPr/>
        </p:nvSpPr>
        <p:spPr>
          <a:xfrm>
            <a:off x="2272518" y="4172476"/>
            <a:ext cx="373505" cy="369332"/>
          </a:xfrm>
          <a:prstGeom prst="rect">
            <a:avLst/>
          </a:prstGeom>
          <a:noFill/>
        </p:spPr>
        <p:txBody>
          <a:bodyPr wrap="square" rtlCol="0">
            <a:spAutoFit/>
          </a:bodyPr>
          <a:lstStyle/>
          <a:p>
            <a:r>
              <a:rPr lang="en-US" dirty="0">
                <a:solidFill>
                  <a:schemeClr val="accent5"/>
                </a:solidFill>
              </a:rPr>
              <a:t>$</a:t>
            </a:r>
          </a:p>
        </p:txBody>
      </p:sp>
      <p:sp>
        <p:nvSpPr>
          <p:cNvPr id="89" name="TextBox 88">
            <a:extLst>
              <a:ext uri="{FF2B5EF4-FFF2-40B4-BE49-F238E27FC236}">
                <a16:creationId xmlns:a16="http://schemas.microsoft.com/office/drawing/2014/main" id="{686D6114-CDF8-2C4C-9D34-86FABBADC7B6}"/>
              </a:ext>
            </a:extLst>
          </p:cNvPr>
          <p:cNvSpPr txBox="1"/>
          <p:nvPr/>
        </p:nvSpPr>
        <p:spPr>
          <a:xfrm>
            <a:off x="8363752" y="3417730"/>
            <a:ext cx="370115" cy="369332"/>
          </a:xfrm>
          <a:prstGeom prst="rect">
            <a:avLst/>
          </a:prstGeom>
          <a:noFill/>
        </p:spPr>
        <p:txBody>
          <a:bodyPr wrap="square" rtlCol="0">
            <a:spAutoFit/>
          </a:bodyPr>
          <a:lstStyle/>
          <a:p>
            <a:r>
              <a:rPr lang="en-US" dirty="0"/>
              <a:t>a</a:t>
            </a:r>
          </a:p>
        </p:txBody>
      </p:sp>
      <p:sp>
        <p:nvSpPr>
          <p:cNvPr id="90" name="Oval 89">
            <a:extLst>
              <a:ext uri="{FF2B5EF4-FFF2-40B4-BE49-F238E27FC236}">
                <a16:creationId xmlns:a16="http://schemas.microsoft.com/office/drawing/2014/main" id="{4DB0FBED-0513-FC45-AC17-A9E044AA8B5C}"/>
              </a:ext>
            </a:extLst>
          </p:cNvPr>
          <p:cNvSpPr/>
          <p:nvPr/>
        </p:nvSpPr>
        <p:spPr>
          <a:xfrm>
            <a:off x="9216112" y="1651499"/>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9780FBCA-A843-E142-B451-DFC4DC4BD180}"/>
              </a:ext>
            </a:extLst>
          </p:cNvPr>
          <p:cNvSpPr/>
          <p:nvPr/>
        </p:nvSpPr>
        <p:spPr>
          <a:xfrm>
            <a:off x="9233531" y="2191434"/>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57A5F98A-23E3-AF4C-8823-CA386BCA8358}"/>
              </a:ext>
            </a:extLst>
          </p:cNvPr>
          <p:cNvSpPr/>
          <p:nvPr/>
        </p:nvSpPr>
        <p:spPr>
          <a:xfrm>
            <a:off x="8589097" y="2213205"/>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a:extLst>
              <a:ext uri="{FF2B5EF4-FFF2-40B4-BE49-F238E27FC236}">
                <a16:creationId xmlns:a16="http://schemas.microsoft.com/office/drawing/2014/main" id="{E272F4B1-2A98-F346-8E88-14276D6FE19A}"/>
              </a:ext>
            </a:extLst>
          </p:cNvPr>
          <p:cNvSpPr/>
          <p:nvPr/>
        </p:nvSpPr>
        <p:spPr>
          <a:xfrm>
            <a:off x="9477372" y="2657346"/>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a:extLst>
              <a:ext uri="{FF2B5EF4-FFF2-40B4-BE49-F238E27FC236}">
                <a16:creationId xmlns:a16="http://schemas.microsoft.com/office/drawing/2014/main" id="{51842601-1848-DB46-B1DF-D267EF13FEA6}"/>
              </a:ext>
            </a:extLst>
          </p:cNvPr>
          <p:cNvSpPr/>
          <p:nvPr/>
        </p:nvSpPr>
        <p:spPr>
          <a:xfrm>
            <a:off x="9473018" y="3097127"/>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Oval 96">
            <a:extLst>
              <a:ext uri="{FF2B5EF4-FFF2-40B4-BE49-F238E27FC236}">
                <a16:creationId xmlns:a16="http://schemas.microsoft.com/office/drawing/2014/main" id="{DA338074-DE20-DC44-86D0-29E22AC11A94}"/>
              </a:ext>
            </a:extLst>
          </p:cNvPr>
          <p:cNvSpPr/>
          <p:nvPr/>
        </p:nvSpPr>
        <p:spPr>
          <a:xfrm>
            <a:off x="9486080" y="3580456"/>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a:extLst>
              <a:ext uri="{FF2B5EF4-FFF2-40B4-BE49-F238E27FC236}">
                <a16:creationId xmlns:a16="http://schemas.microsoft.com/office/drawing/2014/main" id="{C46BECC2-CC1C-6943-A766-C6D6E20F6B6A}"/>
              </a:ext>
            </a:extLst>
          </p:cNvPr>
          <p:cNvSpPr/>
          <p:nvPr/>
        </p:nvSpPr>
        <p:spPr>
          <a:xfrm>
            <a:off x="9481726" y="4020237"/>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a:extLst>
              <a:ext uri="{FF2B5EF4-FFF2-40B4-BE49-F238E27FC236}">
                <a16:creationId xmlns:a16="http://schemas.microsoft.com/office/drawing/2014/main" id="{C7E62096-77A2-4044-9661-A04DB861A7B4}"/>
              </a:ext>
            </a:extLst>
          </p:cNvPr>
          <p:cNvSpPr/>
          <p:nvPr/>
        </p:nvSpPr>
        <p:spPr>
          <a:xfrm>
            <a:off x="8558618" y="2692179"/>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a:extLst>
              <a:ext uri="{FF2B5EF4-FFF2-40B4-BE49-F238E27FC236}">
                <a16:creationId xmlns:a16="http://schemas.microsoft.com/office/drawing/2014/main" id="{52E3EF30-D50E-0C46-A1B6-86904233FFB1}"/>
              </a:ext>
            </a:extLst>
          </p:cNvPr>
          <p:cNvSpPr/>
          <p:nvPr/>
        </p:nvSpPr>
        <p:spPr>
          <a:xfrm>
            <a:off x="8593453" y="3249527"/>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a:extLst>
              <a:ext uri="{FF2B5EF4-FFF2-40B4-BE49-F238E27FC236}">
                <a16:creationId xmlns:a16="http://schemas.microsoft.com/office/drawing/2014/main" id="{F1603900-7F7A-1641-8072-AFFC8B165F41}"/>
              </a:ext>
            </a:extLst>
          </p:cNvPr>
          <p:cNvSpPr/>
          <p:nvPr/>
        </p:nvSpPr>
        <p:spPr>
          <a:xfrm>
            <a:off x="8606515" y="3772045"/>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1E574D8A-DCCB-F84A-9339-E69C96A64CD2}"/>
              </a:ext>
            </a:extLst>
          </p:cNvPr>
          <p:cNvSpPr/>
          <p:nvPr/>
        </p:nvSpPr>
        <p:spPr>
          <a:xfrm>
            <a:off x="8602161" y="4211826"/>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a:extLst>
              <a:ext uri="{FF2B5EF4-FFF2-40B4-BE49-F238E27FC236}">
                <a16:creationId xmlns:a16="http://schemas.microsoft.com/office/drawing/2014/main" id="{F47C94F8-FE02-E84E-B50A-E979DFAAE07D}"/>
              </a:ext>
            </a:extLst>
          </p:cNvPr>
          <p:cNvSpPr/>
          <p:nvPr/>
        </p:nvSpPr>
        <p:spPr>
          <a:xfrm>
            <a:off x="8610868" y="4743053"/>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0283FD87-88EC-1B45-903A-5863C2A72058}"/>
              </a:ext>
            </a:extLst>
          </p:cNvPr>
          <p:cNvSpPr/>
          <p:nvPr/>
        </p:nvSpPr>
        <p:spPr>
          <a:xfrm>
            <a:off x="8070936" y="2713950"/>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a:extLst>
              <a:ext uri="{FF2B5EF4-FFF2-40B4-BE49-F238E27FC236}">
                <a16:creationId xmlns:a16="http://schemas.microsoft.com/office/drawing/2014/main" id="{3A19F511-F09D-F843-8CC3-0961D4260803}"/>
              </a:ext>
            </a:extLst>
          </p:cNvPr>
          <p:cNvSpPr/>
          <p:nvPr/>
        </p:nvSpPr>
        <p:spPr>
          <a:xfrm>
            <a:off x="8066582" y="3153731"/>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a:extLst>
              <a:ext uri="{FF2B5EF4-FFF2-40B4-BE49-F238E27FC236}">
                <a16:creationId xmlns:a16="http://schemas.microsoft.com/office/drawing/2014/main" id="{C59C232A-C637-6B44-86C1-0E09D81D13BF}"/>
              </a:ext>
            </a:extLst>
          </p:cNvPr>
          <p:cNvSpPr/>
          <p:nvPr/>
        </p:nvSpPr>
        <p:spPr>
          <a:xfrm>
            <a:off x="7661629" y="3663186"/>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1" name="Straight Arrow Connector 110">
            <a:extLst>
              <a:ext uri="{FF2B5EF4-FFF2-40B4-BE49-F238E27FC236}">
                <a16:creationId xmlns:a16="http://schemas.microsoft.com/office/drawing/2014/main" id="{D4667B29-61BC-9E48-80FA-66B495255BE5}"/>
              </a:ext>
            </a:extLst>
          </p:cNvPr>
          <p:cNvCxnSpPr>
            <a:stCxn id="90" idx="2"/>
            <a:endCxn id="93" idx="7"/>
          </p:cNvCxnSpPr>
          <p:nvPr/>
        </p:nvCxnSpPr>
        <p:spPr>
          <a:xfrm flipH="1">
            <a:off x="8756345" y="1740150"/>
            <a:ext cx="459767" cy="4990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Straight Arrow Connector 112">
            <a:extLst>
              <a:ext uri="{FF2B5EF4-FFF2-40B4-BE49-F238E27FC236}">
                <a16:creationId xmlns:a16="http://schemas.microsoft.com/office/drawing/2014/main" id="{3A00500C-D312-684B-B3C1-01DB1F258374}"/>
              </a:ext>
            </a:extLst>
          </p:cNvPr>
          <p:cNvCxnSpPr>
            <a:cxnSpLocks/>
            <a:endCxn id="92" idx="0"/>
          </p:cNvCxnSpPr>
          <p:nvPr/>
        </p:nvCxnSpPr>
        <p:spPr>
          <a:xfrm>
            <a:off x="9301914" y="1839180"/>
            <a:ext cx="29589" cy="35225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62C51639-194D-A04D-9441-0CAB928EA704}"/>
              </a:ext>
            </a:extLst>
          </p:cNvPr>
          <p:cNvCxnSpPr>
            <a:cxnSpLocks/>
            <a:endCxn id="94" idx="0"/>
          </p:cNvCxnSpPr>
          <p:nvPr/>
        </p:nvCxnSpPr>
        <p:spPr>
          <a:xfrm>
            <a:off x="9383360" y="2337830"/>
            <a:ext cx="191984" cy="31951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Straight Arrow Connector 115">
            <a:extLst>
              <a:ext uri="{FF2B5EF4-FFF2-40B4-BE49-F238E27FC236}">
                <a16:creationId xmlns:a16="http://schemas.microsoft.com/office/drawing/2014/main" id="{1F56C142-FFC8-E04E-A311-5D6DDCB9FA65}"/>
              </a:ext>
            </a:extLst>
          </p:cNvPr>
          <p:cNvCxnSpPr>
            <a:cxnSpLocks/>
            <a:endCxn id="107" idx="0"/>
          </p:cNvCxnSpPr>
          <p:nvPr/>
        </p:nvCxnSpPr>
        <p:spPr>
          <a:xfrm flipH="1">
            <a:off x="8168908" y="2336689"/>
            <a:ext cx="441960" cy="37726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7" name="Straight Arrow Connector 116">
            <a:extLst>
              <a:ext uri="{FF2B5EF4-FFF2-40B4-BE49-F238E27FC236}">
                <a16:creationId xmlns:a16="http://schemas.microsoft.com/office/drawing/2014/main" id="{DEA41752-FFD2-624D-9879-0530B74B6C40}"/>
              </a:ext>
            </a:extLst>
          </p:cNvPr>
          <p:cNvCxnSpPr>
            <a:cxnSpLocks/>
            <a:endCxn id="100" idx="0"/>
          </p:cNvCxnSpPr>
          <p:nvPr/>
        </p:nvCxnSpPr>
        <p:spPr>
          <a:xfrm flipH="1">
            <a:off x="8656590" y="2397634"/>
            <a:ext cx="17412" cy="29454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Straight Arrow Connector 118">
            <a:extLst>
              <a:ext uri="{FF2B5EF4-FFF2-40B4-BE49-F238E27FC236}">
                <a16:creationId xmlns:a16="http://schemas.microsoft.com/office/drawing/2014/main" id="{34294AB8-E9B6-4C47-854F-C113C2795772}"/>
              </a:ext>
            </a:extLst>
          </p:cNvPr>
          <p:cNvCxnSpPr>
            <a:cxnSpLocks/>
          </p:cNvCxnSpPr>
          <p:nvPr/>
        </p:nvCxnSpPr>
        <p:spPr>
          <a:xfrm flipH="1">
            <a:off x="9566638" y="2811293"/>
            <a:ext cx="17412" cy="29454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Straight Arrow Connector 119">
            <a:extLst>
              <a:ext uri="{FF2B5EF4-FFF2-40B4-BE49-F238E27FC236}">
                <a16:creationId xmlns:a16="http://schemas.microsoft.com/office/drawing/2014/main" id="{BB7BB404-B74F-7346-B402-C25B9803C7EF}"/>
              </a:ext>
            </a:extLst>
          </p:cNvPr>
          <p:cNvCxnSpPr>
            <a:cxnSpLocks/>
          </p:cNvCxnSpPr>
          <p:nvPr/>
        </p:nvCxnSpPr>
        <p:spPr>
          <a:xfrm flipH="1">
            <a:off x="9562281" y="3277205"/>
            <a:ext cx="17412" cy="29454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Straight Arrow Connector 120">
            <a:extLst>
              <a:ext uri="{FF2B5EF4-FFF2-40B4-BE49-F238E27FC236}">
                <a16:creationId xmlns:a16="http://schemas.microsoft.com/office/drawing/2014/main" id="{A34D09A8-A45A-864D-A430-C71CBE7FC54E}"/>
              </a:ext>
            </a:extLst>
          </p:cNvPr>
          <p:cNvCxnSpPr>
            <a:cxnSpLocks/>
          </p:cNvCxnSpPr>
          <p:nvPr/>
        </p:nvCxnSpPr>
        <p:spPr>
          <a:xfrm flipH="1">
            <a:off x="9562283" y="3747465"/>
            <a:ext cx="17412" cy="29454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Straight Arrow Connector 122">
            <a:extLst>
              <a:ext uri="{FF2B5EF4-FFF2-40B4-BE49-F238E27FC236}">
                <a16:creationId xmlns:a16="http://schemas.microsoft.com/office/drawing/2014/main" id="{28411526-D3AC-F743-84F3-682EDD1C77FE}"/>
              </a:ext>
            </a:extLst>
          </p:cNvPr>
          <p:cNvCxnSpPr>
            <a:cxnSpLocks/>
          </p:cNvCxnSpPr>
          <p:nvPr/>
        </p:nvCxnSpPr>
        <p:spPr>
          <a:xfrm>
            <a:off x="8639169" y="2911441"/>
            <a:ext cx="16654" cy="28181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01500AEE-FCF9-0B44-BEF0-BCB18B96043F}"/>
              </a:ext>
            </a:extLst>
          </p:cNvPr>
          <p:cNvCxnSpPr>
            <a:cxnSpLocks/>
          </p:cNvCxnSpPr>
          <p:nvPr/>
        </p:nvCxnSpPr>
        <p:spPr>
          <a:xfrm flipH="1">
            <a:off x="8695777" y="3490183"/>
            <a:ext cx="26121" cy="29928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Straight Arrow Connector 124">
            <a:extLst>
              <a:ext uri="{FF2B5EF4-FFF2-40B4-BE49-F238E27FC236}">
                <a16:creationId xmlns:a16="http://schemas.microsoft.com/office/drawing/2014/main" id="{2414E44A-A161-8447-9C49-813436192D9C}"/>
              </a:ext>
            </a:extLst>
          </p:cNvPr>
          <p:cNvCxnSpPr>
            <a:cxnSpLocks/>
          </p:cNvCxnSpPr>
          <p:nvPr/>
        </p:nvCxnSpPr>
        <p:spPr>
          <a:xfrm flipH="1">
            <a:off x="8695780" y="3925991"/>
            <a:ext cx="17412" cy="29454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6" name="Straight Arrow Connector 125">
            <a:extLst>
              <a:ext uri="{FF2B5EF4-FFF2-40B4-BE49-F238E27FC236}">
                <a16:creationId xmlns:a16="http://schemas.microsoft.com/office/drawing/2014/main" id="{D0CCBC2B-9B3C-F04A-9C79-FE9BA720FB93}"/>
              </a:ext>
            </a:extLst>
          </p:cNvPr>
          <p:cNvCxnSpPr>
            <a:cxnSpLocks/>
          </p:cNvCxnSpPr>
          <p:nvPr/>
        </p:nvCxnSpPr>
        <p:spPr>
          <a:xfrm flipH="1">
            <a:off x="8704486" y="4457218"/>
            <a:ext cx="17412" cy="29454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8" name="Straight Arrow Connector 127">
            <a:extLst>
              <a:ext uri="{FF2B5EF4-FFF2-40B4-BE49-F238E27FC236}">
                <a16:creationId xmlns:a16="http://schemas.microsoft.com/office/drawing/2014/main" id="{7140B8A0-3E24-F54E-8F9C-4C4A8AB6E0EB}"/>
              </a:ext>
            </a:extLst>
          </p:cNvPr>
          <p:cNvCxnSpPr>
            <a:cxnSpLocks/>
          </p:cNvCxnSpPr>
          <p:nvPr/>
        </p:nvCxnSpPr>
        <p:spPr>
          <a:xfrm flipH="1">
            <a:off x="8160201" y="2880960"/>
            <a:ext cx="17412" cy="29454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9" name="Straight Arrow Connector 128">
            <a:extLst>
              <a:ext uri="{FF2B5EF4-FFF2-40B4-BE49-F238E27FC236}">
                <a16:creationId xmlns:a16="http://schemas.microsoft.com/office/drawing/2014/main" id="{1ECDD887-8A15-0747-A623-1DB6D4770AAE}"/>
              </a:ext>
            </a:extLst>
          </p:cNvPr>
          <p:cNvCxnSpPr>
            <a:cxnSpLocks/>
          </p:cNvCxnSpPr>
          <p:nvPr/>
        </p:nvCxnSpPr>
        <p:spPr>
          <a:xfrm flipH="1">
            <a:off x="7872810" y="3346872"/>
            <a:ext cx="209005" cy="30325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1" name="TextBox 130">
            <a:extLst>
              <a:ext uri="{FF2B5EF4-FFF2-40B4-BE49-F238E27FC236}">
                <a16:creationId xmlns:a16="http://schemas.microsoft.com/office/drawing/2014/main" id="{526597C5-F175-3244-9B24-7B4B43216159}"/>
              </a:ext>
            </a:extLst>
          </p:cNvPr>
          <p:cNvSpPr txBox="1"/>
          <p:nvPr/>
        </p:nvSpPr>
        <p:spPr>
          <a:xfrm rot="19172715">
            <a:off x="8802455" y="1651499"/>
            <a:ext cx="370115" cy="369332"/>
          </a:xfrm>
          <a:prstGeom prst="rect">
            <a:avLst/>
          </a:prstGeom>
          <a:noFill/>
        </p:spPr>
        <p:txBody>
          <a:bodyPr wrap="square" rtlCol="0">
            <a:spAutoFit/>
          </a:bodyPr>
          <a:lstStyle/>
          <a:p>
            <a:r>
              <a:rPr lang="en-US" dirty="0"/>
              <a:t>a</a:t>
            </a:r>
          </a:p>
        </p:txBody>
      </p:sp>
      <p:sp>
        <p:nvSpPr>
          <p:cNvPr id="132" name="TextBox 131">
            <a:extLst>
              <a:ext uri="{FF2B5EF4-FFF2-40B4-BE49-F238E27FC236}">
                <a16:creationId xmlns:a16="http://schemas.microsoft.com/office/drawing/2014/main" id="{0FE03968-7AEB-AE49-88B9-D8B59C5B4150}"/>
              </a:ext>
            </a:extLst>
          </p:cNvPr>
          <p:cNvSpPr txBox="1"/>
          <p:nvPr/>
        </p:nvSpPr>
        <p:spPr>
          <a:xfrm rot="19172715">
            <a:off x="8171081" y="2169662"/>
            <a:ext cx="370115" cy="369332"/>
          </a:xfrm>
          <a:prstGeom prst="rect">
            <a:avLst/>
          </a:prstGeom>
          <a:noFill/>
        </p:spPr>
        <p:txBody>
          <a:bodyPr wrap="square" rtlCol="0">
            <a:spAutoFit/>
          </a:bodyPr>
          <a:lstStyle/>
          <a:p>
            <a:r>
              <a:rPr lang="en-US" dirty="0"/>
              <a:t>a</a:t>
            </a:r>
          </a:p>
        </p:txBody>
      </p:sp>
      <p:sp>
        <p:nvSpPr>
          <p:cNvPr id="133" name="TextBox 132">
            <a:extLst>
              <a:ext uri="{FF2B5EF4-FFF2-40B4-BE49-F238E27FC236}">
                <a16:creationId xmlns:a16="http://schemas.microsoft.com/office/drawing/2014/main" id="{6B21999D-A979-4D48-9EB9-5F4001820C08}"/>
              </a:ext>
            </a:extLst>
          </p:cNvPr>
          <p:cNvSpPr txBox="1"/>
          <p:nvPr/>
        </p:nvSpPr>
        <p:spPr>
          <a:xfrm rot="18347572">
            <a:off x="7696464" y="3158086"/>
            <a:ext cx="370115" cy="369332"/>
          </a:xfrm>
          <a:prstGeom prst="rect">
            <a:avLst/>
          </a:prstGeom>
          <a:noFill/>
        </p:spPr>
        <p:txBody>
          <a:bodyPr wrap="square" rtlCol="0">
            <a:spAutoFit/>
          </a:bodyPr>
          <a:lstStyle/>
          <a:p>
            <a:r>
              <a:rPr lang="en-US" dirty="0"/>
              <a:t>a</a:t>
            </a:r>
          </a:p>
        </p:txBody>
      </p:sp>
      <p:sp>
        <p:nvSpPr>
          <p:cNvPr id="134" name="TextBox 133">
            <a:extLst>
              <a:ext uri="{FF2B5EF4-FFF2-40B4-BE49-F238E27FC236}">
                <a16:creationId xmlns:a16="http://schemas.microsoft.com/office/drawing/2014/main" id="{9566D325-4832-BA41-A7EC-23EED33A70A6}"/>
              </a:ext>
            </a:extLst>
          </p:cNvPr>
          <p:cNvSpPr txBox="1"/>
          <p:nvPr/>
        </p:nvSpPr>
        <p:spPr>
          <a:xfrm rot="21249859">
            <a:off x="8645704" y="2396083"/>
            <a:ext cx="370115" cy="369332"/>
          </a:xfrm>
          <a:prstGeom prst="rect">
            <a:avLst/>
          </a:prstGeom>
          <a:noFill/>
        </p:spPr>
        <p:txBody>
          <a:bodyPr wrap="square" rtlCol="0">
            <a:spAutoFit/>
          </a:bodyPr>
          <a:lstStyle/>
          <a:p>
            <a:r>
              <a:rPr lang="en-US" dirty="0"/>
              <a:t>b</a:t>
            </a:r>
          </a:p>
        </p:txBody>
      </p:sp>
      <p:sp>
        <p:nvSpPr>
          <p:cNvPr id="136" name="TextBox 135">
            <a:extLst>
              <a:ext uri="{FF2B5EF4-FFF2-40B4-BE49-F238E27FC236}">
                <a16:creationId xmlns:a16="http://schemas.microsoft.com/office/drawing/2014/main" id="{5296A463-A4F2-324C-A02F-5E93A3C242DA}"/>
              </a:ext>
            </a:extLst>
          </p:cNvPr>
          <p:cNvSpPr txBox="1"/>
          <p:nvPr/>
        </p:nvSpPr>
        <p:spPr>
          <a:xfrm>
            <a:off x="8356142" y="2844414"/>
            <a:ext cx="373505" cy="369332"/>
          </a:xfrm>
          <a:prstGeom prst="rect">
            <a:avLst/>
          </a:prstGeom>
          <a:noFill/>
        </p:spPr>
        <p:txBody>
          <a:bodyPr wrap="square" rtlCol="0">
            <a:spAutoFit/>
          </a:bodyPr>
          <a:lstStyle/>
          <a:p>
            <a:r>
              <a:rPr lang="en-US" dirty="0"/>
              <a:t>a</a:t>
            </a:r>
          </a:p>
        </p:txBody>
      </p:sp>
      <p:sp>
        <p:nvSpPr>
          <p:cNvPr id="137" name="TextBox 136">
            <a:extLst>
              <a:ext uri="{FF2B5EF4-FFF2-40B4-BE49-F238E27FC236}">
                <a16:creationId xmlns:a16="http://schemas.microsoft.com/office/drawing/2014/main" id="{459A4F4C-1254-A84F-A436-F226E9BFABF4}"/>
              </a:ext>
            </a:extLst>
          </p:cNvPr>
          <p:cNvSpPr txBox="1"/>
          <p:nvPr/>
        </p:nvSpPr>
        <p:spPr>
          <a:xfrm>
            <a:off x="8410566" y="4368576"/>
            <a:ext cx="370115" cy="369332"/>
          </a:xfrm>
          <a:prstGeom prst="rect">
            <a:avLst/>
          </a:prstGeom>
          <a:noFill/>
        </p:spPr>
        <p:txBody>
          <a:bodyPr wrap="square" rtlCol="0">
            <a:spAutoFit/>
          </a:bodyPr>
          <a:lstStyle/>
          <a:p>
            <a:r>
              <a:rPr lang="en-US" dirty="0"/>
              <a:t>a</a:t>
            </a:r>
          </a:p>
        </p:txBody>
      </p:sp>
      <p:sp>
        <p:nvSpPr>
          <p:cNvPr id="139" name="TextBox 138">
            <a:extLst>
              <a:ext uri="{FF2B5EF4-FFF2-40B4-BE49-F238E27FC236}">
                <a16:creationId xmlns:a16="http://schemas.microsoft.com/office/drawing/2014/main" id="{7ACCB893-5F67-9344-93BF-B74B0E939F3E}"/>
              </a:ext>
            </a:extLst>
          </p:cNvPr>
          <p:cNvSpPr txBox="1"/>
          <p:nvPr/>
        </p:nvSpPr>
        <p:spPr>
          <a:xfrm rot="21249859">
            <a:off x="9085489" y="1830019"/>
            <a:ext cx="370115" cy="369332"/>
          </a:xfrm>
          <a:prstGeom prst="rect">
            <a:avLst/>
          </a:prstGeom>
          <a:noFill/>
        </p:spPr>
        <p:txBody>
          <a:bodyPr wrap="square" rtlCol="0">
            <a:spAutoFit/>
          </a:bodyPr>
          <a:lstStyle/>
          <a:p>
            <a:r>
              <a:rPr lang="en-US" dirty="0"/>
              <a:t>b</a:t>
            </a:r>
          </a:p>
        </p:txBody>
      </p:sp>
      <p:sp>
        <p:nvSpPr>
          <p:cNvPr id="143" name="TextBox 142">
            <a:extLst>
              <a:ext uri="{FF2B5EF4-FFF2-40B4-BE49-F238E27FC236}">
                <a16:creationId xmlns:a16="http://schemas.microsoft.com/office/drawing/2014/main" id="{5A0673A1-1A07-6447-B4DA-BDE807CE2F2F}"/>
              </a:ext>
            </a:extLst>
          </p:cNvPr>
          <p:cNvSpPr txBox="1"/>
          <p:nvPr/>
        </p:nvSpPr>
        <p:spPr>
          <a:xfrm>
            <a:off x="8393153" y="3867832"/>
            <a:ext cx="370115" cy="369332"/>
          </a:xfrm>
          <a:prstGeom prst="rect">
            <a:avLst/>
          </a:prstGeom>
          <a:noFill/>
        </p:spPr>
        <p:txBody>
          <a:bodyPr wrap="square" rtlCol="0">
            <a:spAutoFit/>
          </a:bodyPr>
          <a:lstStyle/>
          <a:p>
            <a:r>
              <a:rPr lang="en-US" dirty="0"/>
              <a:t>b</a:t>
            </a:r>
          </a:p>
        </p:txBody>
      </p:sp>
      <p:sp>
        <p:nvSpPr>
          <p:cNvPr id="144" name="TextBox 143">
            <a:extLst>
              <a:ext uri="{FF2B5EF4-FFF2-40B4-BE49-F238E27FC236}">
                <a16:creationId xmlns:a16="http://schemas.microsoft.com/office/drawing/2014/main" id="{971A8778-315E-6148-99D2-95CA7E2C2444}"/>
              </a:ext>
            </a:extLst>
          </p:cNvPr>
          <p:cNvSpPr txBox="1"/>
          <p:nvPr/>
        </p:nvSpPr>
        <p:spPr>
          <a:xfrm rot="19172715">
            <a:off x="9407699" y="2243683"/>
            <a:ext cx="370115" cy="369332"/>
          </a:xfrm>
          <a:prstGeom prst="rect">
            <a:avLst/>
          </a:prstGeom>
          <a:noFill/>
        </p:spPr>
        <p:txBody>
          <a:bodyPr wrap="square" rtlCol="0">
            <a:spAutoFit/>
          </a:bodyPr>
          <a:lstStyle/>
          <a:p>
            <a:r>
              <a:rPr lang="en-US" dirty="0"/>
              <a:t>a</a:t>
            </a:r>
          </a:p>
        </p:txBody>
      </p:sp>
      <p:sp>
        <p:nvSpPr>
          <p:cNvPr id="147" name="TextBox 146">
            <a:extLst>
              <a:ext uri="{FF2B5EF4-FFF2-40B4-BE49-F238E27FC236}">
                <a16:creationId xmlns:a16="http://schemas.microsoft.com/office/drawing/2014/main" id="{6A3DE00B-9AA8-4C4D-9A1C-D803CD09DCA7}"/>
              </a:ext>
            </a:extLst>
          </p:cNvPr>
          <p:cNvSpPr txBox="1"/>
          <p:nvPr/>
        </p:nvSpPr>
        <p:spPr>
          <a:xfrm>
            <a:off x="9318441" y="2761681"/>
            <a:ext cx="373505" cy="369332"/>
          </a:xfrm>
          <a:prstGeom prst="rect">
            <a:avLst/>
          </a:prstGeom>
          <a:noFill/>
        </p:spPr>
        <p:txBody>
          <a:bodyPr wrap="square" rtlCol="0">
            <a:spAutoFit/>
          </a:bodyPr>
          <a:lstStyle/>
          <a:p>
            <a:r>
              <a:rPr lang="en-US" dirty="0"/>
              <a:t>a</a:t>
            </a:r>
          </a:p>
        </p:txBody>
      </p:sp>
      <p:sp>
        <p:nvSpPr>
          <p:cNvPr id="148" name="TextBox 147">
            <a:extLst>
              <a:ext uri="{FF2B5EF4-FFF2-40B4-BE49-F238E27FC236}">
                <a16:creationId xmlns:a16="http://schemas.microsoft.com/office/drawing/2014/main" id="{4A7CB03E-5513-5D49-A62E-BDB836561A45}"/>
              </a:ext>
            </a:extLst>
          </p:cNvPr>
          <p:cNvSpPr txBox="1"/>
          <p:nvPr/>
        </p:nvSpPr>
        <p:spPr>
          <a:xfrm>
            <a:off x="9287959" y="3201467"/>
            <a:ext cx="373505" cy="369332"/>
          </a:xfrm>
          <a:prstGeom prst="rect">
            <a:avLst/>
          </a:prstGeom>
          <a:noFill/>
        </p:spPr>
        <p:txBody>
          <a:bodyPr wrap="square" rtlCol="0">
            <a:spAutoFit/>
          </a:bodyPr>
          <a:lstStyle/>
          <a:p>
            <a:r>
              <a:rPr lang="en-US" dirty="0"/>
              <a:t>b</a:t>
            </a:r>
          </a:p>
        </p:txBody>
      </p:sp>
      <p:sp>
        <p:nvSpPr>
          <p:cNvPr id="149" name="TextBox 148">
            <a:extLst>
              <a:ext uri="{FF2B5EF4-FFF2-40B4-BE49-F238E27FC236}">
                <a16:creationId xmlns:a16="http://schemas.microsoft.com/office/drawing/2014/main" id="{F4A8E50A-861F-E047-A5EB-A674BC11D477}"/>
              </a:ext>
            </a:extLst>
          </p:cNvPr>
          <p:cNvSpPr txBox="1"/>
          <p:nvPr/>
        </p:nvSpPr>
        <p:spPr>
          <a:xfrm>
            <a:off x="9283604" y="3680441"/>
            <a:ext cx="373505" cy="369332"/>
          </a:xfrm>
          <a:prstGeom prst="rect">
            <a:avLst/>
          </a:prstGeom>
          <a:noFill/>
        </p:spPr>
        <p:txBody>
          <a:bodyPr wrap="square" rtlCol="0">
            <a:spAutoFit/>
          </a:bodyPr>
          <a:lstStyle/>
          <a:p>
            <a:r>
              <a:rPr lang="en-US" dirty="0"/>
              <a:t>a</a:t>
            </a:r>
          </a:p>
        </p:txBody>
      </p:sp>
      <p:sp>
        <p:nvSpPr>
          <p:cNvPr id="110" name="TextBox 109">
            <a:extLst>
              <a:ext uri="{FF2B5EF4-FFF2-40B4-BE49-F238E27FC236}">
                <a16:creationId xmlns:a16="http://schemas.microsoft.com/office/drawing/2014/main" id="{9D88AB6E-DD3B-4A3F-8107-0C9632AF1E44}"/>
              </a:ext>
            </a:extLst>
          </p:cNvPr>
          <p:cNvSpPr txBox="1"/>
          <p:nvPr/>
        </p:nvSpPr>
        <p:spPr>
          <a:xfrm>
            <a:off x="767068" y="2818117"/>
            <a:ext cx="370115" cy="369332"/>
          </a:xfrm>
          <a:prstGeom prst="rect">
            <a:avLst/>
          </a:prstGeom>
          <a:noFill/>
        </p:spPr>
        <p:txBody>
          <a:bodyPr wrap="square" rtlCol="0">
            <a:spAutoFit/>
          </a:bodyPr>
          <a:lstStyle/>
          <a:p>
            <a:r>
              <a:rPr lang="en-US" dirty="0"/>
              <a:t>b</a:t>
            </a:r>
          </a:p>
        </p:txBody>
      </p:sp>
      <p:sp>
        <p:nvSpPr>
          <p:cNvPr id="112" name="TextBox 111">
            <a:extLst>
              <a:ext uri="{FF2B5EF4-FFF2-40B4-BE49-F238E27FC236}">
                <a16:creationId xmlns:a16="http://schemas.microsoft.com/office/drawing/2014/main" id="{CB270164-A162-4779-A933-1F7D8489D241}"/>
              </a:ext>
            </a:extLst>
          </p:cNvPr>
          <p:cNvSpPr txBox="1"/>
          <p:nvPr/>
        </p:nvSpPr>
        <p:spPr>
          <a:xfrm>
            <a:off x="7846891" y="2801664"/>
            <a:ext cx="370115" cy="369332"/>
          </a:xfrm>
          <a:prstGeom prst="rect">
            <a:avLst/>
          </a:prstGeom>
          <a:noFill/>
        </p:spPr>
        <p:txBody>
          <a:bodyPr wrap="square" rtlCol="0">
            <a:spAutoFit/>
          </a:bodyPr>
          <a:lstStyle/>
          <a:p>
            <a:r>
              <a:rPr lang="en-US" dirty="0"/>
              <a:t>a</a:t>
            </a:r>
          </a:p>
        </p:txBody>
      </p:sp>
    </p:spTree>
    <p:extLst>
      <p:ext uri="{BB962C8B-B14F-4D97-AF65-F5344CB8AC3E}">
        <p14:creationId xmlns:p14="http://schemas.microsoft.com/office/powerpoint/2010/main" val="103660343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TextBox 70">
            <a:extLst>
              <a:ext uri="{FF2B5EF4-FFF2-40B4-BE49-F238E27FC236}">
                <a16:creationId xmlns:a16="http://schemas.microsoft.com/office/drawing/2014/main" id="{23702649-44A0-B442-84EE-7E0A7DDDAC3C}"/>
              </a:ext>
            </a:extLst>
          </p:cNvPr>
          <p:cNvSpPr txBox="1"/>
          <p:nvPr/>
        </p:nvSpPr>
        <p:spPr>
          <a:xfrm>
            <a:off x="1289944" y="3417730"/>
            <a:ext cx="370115" cy="369332"/>
          </a:xfrm>
          <a:prstGeom prst="rect">
            <a:avLst/>
          </a:prstGeom>
          <a:noFill/>
        </p:spPr>
        <p:txBody>
          <a:bodyPr wrap="square" rtlCol="0">
            <a:spAutoFit/>
          </a:bodyPr>
          <a:lstStyle/>
          <a:p>
            <a:r>
              <a:rPr lang="en-US" dirty="0"/>
              <a:t>a</a:t>
            </a:r>
          </a:p>
        </p:txBody>
      </p:sp>
      <p:sp>
        <p:nvSpPr>
          <p:cNvPr id="2" name="Title 1">
            <a:extLst>
              <a:ext uri="{FF2B5EF4-FFF2-40B4-BE49-F238E27FC236}">
                <a16:creationId xmlns:a16="http://schemas.microsoft.com/office/drawing/2014/main" id="{734CC031-FCD4-C848-82CB-42546A3888BF}"/>
              </a:ext>
            </a:extLst>
          </p:cNvPr>
          <p:cNvSpPr>
            <a:spLocks noGrp="1"/>
          </p:cNvSpPr>
          <p:nvPr>
            <p:ph type="title"/>
          </p:nvPr>
        </p:nvSpPr>
        <p:spPr/>
        <p:txBody>
          <a:bodyPr/>
          <a:lstStyle/>
          <a:p>
            <a:pPr algn="ctr"/>
            <a:r>
              <a:rPr lang="en-US" dirty="0"/>
              <a:t>Importance of $</a:t>
            </a:r>
          </a:p>
        </p:txBody>
      </p:sp>
      <p:sp>
        <p:nvSpPr>
          <p:cNvPr id="4" name="TextBox 3">
            <a:extLst>
              <a:ext uri="{FF2B5EF4-FFF2-40B4-BE49-F238E27FC236}">
                <a16:creationId xmlns:a16="http://schemas.microsoft.com/office/drawing/2014/main" id="{78C19311-24D7-F64B-BFE4-C1A855DC7A33}"/>
              </a:ext>
            </a:extLst>
          </p:cNvPr>
          <p:cNvSpPr txBox="1"/>
          <p:nvPr/>
        </p:nvSpPr>
        <p:spPr>
          <a:xfrm>
            <a:off x="1195247" y="5812972"/>
            <a:ext cx="2194560" cy="492443"/>
          </a:xfrm>
          <a:prstGeom prst="rect">
            <a:avLst/>
          </a:prstGeom>
          <a:noFill/>
        </p:spPr>
        <p:txBody>
          <a:bodyPr wrap="square" rtlCol="0">
            <a:spAutoFit/>
          </a:bodyPr>
          <a:lstStyle/>
          <a:p>
            <a:r>
              <a:rPr lang="en-US" sz="2600" dirty="0">
                <a:latin typeface="Consolas" panose="020B0609020204030204" pitchFamily="49" charset="0"/>
                <a:cs typeface="Consolas" panose="020B0609020204030204" pitchFamily="49" charset="0"/>
              </a:rPr>
              <a:t>T</a:t>
            </a:r>
            <a:r>
              <a:rPr lang="en-US" sz="2600" dirty="0">
                <a:solidFill>
                  <a:schemeClr val="accent5"/>
                </a:solidFill>
                <a:latin typeface="Consolas" panose="020B0609020204030204" pitchFamily="49" charset="0"/>
                <a:cs typeface="Consolas" panose="020B0609020204030204" pitchFamily="49" charset="0"/>
              </a:rPr>
              <a:t>$</a:t>
            </a:r>
            <a:r>
              <a:rPr lang="en-US" sz="2600" dirty="0">
                <a:latin typeface="Consolas" panose="020B0609020204030204" pitchFamily="49" charset="0"/>
                <a:cs typeface="Consolas" panose="020B0609020204030204" pitchFamily="49" charset="0"/>
              </a:rPr>
              <a:t>=</a:t>
            </a:r>
            <a:r>
              <a:rPr lang="en-US" sz="2600" dirty="0" err="1">
                <a:latin typeface="Consolas" panose="020B0609020204030204" pitchFamily="49" charset="0"/>
                <a:cs typeface="Consolas" panose="020B0609020204030204" pitchFamily="49" charset="0"/>
              </a:rPr>
              <a:t>abaaba</a:t>
            </a:r>
            <a:r>
              <a:rPr lang="en-US" sz="2600" dirty="0">
                <a:solidFill>
                  <a:schemeClr val="accent5"/>
                </a:solidFill>
                <a:latin typeface="Consolas" panose="020B0609020204030204" pitchFamily="49" charset="0"/>
                <a:cs typeface="Consolas" panose="020B0609020204030204" pitchFamily="49" charset="0"/>
              </a:rPr>
              <a:t>$</a:t>
            </a:r>
          </a:p>
        </p:txBody>
      </p:sp>
      <p:sp>
        <p:nvSpPr>
          <p:cNvPr id="8" name="Oval 7">
            <a:extLst>
              <a:ext uri="{FF2B5EF4-FFF2-40B4-BE49-F238E27FC236}">
                <a16:creationId xmlns:a16="http://schemas.microsoft.com/office/drawing/2014/main" id="{0580FBDA-81DC-1647-B4C3-B7397140C772}"/>
              </a:ext>
            </a:extLst>
          </p:cNvPr>
          <p:cNvSpPr/>
          <p:nvPr/>
        </p:nvSpPr>
        <p:spPr>
          <a:xfrm>
            <a:off x="2142304" y="1651499"/>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98D17A90-46BA-9C4C-86E7-E9B032D7BB92}"/>
              </a:ext>
            </a:extLst>
          </p:cNvPr>
          <p:cNvSpPr txBox="1"/>
          <p:nvPr/>
        </p:nvSpPr>
        <p:spPr>
          <a:xfrm>
            <a:off x="8475164" y="5833519"/>
            <a:ext cx="2194560" cy="492443"/>
          </a:xfrm>
          <a:prstGeom prst="rect">
            <a:avLst/>
          </a:prstGeom>
          <a:noFill/>
        </p:spPr>
        <p:txBody>
          <a:bodyPr wrap="square" rtlCol="0">
            <a:spAutoFit/>
          </a:bodyPr>
          <a:lstStyle/>
          <a:p>
            <a:r>
              <a:rPr lang="en-US" sz="2600" dirty="0">
                <a:latin typeface="Consolas" panose="020B0609020204030204" pitchFamily="49" charset="0"/>
                <a:cs typeface="Consolas" panose="020B0609020204030204" pitchFamily="49" charset="0"/>
              </a:rPr>
              <a:t>T=</a:t>
            </a:r>
            <a:r>
              <a:rPr lang="en-US" sz="2600" dirty="0" err="1">
                <a:latin typeface="Consolas" panose="020B0609020204030204" pitchFamily="49" charset="0"/>
                <a:cs typeface="Consolas" panose="020B0609020204030204" pitchFamily="49" charset="0"/>
              </a:rPr>
              <a:t>abaaba</a:t>
            </a:r>
            <a:endParaRPr lang="en-US" sz="2600" dirty="0">
              <a:latin typeface="Consolas" panose="020B0609020204030204" pitchFamily="49" charset="0"/>
              <a:cs typeface="Consolas" panose="020B0609020204030204" pitchFamily="49" charset="0"/>
            </a:endParaRPr>
          </a:p>
        </p:txBody>
      </p:sp>
      <p:sp>
        <p:nvSpPr>
          <p:cNvPr id="10" name="Oval 9">
            <a:extLst>
              <a:ext uri="{FF2B5EF4-FFF2-40B4-BE49-F238E27FC236}">
                <a16:creationId xmlns:a16="http://schemas.microsoft.com/office/drawing/2014/main" id="{9869FF4D-061E-9F45-A6D4-C23AA57944C7}"/>
              </a:ext>
            </a:extLst>
          </p:cNvPr>
          <p:cNvSpPr/>
          <p:nvPr/>
        </p:nvSpPr>
        <p:spPr>
          <a:xfrm>
            <a:off x="2660468" y="2169663"/>
            <a:ext cx="195943" cy="177301"/>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71ABCFC7-DAAC-2E41-987C-E11DBD6372A3}"/>
              </a:ext>
            </a:extLst>
          </p:cNvPr>
          <p:cNvSpPr/>
          <p:nvPr/>
        </p:nvSpPr>
        <p:spPr>
          <a:xfrm>
            <a:off x="2159723" y="2191434"/>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A551ADD0-A5EC-734D-BCE2-077B90F16CBC}"/>
              </a:ext>
            </a:extLst>
          </p:cNvPr>
          <p:cNvSpPr/>
          <p:nvPr/>
        </p:nvSpPr>
        <p:spPr>
          <a:xfrm>
            <a:off x="1515289" y="2213205"/>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7B9C5826-1BB1-5342-A0CF-CADBEB544E23}"/>
              </a:ext>
            </a:extLst>
          </p:cNvPr>
          <p:cNvSpPr/>
          <p:nvPr/>
        </p:nvSpPr>
        <p:spPr>
          <a:xfrm>
            <a:off x="2403564" y="2657346"/>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ED93E7DA-88A2-A141-B103-43EC228E9BA7}"/>
              </a:ext>
            </a:extLst>
          </p:cNvPr>
          <p:cNvSpPr/>
          <p:nvPr/>
        </p:nvSpPr>
        <p:spPr>
          <a:xfrm>
            <a:off x="2782389" y="3101482"/>
            <a:ext cx="195943" cy="177301"/>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427E7F4C-C7C0-ED49-9CCA-AABD9D225BE1}"/>
              </a:ext>
            </a:extLst>
          </p:cNvPr>
          <p:cNvSpPr/>
          <p:nvPr/>
        </p:nvSpPr>
        <p:spPr>
          <a:xfrm>
            <a:off x="2399210" y="3097127"/>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6FF87B95-DA8B-054C-A953-6468E54D8833}"/>
              </a:ext>
            </a:extLst>
          </p:cNvPr>
          <p:cNvSpPr/>
          <p:nvPr/>
        </p:nvSpPr>
        <p:spPr>
          <a:xfrm>
            <a:off x="2412272" y="3580456"/>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DBE6C234-356A-9949-A9F0-39CF0D0E165C}"/>
              </a:ext>
            </a:extLst>
          </p:cNvPr>
          <p:cNvSpPr/>
          <p:nvPr/>
        </p:nvSpPr>
        <p:spPr>
          <a:xfrm>
            <a:off x="2407918" y="4020237"/>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48A41064-82E5-0A45-BF62-4C82716DD155}"/>
              </a:ext>
            </a:extLst>
          </p:cNvPr>
          <p:cNvSpPr/>
          <p:nvPr/>
        </p:nvSpPr>
        <p:spPr>
          <a:xfrm>
            <a:off x="2416625" y="4551464"/>
            <a:ext cx="195943" cy="177301"/>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0CED6C4C-7BC2-E94D-BFC2-0CB631848DBF}"/>
              </a:ext>
            </a:extLst>
          </p:cNvPr>
          <p:cNvSpPr/>
          <p:nvPr/>
        </p:nvSpPr>
        <p:spPr>
          <a:xfrm>
            <a:off x="1484810" y="2692179"/>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573513AF-8106-5C48-AE2D-5DD6CAAA53D7}"/>
              </a:ext>
            </a:extLst>
          </p:cNvPr>
          <p:cNvSpPr/>
          <p:nvPr/>
        </p:nvSpPr>
        <p:spPr>
          <a:xfrm>
            <a:off x="1519645" y="3249527"/>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FB100734-BCC0-D94E-8D54-175C00401EBF}"/>
              </a:ext>
            </a:extLst>
          </p:cNvPr>
          <p:cNvSpPr/>
          <p:nvPr/>
        </p:nvSpPr>
        <p:spPr>
          <a:xfrm>
            <a:off x="1532707" y="3772045"/>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8FC9A741-5515-5440-908C-A76C2AC3BEC8}"/>
              </a:ext>
            </a:extLst>
          </p:cNvPr>
          <p:cNvSpPr/>
          <p:nvPr/>
        </p:nvSpPr>
        <p:spPr>
          <a:xfrm>
            <a:off x="1528353" y="4211826"/>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4E0062F3-D85B-6346-87E3-05F916B69788}"/>
              </a:ext>
            </a:extLst>
          </p:cNvPr>
          <p:cNvSpPr/>
          <p:nvPr/>
        </p:nvSpPr>
        <p:spPr>
          <a:xfrm>
            <a:off x="1537060" y="4743053"/>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80689482-E572-4F4F-A2CA-A54512F3C810}"/>
              </a:ext>
            </a:extLst>
          </p:cNvPr>
          <p:cNvSpPr/>
          <p:nvPr/>
        </p:nvSpPr>
        <p:spPr>
          <a:xfrm>
            <a:off x="1915882" y="2692180"/>
            <a:ext cx="195943" cy="177301"/>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AF63706F-E8FC-AF4E-B2F9-22CA09045605}"/>
              </a:ext>
            </a:extLst>
          </p:cNvPr>
          <p:cNvSpPr/>
          <p:nvPr/>
        </p:nvSpPr>
        <p:spPr>
          <a:xfrm>
            <a:off x="1506578" y="5235091"/>
            <a:ext cx="195943" cy="177301"/>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89CDC042-2AEF-064B-B059-B3657FE3F90C}"/>
              </a:ext>
            </a:extLst>
          </p:cNvPr>
          <p:cNvSpPr/>
          <p:nvPr/>
        </p:nvSpPr>
        <p:spPr>
          <a:xfrm>
            <a:off x="997128" y="2713950"/>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E3612D52-763D-C64A-A798-38033F160680}"/>
              </a:ext>
            </a:extLst>
          </p:cNvPr>
          <p:cNvSpPr/>
          <p:nvPr/>
        </p:nvSpPr>
        <p:spPr>
          <a:xfrm>
            <a:off x="992774" y="3153731"/>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017F3B7E-7A0A-C24E-9AAC-B7713ED9FEFB}"/>
              </a:ext>
            </a:extLst>
          </p:cNvPr>
          <p:cNvSpPr/>
          <p:nvPr/>
        </p:nvSpPr>
        <p:spPr>
          <a:xfrm>
            <a:off x="587821" y="3663186"/>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862921AE-A89C-6040-96B0-A78731986481}"/>
              </a:ext>
            </a:extLst>
          </p:cNvPr>
          <p:cNvSpPr/>
          <p:nvPr/>
        </p:nvSpPr>
        <p:spPr>
          <a:xfrm>
            <a:off x="348334" y="4259722"/>
            <a:ext cx="195943" cy="177301"/>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Straight Arrow Connector 30">
            <a:extLst>
              <a:ext uri="{FF2B5EF4-FFF2-40B4-BE49-F238E27FC236}">
                <a16:creationId xmlns:a16="http://schemas.microsoft.com/office/drawing/2014/main" id="{487C6F13-B1C3-2542-B5B2-287B1B794210}"/>
              </a:ext>
            </a:extLst>
          </p:cNvPr>
          <p:cNvCxnSpPr>
            <a:stCxn id="8" idx="2"/>
            <a:endCxn id="12" idx="7"/>
          </p:cNvCxnSpPr>
          <p:nvPr/>
        </p:nvCxnSpPr>
        <p:spPr>
          <a:xfrm flipH="1">
            <a:off x="1682537" y="1740150"/>
            <a:ext cx="459767" cy="4990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5C693E3E-8A04-E246-B1DC-27DFBCA57AD1}"/>
              </a:ext>
            </a:extLst>
          </p:cNvPr>
          <p:cNvCxnSpPr>
            <a:cxnSpLocks/>
            <a:stCxn id="8" idx="6"/>
            <a:endCxn id="10" idx="1"/>
          </p:cNvCxnSpPr>
          <p:nvPr/>
        </p:nvCxnSpPr>
        <p:spPr>
          <a:xfrm>
            <a:off x="2338247" y="1740150"/>
            <a:ext cx="350916" cy="45547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0CE8FB7C-4774-DC4C-B210-B0DD215AB365}"/>
              </a:ext>
            </a:extLst>
          </p:cNvPr>
          <p:cNvCxnSpPr>
            <a:cxnSpLocks/>
            <a:endCxn id="11" idx="0"/>
          </p:cNvCxnSpPr>
          <p:nvPr/>
        </p:nvCxnSpPr>
        <p:spPr>
          <a:xfrm>
            <a:off x="2228106" y="1839180"/>
            <a:ext cx="29589" cy="35225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63747E6C-CDC6-0A4E-8227-1118EF1509A3}"/>
              </a:ext>
            </a:extLst>
          </p:cNvPr>
          <p:cNvCxnSpPr>
            <a:cxnSpLocks/>
            <a:endCxn id="13" idx="0"/>
          </p:cNvCxnSpPr>
          <p:nvPr/>
        </p:nvCxnSpPr>
        <p:spPr>
          <a:xfrm>
            <a:off x="2309552" y="2337830"/>
            <a:ext cx="191984" cy="31951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8F110380-AA9F-CC48-8A7A-73D57F0ECB02}"/>
              </a:ext>
            </a:extLst>
          </p:cNvPr>
          <p:cNvCxnSpPr>
            <a:cxnSpLocks/>
            <a:endCxn id="14" idx="0"/>
          </p:cNvCxnSpPr>
          <p:nvPr/>
        </p:nvCxnSpPr>
        <p:spPr>
          <a:xfrm>
            <a:off x="2579519" y="2777616"/>
            <a:ext cx="300842" cy="3238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061A930C-45B5-3043-B892-7D47ED809727}"/>
              </a:ext>
            </a:extLst>
          </p:cNvPr>
          <p:cNvCxnSpPr>
            <a:cxnSpLocks/>
            <a:endCxn id="26" idx="0"/>
          </p:cNvCxnSpPr>
          <p:nvPr/>
        </p:nvCxnSpPr>
        <p:spPr>
          <a:xfrm flipH="1">
            <a:off x="1095100" y="2336689"/>
            <a:ext cx="441960" cy="37726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89329F89-4B9D-3A4B-AB96-E71B6877C436}"/>
              </a:ext>
            </a:extLst>
          </p:cNvPr>
          <p:cNvCxnSpPr>
            <a:cxnSpLocks/>
            <a:endCxn id="19" idx="0"/>
          </p:cNvCxnSpPr>
          <p:nvPr/>
        </p:nvCxnSpPr>
        <p:spPr>
          <a:xfrm flipH="1">
            <a:off x="1582782" y="2397634"/>
            <a:ext cx="17412" cy="29454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695F152C-A5D8-8B4B-ACC5-3994E798FD20}"/>
              </a:ext>
            </a:extLst>
          </p:cNvPr>
          <p:cNvCxnSpPr>
            <a:cxnSpLocks/>
            <a:endCxn id="24" idx="0"/>
          </p:cNvCxnSpPr>
          <p:nvPr/>
        </p:nvCxnSpPr>
        <p:spPr>
          <a:xfrm>
            <a:off x="1713405" y="2393278"/>
            <a:ext cx="300449" cy="29890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B17AE7EB-0A8F-9A4C-B2D6-740AB6554971}"/>
              </a:ext>
            </a:extLst>
          </p:cNvPr>
          <p:cNvCxnSpPr>
            <a:cxnSpLocks/>
          </p:cNvCxnSpPr>
          <p:nvPr/>
        </p:nvCxnSpPr>
        <p:spPr>
          <a:xfrm flipH="1">
            <a:off x="2492830" y="2811293"/>
            <a:ext cx="17412" cy="29454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D278A25D-1DC7-0846-B5B8-506E4FF6ACF6}"/>
              </a:ext>
            </a:extLst>
          </p:cNvPr>
          <p:cNvCxnSpPr>
            <a:cxnSpLocks/>
          </p:cNvCxnSpPr>
          <p:nvPr/>
        </p:nvCxnSpPr>
        <p:spPr>
          <a:xfrm flipH="1">
            <a:off x="2488473" y="3277205"/>
            <a:ext cx="17412" cy="29454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EDE971AA-CA49-9E45-9E00-CEFD0637F4F4}"/>
              </a:ext>
            </a:extLst>
          </p:cNvPr>
          <p:cNvCxnSpPr>
            <a:cxnSpLocks/>
          </p:cNvCxnSpPr>
          <p:nvPr/>
        </p:nvCxnSpPr>
        <p:spPr>
          <a:xfrm flipH="1">
            <a:off x="2488475" y="3747465"/>
            <a:ext cx="17412" cy="29454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5694174B-7619-5540-BC64-A32D9CD9DC25}"/>
              </a:ext>
            </a:extLst>
          </p:cNvPr>
          <p:cNvCxnSpPr>
            <a:cxnSpLocks/>
          </p:cNvCxnSpPr>
          <p:nvPr/>
        </p:nvCxnSpPr>
        <p:spPr>
          <a:xfrm flipH="1">
            <a:off x="2510244" y="4239503"/>
            <a:ext cx="17412" cy="29454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FE757793-48FC-7143-9879-2A4AD938C080}"/>
              </a:ext>
            </a:extLst>
          </p:cNvPr>
          <p:cNvCxnSpPr>
            <a:cxnSpLocks/>
          </p:cNvCxnSpPr>
          <p:nvPr/>
        </p:nvCxnSpPr>
        <p:spPr>
          <a:xfrm>
            <a:off x="1565361" y="2911441"/>
            <a:ext cx="16654" cy="28181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6669AFD7-E2DB-9744-850E-7647D85C77F4}"/>
              </a:ext>
            </a:extLst>
          </p:cNvPr>
          <p:cNvCxnSpPr>
            <a:cxnSpLocks/>
          </p:cNvCxnSpPr>
          <p:nvPr/>
        </p:nvCxnSpPr>
        <p:spPr>
          <a:xfrm flipH="1">
            <a:off x="1621969" y="3490183"/>
            <a:ext cx="26121" cy="29928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31D83521-0543-A34B-81E8-DB8DCF80E970}"/>
              </a:ext>
            </a:extLst>
          </p:cNvPr>
          <p:cNvCxnSpPr>
            <a:cxnSpLocks/>
          </p:cNvCxnSpPr>
          <p:nvPr/>
        </p:nvCxnSpPr>
        <p:spPr>
          <a:xfrm flipH="1">
            <a:off x="1621972" y="3925991"/>
            <a:ext cx="17412" cy="29454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8D3826FD-0245-C147-98FE-84D52360E0A3}"/>
              </a:ext>
            </a:extLst>
          </p:cNvPr>
          <p:cNvCxnSpPr>
            <a:cxnSpLocks/>
          </p:cNvCxnSpPr>
          <p:nvPr/>
        </p:nvCxnSpPr>
        <p:spPr>
          <a:xfrm flipH="1">
            <a:off x="1630678" y="4457218"/>
            <a:ext cx="17412" cy="29454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EC253A54-FC6B-5044-BAC6-23113CF81D7F}"/>
              </a:ext>
            </a:extLst>
          </p:cNvPr>
          <p:cNvCxnSpPr>
            <a:cxnSpLocks/>
          </p:cNvCxnSpPr>
          <p:nvPr/>
        </p:nvCxnSpPr>
        <p:spPr>
          <a:xfrm flipH="1">
            <a:off x="1613259" y="4897004"/>
            <a:ext cx="17412" cy="29454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9D0350C6-8B7B-1E43-B221-CBE7979E2EEE}"/>
              </a:ext>
            </a:extLst>
          </p:cNvPr>
          <p:cNvCxnSpPr>
            <a:cxnSpLocks/>
          </p:cNvCxnSpPr>
          <p:nvPr/>
        </p:nvCxnSpPr>
        <p:spPr>
          <a:xfrm flipH="1">
            <a:off x="1086393" y="2880960"/>
            <a:ext cx="17412" cy="29454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5F8F08F0-7C11-7E4E-BFC8-8A611A5A6A07}"/>
              </a:ext>
            </a:extLst>
          </p:cNvPr>
          <p:cNvCxnSpPr>
            <a:cxnSpLocks/>
          </p:cNvCxnSpPr>
          <p:nvPr/>
        </p:nvCxnSpPr>
        <p:spPr>
          <a:xfrm flipH="1">
            <a:off x="799002" y="3346872"/>
            <a:ext cx="209005" cy="30325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0E90665C-88B1-2240-9BFD-A09278C08F23}"/>
              </a:ext>
            </a:extLst>
          </p:cNvPr>
          <p:cNvCxnSpPr>
            <a:cxnSpLocks/>
          </p:cNvCxnSpPr>
          <p:nvPr/>
        </p:nvCxnSpPr>
        <p:spPr>
          <a:xfrm flipH="1">
            <a:off x="452425" y="3830195"/>
            <a:ext cx="202884" cy="36734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D19E2C91-A4DC-054D-83E9-364AD337AF4D}"/>
              </a:ext>
            </a:extLst>
          </p:cNvPr>
          <p:cNvSpPr txBox="1"/>
          <p:nvPr/>
        </p:nvSpPr>
        <p:spPr>
          <a:xfrm rot="19172715">
            <a:off x="1728647" y="1651499"/>
            <a:ext cx="370115" cy="369332"/>
          </a:xfrm>
          <a:prstGeom prst="rect">
            <a:avLst/>
          </a:prstGeom>
          <a:noFill/>
        </p:spPr>
        <p:txBody>
          <a:bodyPr wrap="square" rtlCol="0">
            <a:spAutoFit/>
          </a:bodyPr>
          <a:lstStyle/>
          <a:p>
            <a:r>
              <a:rPr lang="en-US" dirty="0"/>
              <a:t>a</a:t>
            </a:r>
          </a:p>
        </p:txBody>
      </p:sp>
      <p:sp>
        <p:nvSpPr>
          <p:cNvPr id="62" name="TextBox 61">
            <a:extLst>
              <a:ext uri="{FF2B5EF4-FFF2-40B4-BE49-F238E27FC236}">
                <a16:creationId xmlns:a16="http://schemas.microsoft.com/office/drawing/2014/main" id="{B74D1333-97A5-A644-AA52-CDA4F3B95861}"/>
              </a:ext>
            </a:extLst>
          </p:cNvPr>
          <p:cNvSpPr txBox="1"/>
          <p:nvPr/>
        </p:nvSpPr>
        <p:spPr>
          <a:xfrm rot="19172715">
            <a:off x="1097273" y="2169662"/>
            <a:ext cx="370115" cy="369332"/>
          </a:xfrm>
          <a:prstGeom prst="rect">
            <a:avLst/>
          </a:prstGeom>
          <a:noFill/>
        </p:spPr>
        <p:txBody>
          <a:bodyPr wrap="square" rtlCol="0">
            <a:spAutoFit/>
          </a:bodyPr>
          <a:lstStyle/>
          <a:p>
            <a:r>
              <a:rPr lang="en-US" dirty="0"/>
              <a:t>a</a:t>
            </a:r>
          </a:p>
        </p:txBody>
      </p:sp>
      <p:sp>
        <p:nvSpPr>
          <p:cNvPr id="65" name="TextBox 64">
            <a:extLst>
              <a:ext uri="{FF2B5EF4-FFF2-40B4-BE49-F238E27FC236}">
                <a16:creationId xmlns:a16="http://schemas.microsoft.com/office/drawing/2014/main" id="{E5EF90C1-F716-1048-BB0F-1575EAB27630}"/>
              </a:ext>
            </a:extLst>
          </p:cNvPr>
          <p:cNvSpPr txBox="1"/>
          <p:nvPr/>
        </p:nvSpPr>
        <p:spPr>
          <a:xfrm rot="18347572">
            <a:off x="622656" y="3158086"/>
            <a:ext cx="370115" cy="369332"/>
          </a:xfrm>
          <a:prstGeom prst="rect">
            <a:avLst/>
          </a:prstGeom>
          <a:noFill/>
        </p:spPr>
        <p:txBody>
          <a:bodyPr wrap="square" rtlCol="0">
            <a:spAutoFit/>
          </a:bodyPr>
          <a:lstStyle/>
          <a:p>
            <a:r>
              <a:rPr lang="en-US" dirty="0"/>
              <a:t>a</a:t>
            </a:r>
          </a:p>
        </p:txBody>
      </p:sp>
      <p:sp>
        <p:nvSpPr>
          <p:cNvPr id="66" name="TextBox 65">
            <a:extLst>
              <a:ext uri="{FF2B5EF4-FFF2-40B4-BE49-F238E27FC236}">
                <a16:creationId xmlns:a16="http://schemas.microsoft.com/office/drawing/2014/main" id="{CB97FD65-0B14-1D46-95A1-B1AB987F7F92}"/>
              </a:ext>
            </a:extLst>
          </p:cNvPr>
          <p:cNvSpPr txBox="1"/>
          <p:nvPr/>
        </p:nvSpPr>
        <p:spPr>
          <a:xfrm rot="18347572">
            <a:off x="267366" y="3741564"/>
            <a:ext cx="370115" cy="369332"/>
          </a:xfrm>
          <a:prstGeom prst="rect">
            <a:avLst/>
          </a:prstGeom>
          <a:noFill/>
        </p:spPr>
        <p:txBody>
          <a:bodyPr wrap="square" rtlCol="0">
            <a:spAutoFit/>
          </a:bodyPr>
          <a:lstStyle/>
          <a:p>
            <a:r>
              <a:rPr lang="en-US" dirty="0">
                <a:solidFill>
                  <a:schemeClr val="accent5"/>
                </a:solidFill>
              </a:rPr>
              <a:t>$</a:t>
            </a:r>
          </a:p>
        </p:txBody>
      </p:sp>
      <p:sp>
        <p:nvSpPr>
          <p:cNvPr id="67" name="TextBox 66">
            <a:extLst>
              <a:ext uri="{FF2B5EF4-FFF2-40B4-BE49-F238E27FC236}">
                <a16:creationId xmlns:a16="http://schemas.microsoft.com/office/drawing/2014/main" id="{A431FF3D-0483-B645-99A1-72C040AACB09}"/>
              </a:ext>
            </a:extLst>
          </p:cNvPr>
          <p:cNvSpPr txBox="1"/>
          <p:nvPr/>
        </p:nvSpPr>
        <p:spPr>
          <a:xfrm rot="21249859">
            <a:off x="1571896" y="2396083"/>
            <a:ext cx="370115" cy="369332"/>
          </a:xfrm>
          <a:prstGeom prst="rect">
            <a:avLst/>
          </a:prstGeom>
          <a:noFill/>
        </p:spPr>
        <p:txBody>
          <a:bodyPr wrap="square" rtlCol="0">
            <a:spAutoFit/>
          </a:bodyPr>
          <a:lstStyle/>
          <a:p>
            <a:r>
              <a:rPr lang="en-US" dirty="0"/>
              <a:t>b</a:t>
            </a:r>
          </a:p>
        </p:txBody>
      </p:sp>
      <p:sp>
        <p:nvSpPr>
          <p:cNvPr id="69" name="TextBox 68">
            <a:extLst>
              <a:ext uri="{FF2B5EF4-FFF2-40B4-BE49-F238E27FC236}">
                <a16:creationId xmlns:a16="http://schemas.microsoft.com/office/drawing/2014/main" id="{944EAC47-58DB-5F40-91E4-7D9488EB7345}"/>
              </a:ext>
            </a:extLst>
          </p:cNvPr>
          <p:cNvSpPr txBox="1"/>
          <p:nvPr/>
        </p:nvSpPr>
        <p:spPr>
          <a:xfrm rot="21306919">
            <a:off x="1857371" y="2260698"/>
            <a:ext cx="370115" cy="369332"/>
          </a:xfrm>
          <a:prstGeom prst="rect">
            <a:avLst/>
          </a:prstGeom>
          <a:noFill/>
        </p:spPr>
        <p:txBody>
          <a:bodyPr wrap="square" rtlCol="0">
            <a:spAutoFit/>
          </a:bodyPr>
          <a:lstStyle/>
          <a:p>
            <a:r>
              <a:rPr lang="en-US" dirty="0">
                <a:solidFill>
                  <a:schemeClr val="accent5"/>
                </a:solidFill>
              </a:rPr>
              <a:t>$</a:t>
            </a:r>
          </a:p>
        </p:txBody>
      </p:sp>
      <p:sp>
        <p:nvSpPr>
          <p:cNvPr id="70" name="TextBox 69">
            <a:extLst>
              <a:ext uri="{FF2B5EF4-FFF2-40B4-BE49-F238E27FC236}">
                <a16:creationId xmlns:a16="http://schemas.microsoft.com/office/drawing/2014/main" id="{13B02284-E245-4E4D-A41A-9AC6EADDCD1D}"/>
              </a:ext>
            </a:extLst>
          </p:cNvPr>
          <p:cNvSpPr txBox="1"/>
          <p:nvPr/>
        </p:nvSpPr>
        <p:spPr>
          <a:xfrm>
            <a:off x="1282334" y="2844414"/>
            <a:ext cx="373505" cy="369332"/>
          </a:xfrm>
          <a:prstGeom prst="rect">
            <a:avLst/>
          </a:prstGeom>
          <a:noFill/>
        </p:spPr>
        <p:txBody>
          <a:bodyPr wrap="square" rtlCol="0">
            <a:spAutoFit/>
          </a:bodyPr>
          <a:lstStyle/>
          <a:p>
            <a:r>
              <a:rPr lang="en-US" dirty="0"/>
              <a:t>a</a:t>
            </a:r>
          </a:p>
        </p:txBody>
      </p:sp>
      <p:sp>
        <p:nvSpPr>
          <p:cNvPr id="72" name="TextBox 71">
            <a:extLst>
              <a:ext uri="{FF2B5EF4-FFF2-40B4-BE49-F238E27FC236}">
                <a16:creationId xmlns:a16="http://schemas.microsoft.com/office/drawing/2014/main" id="{75B2A2FC-0C26-BD4B-B781-03BE9F9FB7B9}"/>
              </a:ext>
            </a:extLst>
          </p:cNvPr>
          <p:cNvSpPr txBox="1"/>
          <p:nvPr/>
        </p:nvSpPr>
        <p:spPr>
          <a:xfrm>
            <a:off x="1336758" y="4368576"/>
            <a:ext cx="370115" cy="369332"/>
          </a:xfrm>
          <a:prstGeom prst="rect">
            <a:avLst/>
          </a:prstGeom>
          <a:noFill/>
        </p:spPr>
        <p:txBody>
          <a:bodyPr wrap="square" rtlCol="0">
            <a:spAutoFit/>
          </a:bodyPr>
          <a:lstStyle/>
          <a:p>
            <a:r>
              <a:rPr lang="en-US" dirty="0"/>
              <a:t>a</a:t>
            </a:r>
          </a:p>
        </p:txBody>
      </p:sp>
      <p:sp>
        <p:nvSpPr>
          <p:cNvPr id="74" name="TextBox 73">
            <a:extLst>
              <a:ext uri="{FF2B5EF4-FFF2-40B4-BE49-F238E27FC236}">
                <a16:creationId xmlns:a16="http://schemas.microsoft.com/office/drawing/2014/main" id="{84C066F6-0482-2B47-8CE5-D2AC43DD97CE}"/>
              </a:ext>
            </a:extLst>
          </p:cNvPr>
          <p:cNvSpPr txBox="1"/>
          <p:nvPr/>
        </p:nvSpPr>
        <p:spPr>
          <a:xfrm>
            <a:off x="1334164" y="4821426"/>
            <a:ext cx="370115" cy="369332"/>
          </a:xfrm>
          <a:prstGeom prst="rect">
            <a:avLst/>
          </a:prstGeom>
          <a:noFill/>
        </p:spPr>
        <p:txBody>
          <a:bodyPr wrap="square" rtlCol="0">
            <a:spAutoFit/>
          </a:bodyPr>
          <a:lstStyle/>
          <a:p>
            <a:r>
              <a:rPr lang="en-US" dirty="0">
                <a:solidFill>
                  <a:schemeClr val="accent5"/>
                </a:solidFill>
              </a:rPr>
              <a:t>$</a:t>
            </a:r>
          </a:p>
        </p:txBody>
      </p:sp>
      <p:sp>
        <p:nvSpPr>
          <p:cNvPr id="76" name="TextBox 75">
            <a:extLst>
              <a:ext uri="{FF2B5EF4-FFF2-40B4-BE49-F238E27FC236}">
                <a16:creationId xmlns:a16="http://schemas.microsoft.com/office/drawing/2014/main" id="{7F667DCB-F4EE-594D-9EFB-06C32C52F5DE}"/>
              </a:ext>
            </a:extLst>
          </p:cNvPr>
          <p:cNvSpPr txBox="1"/>
          <p:nvPr/>
        </p:nvSpPr>
        <p:spPr>
          <a:xfrm rot="21249859">
            <a:off x="2011681" y="1830019"/>
            <a:ext cx="370115" cy="369332"/>
          </a:xfrm>
          <a:prstGeom prst="rect">
            <a:avLst/>
          </a:prstGeom>
          <a:noFill/>
        </p:spPr>
        <p:txBody>
          <a:bodyPr wrap="square" rtlCol="0">
            <a:spAutoFit/>
          </a:bodyPr>
          <a:lstStyle/>
          <a:p>
            <a:r>
              <a:rPr lang="en-US" dirty="0"/>
              <a:t>b</a:t>
            </a:r>
          </a:p>
        </p:txBody>
      </p:sp>
      <p:sp>
        <p:nvSpPr>
          <p:cNvPr id="77" name="Oval 76">
            <a:extLst>
              <a:ext uri="{FF2B5EF4-FFF2-40B4-BE49-F238E27FC236}">
                <a16:creationId xmlns:a16="http://schemas.microsoft.com/office/drawing/2014/main" id="{B6C3866C-9BFE-CA44-A17A-62602AF19171}"/>
              </a:ext>
            </a:extLst>
          </p:cNvPr>
          <p:cNvSpPr/>
          <p:nvPr/>
        </p:nvSpPr>
        <p:spPr>
          <a:xfrm>
            <a:off x="1950716" y="3785106"/>
            <a:ext cx="195943" cy="177301"/>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8" name="Straight Arrow Connector 77">
            <a:extLst>
              <a:ext uri="{FF2B5EF4-FFF2-40B4-BE49-F238E27FC236}">
                <a16:creationId xmlns:a16="http://schemas.microsoft.com/office/drawing/2014/main" id="{FCAA6B7B-E173-E041-B89D-A8EE75D2D82D}"/>
              </a:ext>
            </a:extLst>
          </p:cNvPr>
          <p:cNvCxnSpPr>
            <a:cxnSpLocks/>
            <a:stCxn id="20" idx="5"/>
            <a:endCxn id="77" idx="0"/>
          </p:cNvCxnSpPr>
          <p:nvPr/>
        </p:nvCxnSpPr>
        <p:spPr>
          <a:xfrm>
            <a:off x="1686893" y="3400863"/>
            <a:ext cx="361795" cy="38424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C862A512-CCB4-6747-B396-8D2C7FF543E9}"/>
              </a:ext>
            </a:extLst>
          </p:cNvPr>
          <p:cNvSpPr txBox="1"/>
          <p:nvPr/>
        </p:nvSpPr>
        <p:spPr>
          <a:xfrm rot="21306919">
            <a:off x="1892205" y="3353624"/>
            <a:ext cx="370115" cy="369332"/>
          </a:xfrm>
          <a:prstGeom prst="rect">
            <a:avLst/>
          </a:prstGeom>
          <a:noFill/>
        </p:spPr>
        <p:txBody>
          <a:bodyPr wrap="square" rtlCol="0">
            <a:spAutoFit/>
          </a:bodyPr>
          <a:lstStyle/>
          <a:p>
            <a:r>
              <a:rPr lang="en-US" dirty="0">
                <a:solidFill>
                  <a:schemeClr val="accent5"/>
                </a:solidFill>
              </a:rPr>
              <a:t>$</a:t>
            </a:r>
          </a:p>
        </p:txBody>
      </p:sp>
      <p:sp>
        <p:nvSpPr>
          <p:cNvPr id="80" name="TextBox 79">
            <a:extLst>
              <a:ext uri="{FF2B5EF4-FFF2-40B4-BE49-F238E27FC236}">
                <a16:creationId xmlns:a16="http://schemas.microsoft.com/office/drawing/2014/main" id="{CB25603E-1101-5640-8BF1-E2CE3EDD1912}"/>
              </a:ext>
            </a:extLst>
          </p:cNvPr>
          <p:cNvSpPr txBox="1"/>
          <p:nvPr/>
        </p:nvSpPr>
        <p:spPr>
          <a:xfrm>
            <a:off x="1319345" y="3867832"/>
            <a:ext cx="370115" cy="369332"/>
          </a:xfrm>
          <a:prstGeom prst="rect">
            <a:avLst/>
          </a:prstGeom>
          <a:noFill/>
        </p:spPr>
        <p:txBody>
          <a:bodyPr wrap="square" rtlCol="0">
            <a:spAutoFit/>
          </a:bodyPr>
          <a:lstStyle/>
          <a:p>
            <a:r>
              <a:rPr lang="en-US" dirty="0"/>
              <a:t>b</a:t>
            </a:r>
          </a:p>
        </p:txBody>
      </p:sp>
      <p:sp>
        <p:nvSpPr>
          <p:cNvPr id="82" name="TextBox 81">
            <a:extLst>
              <a:ext uri="{FF2B5EF4-FFF2-40B4-BE49-F238E27FC236}">
                <a16:creationId xmlns:a16="http://schemas.microsoft.com/office/drawing/2014/main" id="{17FC0C8A-E4AC-A840-BD01-58AB3198D4FC}"/>
              </a:ext>
            </a:extLst>
          </p:cNvPr>
          <p:cNvSpPr txBox="1"/>
          <p:nvPr/>
        </p:nvSpPr>
        <p:spPr>
          <a:xfrm rot="19172715">
            <a:off x="2333891" y="2243683"/>
            <a:ext cx="370115" cy="369332"/>
          </a:xfrm>
          <a:prstGeom prst="rect">
            <a:avLst/>
          </a:prstGeom>
          <a:noFill/>
        </p:spPr>
        <p:txBody>
          <a:bodyPr wrap="square" rtlCol="0">
            <a:spAutoFit/>
          </a:bodyPr>
          <a:lstStyle/>
          <a:p>
            <a:r>
              <a:rPr lang="en-US" dirty="0"/>
              <a:t>a</a:t>
            </a:r>
          </a:p>
        </p:txBody>
      </p:sp>
      <p:sp>
        <p:nvSpPr>
          <p:cNvPr id="83" name="TextBox 82">
            <a:extLst>
              <a:ext uri="{FF2B5EF4-FFF2-40B4-BE49-F238E27FC236}">
                <a16:creationId xmlns:a16="http://schemas.microsoft.com/office/drawing/2014/main" id="{6E46C4FB-5985-A74D-8FF6-C2FE457F38A4}"/>
              </a:ext>
            </a:extLst>
          </p:cNvPr>
          <p:cNvSpPr txBox="1"/>
          <p:nvPr/>
        </p:nvSpPr>
        <p:spPr>
          <a:xfrm rot="21306919">
            <a:off x="2545351" y="1707698"/>
            <a:ext cx="370115" cy="369332"/>
          </a:xfrm>
          <a:prstGeom prst="rect">
            <a:avLst/>
          </a:prstGeom>
          <a:noFill/>
        </p:spPr>
        <p:txBody>
          <a:bodyPr wrap="square" rtlCol="0">
            <a:spAutoFit/>
          </a:bodyPr>
          <a:lstStyle/>
          <a:p>
            <a:r>
              <a:rPr lang="en-US" dirty="0">
                <a:solidFill>
                  <a:schemeClr val="accent5"/>
                </a:solidFill>
              </a:rPr>
              <a:t>$</a:t>
            </a:r>
          </a:p>
        </p:txBody>
      </p:sp>
      <p:sp>
        <p:nvSpPr>
          <p:cNvPr id="84" name="TextBox 83">
            <a:extLst>
              <a:ext uri="{FF2B5EF4-FFF2-40B4-BE49-F238E27FC236}">
                <a16:creationId xmlns:a16="http://schemas.microsoft.com/office/drawing/2014/main" id="{583B15BA-8770-B94D-8380-F9AFE2695469}"/>
              </a:ext>
            </a:extLst>
          </p:cNvPr>
          <p:cNvSpPr txBox="1"/>
          <p:nvPr/>
        </p:nvSpPr>
        <p:spPr>
          <a:xfrm rot="21306919">
            <a:off x="2697751" y="2617747"/>
            <a:ext cx="370115" cy="369332"/>
          </a:xfrm>
          <a:prstGeom prst="rect">
            <a:avLst/>
          </a:prstGeom>
          <a:noFill/>
        </p:spPr>
        <p:txBody>
          <a:bodyPr wrap="square" rtlCol="0">
            <a:spAutoFit/>
          </a:bodyPr>
          <a:lstStyle/>
          <a:p>
            <a:r>
              <a:rPr lang="en-US" dirty="0">
                <a:solidFill>
                  <a:schemeClr val="accent5"/>
                </a:solidFill>
              </a:rPr>
              <a:t>$</a:t>
            </a:r>
          </a:p>
        </p:txBody>
      </p:sp>
      <p:sp>
        <p:nvSpPr>
          <p:cNvPr id="85" name="TextBox 84">
            <a:extLst>
              <a:ext uri="{FF2B5EF4-FFF2-40B4-BE49-F238E27FC236}">
                <a16:creationId xmlns:a16="http://schemas.microsoft.com/office/drawing/2014/main" id="{07D6015F-EAD0-0849-B23D-DD73DC65F082}"/>
              </a:ext>
            </a:extLst>
          </p:cNvPr>
          <p:cNvSpPr txBox="1"/>
          <p:nvPr/>
        </p:nvSpPr>
        <p:spPr>
          <a:xfrm>
            <a:off x="2244633" y="2761681"/>
            <a:ext cx="373505" cy="369332"/>
          </a:xfrm>
          <a:prstGeom prst="rect">
            <a:avLst/>
          </a:prstGeom>
          <a:noFill/>
        </p:spPr>
        <p:txBody>
          <a:bodyPr wrap="square" rtlCol="0">
            <a:spAutoFit/>
          </a:bodyPr>
          <a:lstStyle/>
          <a:p>
            <a:r>
              <a:rPr lang="en-US" dirty="0"/>
              <a:t>a</a:t>
            </a:r>
          </a:p>
        </p:txBody>
      </p:sp>
      <p:sp>
        <p:nvSpPr>
          <p:cNvPr id="86" name="TextBox 85">
            <a:extLst>
              <a:ext uri="{FF2B5EF4-FFF2-40B4-BE49-F238E27FC236}">
                <a16:creationId xmlns:a16="http://schemas.microsoft.com/office/drawing/2014/main" id="{FFCA17CC-F65E-2A4C-8974-23ABF480690D}"/>
              </a:ext>
            </a:extLst>
          </p:cNvPr>
          <p:cNvSpPr txBox="1"/>
          <p:nvPr/>
        </p:nvSpPr>
        <p:spPr>
          <a:xfrm>
            <a:off x="2214151" y="3201467"/>
            <a:ext cx="373505" cy="369332"/>
          </a:xfrm>
          <a:prstGeom prst="rect">
            <a:avLst/>
          </a:prstGeom>
          <a:noFill/>
        </p:spPr>
        <p:txBody>
          <a:bodyPr wrap="square" rtlCol="0">
            <a:spAutoFit/>
          </a:bodyPr>
          <a:lstStyle/>
          <a:p>
            <a:r>
              <a:rPr lang="en-US" dirty="0"/>
              <a:t>b</a:t>
            </a:r>
          </a:p>
        </p:txBody>
      </p:sp>
      <p:sp>
        <p:nvSpPr>
          <p:cNvPr id="87" name="TextBox 86">
            <a:extLst>
              <a:ext uri="{FF2B5EF4-FFF2-40B4-BE49-F238E27FC236}">
                <a16:creationId xmlns:a16="http://schemas.microsoft.com/office/drawing/2014/main" id="{E488F9C4-9E44-2B4E-AE65-CDC39FD4E939}"/>
              </a:ext>
            </a:extLst>
          </p:cNvPr>
          <p:cNvSpPr txBox="1"/>
          <p:nvPr/>
        </p:nvSpPr>
        <p:spPr>
          <a:xfrm>
            <a:off x="2209796" y="3680441"/>
            <a:ext cx="373505" cy="369332"/>
          </a:xfrm>
          <a:prstGeom prst="rect">
            <a:avLst/>
          </a:prstGeom>
          <a:noFill/>
        </p:spPr>
        <p:txBody>
          <a:bodyPr wrap="square" rtlCol="0">
            <a:spAutoFit/>
          </a:bodyPr>
          <a:lstStyle/>
          <a:p>
            <a:r>
              <a:rPr lang="en-US" dirty="0"/>
              <a:t>a</a:t>
            </a:r>
          </a:p>
        </p:txBody>
      </p:sp>
      <p:sp>
        <p:nvSpPr>
          <p:cNvPr id="88" name="TextBox 87">
            <a:extLst>
              <a:ext uri="{FF2B5EF4-FFF2-40B4-BE49-F238E27FC236}">
                <a16:creationId xmlns:a16="http://schemas.microsoft.com/office/drawing/2014/main" id="{43D56C6B-D95C-0E46-891A-8135A00290DA}"/>
              </a:ext>
            </a:extLst>
          </p:cNvPr>
          <p:cNvSpPr txBox="1"/>
          <p:nvPr/>
        </p:nvSpPr>
        <p:spPr>
          <a:xfrm>
            <a:off x="2272518" y="4172476"/>
            <a:ext cx="373505" cy="369332"/>
          </a:xfrm>
          <a:prstGeom prst="rect">
            <a:avLst/>
          </a:prstGeom>
          <a:noFill/>
        </p:spPr>
        <p:txBody>
          <a:bodyPr wrap="square" rtlCol="0">
            <a:spAutoFit/>
          </a:bodyPr>
          <a:lstStyle/>
          <a:p>
            <a:r>
              <a:rPr lang="en-US" dirty="0">
                <a:solidFill>
                  <a:schemeClr val="accent5"/>
                </a:solidFill>
              </a:rPr>
              <a:t>$</a:t>
            </a:r>
          </a:p>
        </p:txBody>
      </p:sp>
      <p:sp>
        <p:nvSpPr>
          <p:cNvPr id="89" name="TextBox 88">
            <a:extLst>
              <a:ext uri="{FF2B5EF4-FFF2-40B4-BE49-F238E27FC236}">
                <a16:creationId xmlns:a16="http://schemas.microsoft.com/office/drawing/2014/main" id="{686D6114-CDF8-2C4C-9D34-86FABBADC7B6}"/>
              </a:ext>
            </a:extLst>
          </p:cNvPr>
          <p:cNvSpPr txBox="1"/>
          <p:nvPr/>
        </p:nvSpPr>
        <p:spPr>
          <a:xfrm>
            <a:off x="8363752" y="3417730"/>
            <a:ext cx="370115" cy="369332"/>
          </a:xfrm>
          <a:prstGeom prst="rect">
            <a:avLst/>
          </a:prstGeom>
          <a:noFill/>
        </p:spPr>
        <p:txBody>
          <a:bodyPr wrap="square" rtlCol="0">
            <a:spAutoFit/>
          </a:bodyPr>
          <a:lstStyle/>
          <a:p>
            <a:r>
              <a:rPr lang="en-US" dirty="0"/>
              <a:t>a</a:t>
            </a:r>
          </a:p>
        </p:txBody>
      </p:sp>
      <p:sp>
        <p:nvSpPr>
          <p:cNvPr id="90" name="Oval 89">
            <a:extLst>
              <a:ext uri="{FF2B5EF4-FFF2-40B4-BE49-F238E27FC236}">
                <a16:creationId xmlns:a16="http://schemas.microsoft.com/office/drawing/2014/main" id="{4DB0FBED-0513-FC45-AC17-A9E044AA8B5C}"/>
              </a:ext>
            </a:extLst>
          </p:cNvPr>
          <p:cNvSpPr/>
          <p:nvPr/>
        </p:nvSpPr>
        <p:spPr>
          <a:xfrm>
            <a:off x="9216112" y="1651499"/>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9780FBCA-A843-E142-B451-DFC4DC4BD180}"/>
              </a:ext>
            </a:extLst>
          </p:cNvPr>
          <p:cNvSpPr/>
          <p:nvPr/>
        </p:nvSpPr>
        <p:spPr>
          <a:xfrm>
            <a:off x="9233531" y="2191434"/>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57A5F98A-23E3-AF4C-8823-CA386BCA8358}"/>
              </a:ext>
            </a:extLst>
          </p:cNvPr>
          <p:cNvSpPr/>
          <p:nvPr/>
        </p:nvSpPr>
        <p:spPr>
          <a:xfrm>
            <a:off x="8589097" y="2213205"/>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a:extLst>
              <a:ext uri="{FF2B5EF4-FFF2-40B4-BE49-F238E27FC236}">
                <a16:creationId xmlns:a16="http://schemas.microsoft.com/office/drawing/2014/main" id="{E272F4B1-2A98-F346-8E88-14276D6FE19A}"/>
              </a:ext>
            </a:extLst>
          </p:cNvPr>
          <p:cNvSpPr/>
          <p:nvPr/>
        </p:nvSpPr>
        <p:spPr>
          <a:xfrm>
            <a:off x="9477372" y="2657346"/>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a:extLst>
              <a:ext uri="{FF2B5EF4-FFF2-40B4-BE49-F238E27FC236}">
                <a16:creationId xmlns:a16="http://schemas.microsoft.com/office/drawing/2014/main" id="{51842601-1848-DB46-B1DF-D267EF13FEA6}"/>
              </a:ext>
            </a:extLst>
          </p:cNvPr>
          <p:cNvSpPr/>
          <p:nvPr/>
        </p:nvSpPr>
        <p:spPr>
          <a:xfrm>
            <a:off x="9473018" y="3097127"/>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Oval 96">
            <a:extLst>
              <a:ext uri="{FF2B5EF4-FFF2-40B4-BE49-F238E27FC236}">
                <a16:creationId xmlns:a16="http://schemas.microsoft.com/office/drawing/2014/main" id="{DA338074-DE20-DC44-86D0-29E22AC11A94}"/>
              </a:ext>
            </a:extLst>
          </p:cNvPr>
          <p:cNvSpPr/>
          <p:nvPr/>
        </p:nvSpPr>
        <p:spPr>
          <a:xfrm>
            <a:off x="9486080" y="3580456"/>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a:extLst>
              <a:ext uri="{FF2B5EF4-FFF2-40B4-BE49-F238E27FC236}">
                <a16:creationId xmlns:a16="http://schemas.microsoft.com/office/drawing/2014/main" id="{C46BECC2-CC1C-6943-A766-C6D6E20F6B6A}"/>
              </a:ext>
            </a:extLst>
          </p:cNvPr>
          <p:cNvSpPr/>
          <p:nvPr/>
        </p:nvSpPr>
        <p:spPr>
          <a:xfrm>
            <a:off x="9481726" y="4020237"/>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a:extLst>
              <a:ext uri="{FF2B5EF4-FFF2-40B4-BE49-F238E27FC236}">
                <a16:creationId xmlns:a16="http://schemas.microsoft.com/office/drawing/2014/main" id="{C7E62096-77A2-4044-9661-A04DB861A7B4}"/>
              </a:ext>
            </a:extLst>
          </p:cNvPr>
          <p:cNvSpPr/>
          <p:nvPr/>
        </p:nvSpPr>
        <p:spPr>
          <a:xfrm>
            <a:off x="8558618" y="2692179"/>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a:extLst>
              <a:ext uri="{FF2B5EF4-FFF2-40B4-BE49-F238E27FC236}">
                <a16:creationId xmlns:a16="http://schemas.microsoft.com/office/drawing/2014/main" id="{52E3EF30-D50E-0C46-A1B6-86904233FFB1}"/>
              </a:ext>
            </a:extLst>
          </p:cNvPr>
          <p:cNvSpPr/>
          <p:nvPr/>
        </p:nvSpPr>
        <p:spPr>
          <a:xfrm>
            <a:off x="8593453" y="3249527"/>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a:extLst>
              <a:ext uri="{FF2B5EF4-FFF2-40B4-BE49-F238E27FC236}">
                <a16:creationId xmlns:a16="http://schemas.microsoft.com/office/drawing/2014/main" id="{F1603900-7F7A-1641-8072-AFFC8B165F41}"/>
              </a:ext>
            </a:extLst>
          </p:cNvPr>
          <p:cNvSpPr/>
          <p:nvPr/>
        </p:nvSpPr>
        <p:spPr>
          <a:xfrm>
            <a:off x="8606515" y="3772045"/>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1E574D8A-DCCB-F84A-9339-E69C96A64CD2}"/>
              </a:ext>
            </a:extLst>
          </p:cNvPr>
          <p:cNvSpPr/>
          <p:nvPr/>
        </p:nvSpPr>
        <p:spPr>
          <a:xfrm>
            <a:off x="8602161" y="4211826"/>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a:extLst>
              <a:ext uri="{FF2B5EF4-FFF2-40B4-BE49-F238E27FC236}">
                <a16:creationId xmlns:a16="http://schemas.microsoft.com/office/drawing/2014/main" id="{F47C94F8-FE02-E84E-B50A-E979DFAAE07D}"/>
              </a:ext>
            </a:extLst>
          </p:cNvPr>
          <p:cNvSpPr/>
          <p:nvPr/>
        </p:nvSpPr>
        <p:spPr>
          <a:xfrm>
            <a:off x="8610868" y="4743053"/>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0283FD87-88EC-1B45-903A-5863C2A72058}"/>
              </a:ext>
            </a:extLst>
          </p:cNvPr>
          <p:cNvSpPr/>
          <p:nvPr/>
        </p:nvSpPr>
        <p:spPr>
          <a:xfrm>
            <a:off x="8070936" y="2713950"/>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a:extLst>
              <a:ext uri="{FF2B5EF4-FFF2-40B4-BE49-F238E27FC236}">
                <a16:creationId xmlns:a16="http://schemas.microsoft.com/office/drawing/2014/main" id="{3A19F511-F09D-F843-8CC3-0961D4260803}"/>
              </a:ext>
            </a:extLst>
          </p:cNvPr>
          <p:cNvSpPr/>
          <p:nvPr/>
        </p:nvSpPr>
        <p:spPr>
          <a:xfrm>
            <a:off x="8066582" y="3153731"/>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a:extLst>
              <a:ext uri="{FF2B5EF4-FFF2-40B4-BE49-F238E27FC236}">
                <a16:creationId xmlns:a16="http://schemas.microsoft.com/office/drawing/2014/main" id="{C59C232A-C637-6B44-86C1-0E09D81D13BF}"/>
              </a:ext>
            </a:extLst>
          </p:cNvPr>
          <p:cNvSpPr/>
          <p:nvPr/>
        </p:nvSpPr>
        <p:spPr>
          <a:xfrm>
            <a:off x="7661629" y="3663186"/>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1" name="Straight Arrow Connector 110">
            <a:extLst>
              <a:ext uri="{FF2B5EF4-FFF2-40B4-BE49-F238E27FC236}">
                <a16:creationId xmlns:a16="http://schemas.microsoft.com/office/drawing/2014/main" id="{D4667B29-61BC-9E48-80FA-66B495255BE5}"/>
              </a:ext>
            </a:extLst>
          </p:cNvPr>
          <p:cNvCxnSpPr>
            <a:stCxn id="90" idx="2"/>
            <a:endCxn id="93" idx="7"/>
          </p:cNvCxnSpPr>
          <p:nvPr/>
        </p:nvCxnSpPr>
        <p:spPr>
          <a:xfrm flipH="1">
            <a:off x="8756345" y="1740150"/>
            <a:ext cx="459767" cy="4990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Straight Arrow Connector 112">
            <a:extLst>
              <a:ext uri="{FF2B5EF4-FFF2-40B4-BE49-F238E27FC236}">
                <a16:creationId xmlns:a16="http://schemas.microsoft.com/office/drawing/2014/main" id="{3A00500C-D312-684B-B3C1-01DB1F258374}"/>
              </a:ext>
            </a:extLst>
          </p:cNvPr>
          <p:cNvCxnSpPr>
            <a:cxnSpLocks/>
            <a:endCxn id="92" idx="0"/>
          </p:cNvCxnSpPr>
          <p:nvPr/>
        </p:nvCxnSpPr>
        <p:spPr>
          <a:xfrm>
            <a:off x="9301914" y="1839180"/>
            <a:ext cx="29589" cy="35225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62C51639-194D-A04D-9441-0CAB928EA704}"/>
              </a:ext>
            </a:extLst>
          </p:cNvPr>
          <p:cNvCxnSpPr>
            <a:cxnSpLocks/>
            <a:endCxn id="94" idx="0"/>
          </p:cNvCxnSpPr>
          <p:nvPr/>
        </p:nvCxnSpPr>
        <p:spPr>
          <a:xfrm>
            <a:off x="9383360" y="2337830"/>
            <a:ext cx="191984" cy="31951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Straight Arrow Connector 115">
            <a:extLst>
              <a:ext uri="{FF2B5EF4-FFF2-40B4-BE49-F238E27FC236}">
                <a16:creationId xmlns:a16="http://schemas.microsoft.com/office/drawing/2014/main" id="{1F56C142-FFC8-E04E-A311-5D6DDCB9FA65}"/>
              </a:ext>
            </a:extLst>
          </p:cNvPr>
          <p:cNvCxnSpPr>
            <a:cxnSpLocks/>
            <a:endCxn id="107" idx="0"/>
          </p:cNvCxnSpPr>
          <p:nvPr/>
        </p:nvCxnSpPr>
        <p:spPr>
          <a:xfrm flipH="1">
            <a:off x="8168908" y="2336689"/>
            <a:ext cx="441960" cy="37726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7" name="Straight Arrow Connector 116">
            <a:extLst>
              <a:ext uri="{FF2B5EF4-FFF2-40B4-BE49-F238E27FC236}">
                <a16:creationId xmlns:a16="http://schemas.microsoft.com/office/drawing/2014/main" id="{DEA41752-FFD2-624D-9879-0530B74B6C40}"/>
              </a:ext>
            </a:extLst>
          </p:cNvPr>
          <p:cNvCxnSpPr>
            <a:cxnSpLocks/>
            <a:endCxn id="100" idx="0"/>
          </p:cNvCxnSpPr>
          <p:nvPr/>
        </p:nvCxnSpPr>
        <p:spPr>
          <a:xfrm flipH="1">
            <a:off x="8656590" y="2397634"/>
            <a:ext cx="17412" cy="29454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Straight Arrow Connector 118">
            <a:extLst>
              <a:ext uri="{FF2B5EF4-FFF2-40B4-BE49-F238E27FC236}">
                <a16:creationId xmlns:a16="http://schemas.microsoft.com/office/drawing/2014/main" id="{34294AB8-E9B6-4C47-854F-C113C2795772}"/>
              </a:ext>
            </a:extLst>
          </p:cNvPr>
          <p:cNvCxnSpPr>
            <a:cxnSpLocks/>
          </p:cNvCxnSpPr>
          <p:nvPr/>
        </p:nvCxnSpPr>
        <p:spPr>
          <a:xfrm flipH="1">
            <a:off x="9566638" y="2811293"/>
            <a:ext cx="17412" cy="29454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Straight Arrow Connector 119">
            <a:extLst>
              <a:ext uri="{FF2B5EF4-FFF2-40B4-BE49-F238E27FC236}">
                <a16:creationId xmlns:a16="http://schemas.microsoft.com/office/drawing/2014/main" id="{BB7BB404-B74F-7346-B402-C25B9803C7EF}"/>
              </a:ext>
            </a:extLst>
          </p:cNvPr>
          <p:cNvCxnSpPr>
            <a:cxnSpLocks/>
          </p:cNvCxnSpPr>
          <p:nvPr/>
        </p:nvCxnSpPr>
        <p:spPr>
          <a:xfrm flipH="1">
            <a:off x="9562281" y="3277205"/>
            <a:ext cx="17412" cy="29454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Straight Arrow Connector 120">
            <a:extLst>
              <a:ext uri="{FF2B5EF4-FFF2-40B4-BE49-F238E27FC236}">
                <a16:creationId xmlns:a16="http://schemas.microsoft.com/office/drawing/2014/main" id="{A34D09A8-A45A-864D-A430-C71CBE7FC54E}"/>
              </a:ext>
            </a:extLst>
          </p:cNvPr>
          <p:cNvCxnSpPr>
            <a:cxnSpLocks/>
          </p:cNvCxnSpPr>
          <p:nvPr/>
        </p:nvCxnSpPr>
        <p:spPr>
          <a:xfrm flipH="1">
            <a:off x="9562283" y="3747465"/>
            <a:ext cx="17412" cy="29454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Straight Arrow Connector 122">
            <a:extLst>
              <a:ext uri="{FF2B5EF4-FFF2-40B4-BE49-F238E27FC236}">
                <a16:creationId xmlns:a16="http://schemas.microsoft.com/office/drawing/2014/main" id="{28411526-D3AC-F743-84F3-682EDD1C77FE}"/>
              </a:ext>
            </a:extLst>
          </p:cNvPr>
          <p:cNvCxnSpPr>
            <a:cxnSpLocks/>
          </p:cNvCxnSpPr>
          <p:nvPr/>
        </p:nvCxnSpPr>
        <p:spPr>
          <a:xfrm>
            <a:off x="8639169" y="2911441"/>
            <a:ext cx="16654" cy="28181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01500AEE-FCF9-0B44-BEF0-BCB18B96043F}"/>
              </a:ext>
            </a:extLst>
          </p:cNvPr>
          <p:cNvCxnSpPr>
            <a:cxnSpLocks/>
          </p:cNvCxnSpPr>
          <p:nvPr/>
        </p:nvCxnSpPr>
        <p:spPr>
          <a:xfrm flipH="1">
            <a:off x="8695777" y="3490183"/>
            <a:ext cx="26121" cy="29928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Straight Arrow Connector 124">
            <a:extLst>
              <a:ext uri="{FF2B5EF4-FFF2-40B4-BE49-F238E27FC236}">
                <a16:creationId xmlns:a16="http://schemas.microsoft.com/office/drawing/2014/main" id="{2414E44A-A161-8447-9C49-813436192D9C}"/>
              </a:ext>
            </a:extLst>
          </p:cNvPr>
          <p:cNvCxnSpPr>
            <a:cxnSpLocks/>
          </p:cNvCxnSpPr>
          <p:nvPr/>
        </p:nvCxnSpPr>
        <p:spPr>
          <a:xfrm flipH="1">
            <a:off x="8695780" y="3925991"/>
            <a:ext cx="17412" cy="29454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6" name="Straight Arrow Connector 125">
            <a:extLst>
              <a:ext uri="{FF2B5EF4-FFF2-40B4-BE49-F238E27FC236}">
                <a16:creationId xmlns:a16="http://schemas.microsoft.com/office/drawing/2014/main" id="{D0CCBC2B-9B3C-F04A-9C79-FE9BA720FB93}"/>
              </a:ext>
            </a:extLst>
          </p:cNvPr>
          <p:cNvCxnSpPr>
            <a:cxnSpLocks/>
          </p:cNvCxnSpPr>
          <p:nvPr/>
        </p:nvCxnSpPr>
        <p:spPr>
          <a:xfrm flipH="1">
            <a:off x="8704486" y="4457218"/>
            <a:ext cx="17412" cy="29454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8" name="Straight Arrow Connector 127">
            <a:extLst>
              <a:ext uri="{FF2B5EF4-FFF2-40B4-BE49-F238E27FC236}">
                <a16:creationId xmlns:a16="http://schemas.microsoft.com/office/drawing/2014/main" id="{7140B8A0-3E24-F54E-8F9C-4C4A8AB6E0EB}"/>
              </a:ext>
            </a:extLst>
          </p:cNvPr>
          <p:cNvCxnSpPr>
            <a:cxnSpLocks/>
          </p:cNvCxnSpPr>
          <p:nvPr/>
        </p:nvCxnSpPr>
        <p:spPr>
          <a:xfrm flipH="1">
            <a:off x="8160201" y="2880960"/>
            <a:ext cx="17412" cy="29454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9" name="Straight Arrow Connector 128">
            <a:extLst>
              <a:ext uri="{FF2B5EF4-FFF2-40B4-BE49-F238E27FC236}">
                <a16:creationId xmlns:a16="http://schemas.microsoft.com/office/drawing/2014/main" id="{1ECDD887-8A15-0747-A623-1DB6D4770AAE}"/>
              </a:ext>
            </a:extLst>
          </p:cNvPr>
          <p:cNvCxnSpPr>
            <a:cxnSpLocks/>
          </p:cNvCxnSpPr>
          <p:nvPr/>
        </p:nvCxnSpPr>
        <p:spPr>
          <a:xfrm flipH="1">
            <a:off x="7872810" y="3346872"/>
            <a:ext cx="209005" cy="30325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1" name="TextBox 130">
            <a:extLst>
              <a:ext uri="{FF2B5EF4-FFF2-40B4-BE49-F238E27FC236}">
                <a16:creationId xmlns:a16="http://schemas.microsoft.com/office/drawing/2014/main" id="{526597C5-F175-3244-9B24-7B4B43216159}"/>
              </a:ext>
            </a:extLst>
          </p:cNvPr>
          <p:cNvSpPr txBox="1"/>
          <p:nvPr/>
        </p:nvSpPr>
        <p:spPr>
          <a:xfrm rot="19172715">
            <a:off x="8802455" y="1651499"/>
            <a:ext cx="370115" cy="369332"/>
          </a:xfrm>
          <a:prstGeom prst="rect">
            <a:avLst/>
          </a:prstGeom>
          <a:noFill/>
        </p:spPr>
        <p:txBody>
          <a:bodyPr wrap="square" rtlCol="0">
            <a:spAutoFit/>
          </a:bodyPr>
          <a:lstStyle/>
          <a:p>
            <a:r>
              <a:rPr lang="en-US" dirty="0"/>
              <a:t>a</a:t>
            </a:r>
          </a:p>
        </p:txBody>
      </p:sp>
      <p:sp>
        <p:nvSpPr>
          <p:cNvPr id="132" name="TextBox 131">
            <a:extLst>
              <a:ext uri="{FF2B5EF4-FFF2-40B4-BE49-F238E27FC236}">
                <a16:creationId xmlns:a16="http://schemas.microsoft.com/office/drawing/2014/main" id="{0FE03968-7AEB-AE49-88B9-D8B59C5B4150}"/>
              </a:ext>
            </a:extLst>
          </p:cNvPr>
          <p:cNvSpPr txBox="1"/>
          <p:nvPr/>
        </p:nvSpPr>
        <p:spPr>
          <a:xfrm rot="19172715">
            <a:off x="8171081" y="2169662"/>
            <a:ext cx="370115" cy="369332"/>
          </a:xfrm>
          <a:prstGeom prst="rect">
            <a:avLst/>
          </a:prstGeom>
          <a:noFill/>
        </p:spPr>
        <p:txBody>
          <a:bodyPr wrap="square" rtlCol="0">
            <a:spAutoFit/>
          </a:bodyPr>
          <a:lstStyle/>
          <a:p>
            <a:r>
              <a:rPr lang="en-US" dirty="0"/>
              <a:t>a</a:t>
            </a:r>
          </a:p>
        </p:txBody>
      </p:sp>
      <p:sp>
        <p:nvSpPr>
          <p:cNvPr id="133" name="TextBox 132">
            <a:extLst>
              <a:ext uri="{FF2B5EF4-FFF2-40B4-BE49-F238E27FC236}">
                <a16:creationId xmlns:a16="http://schemas.microsoft.com/office/drawing/2014/main" id="{6B21999D-A979-4D48-9EB9-5F4001820C08}"/>
              </a:ext>
            </a:extLst>
          </p:cNvPr>
          <p:cNvSpPr txBox="1"/>
          <p:nvPr/>
        </p:nvSpPr>
        <p:spPr>
          <a:xfrm rot="18347572">
            <a:off x="7696464" y="3158086"/>
            <a:ext cx="370115" cy="369332"/>
          </a:xfrm>
          <a:prstGeom prst="rect">
            <a:avLst/>
          </a:prstGeom>
          <a:noFill/>
        </p:spPr>
        <p:txBody>
          <a:bodyPr wrap="square" rtlCol="0">
            <a:spAutoFit/>
          </a:bodyPr>
          <a:lstStyle/>
          <a:p>
            <a:r>
              <a:rPr lang="en-US" dirty="0"/>
              <a:t>a</a:t>
            </a:r>
          </a:p>
        </p:txBody>
      </p:sp>
      <p:sp>
        <p:nvSpPr>
          <p:cNvPr id="134" name="TextBox 133">
            <a:extLst>
              <a:ext uri="{FF2B5EF4-FFF2-40B4-BE49-F238E27FC236}">
                <a16:creationId xmlns:a16="http://schemas.microsoft.com/office/drawing/2014/main" id="{9566D325-4832-BA41-A7EC-23EED33A70A6}"/>
              </a:ext>
            </a:extLst>
          </p:cNvPr>
          <p:cNvSpPr txBox="1"/>
          <p:nvPr/>
        </p:nvSpPr>
        <p:spPr>
          <a:xfrm rot="21249859">
            <a:off x="8645704" y="2396083"/>
            <a:ext cx="370115" cy="369332"/>
          </a:xfrm>
          <a:prstGeom prst="rect">
            <a:avLst/>
          </a:prstGeom>
          <a:noFill/>
        </p:spPr>
        <p:txBody>
          <a:bodyPr wrap="square" rtlCol="0">
            <a:spAutoFit/>
          </a:bodyPr>
          <a:lstStyle/>
          <a:p>
            <a:r>
              <a:rPr lang="en-US" dirty="0"/>
              <a:t>b</a:t>
            </a:r>
          </a:p>
        </p:txBody>
      </p:sp>
      <p:sp>
        <p:nvSpPr>
          <p:cNvPr id="136" name="TextBox 135">
            <a:extLst>
              <a:ext uri="{FF2B5EF4-FFF2-40B4-BE49-F238E27FC236}">
                <a16:creationId xmlns:a16="http://schemas.microsoft.com/office/drawing/2014/main" id="{5296A463-A4F2-324C-A02F-5E93A3C242DA}"/>
              </a:ext>
            </a:extLst>
          </p:cNvPr>
          <p:cNvSpPr txBox="1"/>
          <p:nvPr/>
        </p:nvSpPr>
        <p:spPr>
          <a:xfrm>
            <a:off x="8356142" y="2844414"/>
            <a:ext cx="373505" cy="369332"/>
          </a:xfrm>
          <a:prstGeom prst="rect">
            <a:avLst/>
          </a:prstGeom>
          <a:noFill/>
        </p:spPr>
        <p:txBody>
          <a:bodyPr wrap="square" rtlCol="0">
            <a:spAutoFit/>
          </a:bodyPr>
          <a:lstStyle/>
          <a:p>
            <a:r>
              <a:rPr lang="en-US" dirty="0"/>
              <a:t>a</a:t>
            </a:r>
          </a:p>
        </p:txBody>
      </p:sp>
      <p:sp>
        <p:nvSpPr>
          <p:cNvPr id="137" name="TextBox 136">
            <a:extLst>
              <a:ext uri="{FF2B5EF4-FFF2-40B4-BE49-F238E27FC236}">
                <a16:creationId xmlns:a16="http://schemas.microsoft.com/office/drawing/2014/main" id="{459A4F4C-1254-A84F-A436-F226E9BFABF4}"/>
              </a:ext>
            </a:extLst>
          </p:cNvPr>
          <p:cNvSpPr txBox="1"/>
          <p:nvPr/>
        </p:nvSpPr>
        <p:spPr>
          <a:xfrm>
            <a:off x="8410566" y="4368576"/>
            <a:ext cx="370115" cy="369332"/>
          </a:xfrm>
          <a:prstGeom prst="rect">
            <a:avLst/>
          </a:prstGeom>
          <a:noFill/>
        </p:spPr>
        <p:txBody>
          <a:bodyPr wrap="square" rtlCol="0">
            <a:spAutoFit/>
          </a:bodyPr>
          <a:lstStyle/>
          <a:p>
            <a:r>
              <a:rPr lang="en-US" dirty="0"/>
              <a:t>a</a:t>
            </a:r>
          </a:p>
        </p:txBody>
      </p:sp>
      <p:sp>
        <p:nvSpPr>
          <p:cNvPr id="139" name="TextBox 138">
            <a:extLst>
              <a:ext uri="{FF2B5EF4-FFF2-40B4-BE49-F238E27FC236}">
                <a16:creationId xmlns:a16="http://schemas.microsoft.com/office/drawing/2014/main" id="{7ACCB893-5F67-9344-93BF-B74B0E939F3E}"/>
              </a:ext>
            </a:extLst>
          </p:cNvPr>
          <p:cNvSpPr txBox="1"/>
          <p:nvPr/>
        </p:nvSpPr>
        <p:spPr>
          <a:xfrm rot="21249859">
            <a:off x="9085489" y="1830019"/>
            <a:ext cx="370115" cy="369332"/>
          </a:xfrm>
          <a:prstGeom prst="rect">
            <a:avLst/>
          </a:prstGeom>
          <a:noFill/>
        </p:spPr>
        <p:txBody>
          <a:bodyPr wrap="square" rtlCol="0">
            <a:spAutoFit/>
          </a:bodyPr>
          <a:lstStyle/>
          <a:p>
            <a:r>
              <a:rPr lang="en-US" dirty="0"/>
              <a:t>b</a:t>
            </a:r>
          </a:p>
        </p:txBody>
      </p:sp>
      <p:sp>
        <p:nvSpPr>
          <p:cNvPr id="143" name="TextBox 142">
            <a:extLst>
              <a:ext uri="{FF2B5EF4-FFF2-40B4-BE49-F238E27FC236}">
                <a16:creationId xmlns:a16="http://schemas.microsoft.com/office/drawing/2014/main" id="{5A0673A1-1A07-6447-B4DA-BDE807CE2F2F}"/>
              </a:ext>
            </a:extLst>
          </p:cNvPr>
          <p:cNvSpPr txBox="1"/>
          <p:nvPr/>
        </p:nvSpPr>
        <p:spPr>
          <a:xfrm>
            <a:off x="8393153" y="3867832"/>
            <a:ext cx="370115" cy="369332"/>
          </a:xfrm>
          <a:prstGeom prst="rect">
            <a:avLst/>
          </a:prstGeom>
          <a:noFill/>
        </p:spPr>
        <p:txBody>
          <a:bodyPr wrap="square" rtlCol="0">
            <a:spAutoFit/>
          </a:bodyPr>
          <a:lstStyle/>
          <a:p>
            <a:r>
              <a:rPr lang="en-US" dirty="0"/>
              <a:t>b</a:t>
            </a:r>
          </a:p>
        </p:txBody>
      </p:sp>
      <p:sp>
        <p:nvSpPr>
          <p:cNvPr id="144" name="TextBox 143">
            <a:extLst>
              <a:ext uri="{FF2B5EF4-FFF2-40B4-BE49-F238E27FC236}">
                <a16:creationId xmlns:a16="http://schemas.microsoft.com/office/drawing/2014/main" id="{971A8778-315E-6148-99D2-95CA7E2C2444}"/>
              </a:ext>
            </a:extLst>
          </p:cNvPr>
          <p:cNvSpPr txBox="1"/>
          <p:nvPr/>
        </p:nvSpPr>
        <p:spPr>
          <a:xfrm rot="19172715">
            <a:off x="9407699" y="2243683"/>
            <a:ext cx="370115" cy="369332"/>
          </a:xfrm>
          <a:prstGeom prst="rect">
            <a:avLst/>
          </a:prstGeom>
          <a:noFill/>
        </p:spPr>
        <p:txBody>
          <a:bodyPr wrap="square" rtlCol="0">
            <a:spAutoFit/>
          </a:bodyPr>
          <a:lstStyle/>
          <a:p>
            <a:r>
              <a:rPr lang="en-US" dirty="0"/>
              <a:t>a</a:t>
            </a:r>
          </a:p>
        </p:txBody>
      </p:sp>
      <p:sp>
        <p:nvSpPr>
          <p:cNvPr id="147" name="TextBox 146">
            <a:extLst>
              <a:ext uri="{FF2B5EF4-FFF2-40B4-BE49-F238E27FC236}">
                <a16:creationId xmlns:a16="http://schemas.microsoft.com/office/drawing/2014/main" id="{6A3DE00B-9AA8-4C4D-9A1C-D803CD09DCA7}"/>
              </a:ext>
            </a:extLst>
          </p:cNvPr>
          <p:cNvSpPr txBox="1"/>
          <p:nvPr/>
        </p:nvSpPr>
        <p:spPr>
          <a:xfrm>
            <a:off x="9318441" y="2761681"/>
            <a:ext cx="373505" cy="369332"/>
          </a:xfrm>
          <a:prstGeom prst="rect">
            <a:avLst/>
          </a:prstGeom>
          <a:noFill/>
        </p:spPr>
        <p:txBody>
          <a:bodyPr wrap="square" rtlCol="0">
            <a:spAutoFit/>
          </a:bodyPr>
          <a:lstStyle/>
          <a:p>
            <a:r>
              <a:rPr lang="en-US" dirty="0"/>
              <a:t>a</a:t>
            </a:r>
          </a:p>
        </p:txBody>
      </p:sp>
      <p:sp>
        <p:nvSpPr>
          <p:cNvPr id="148" name="TextBox 147">
            <a:extLst>
              <a:ext uri="{FF2B5EF4-FFF2-40B4-BE49-F238E27FC236}">
                <a16:creationId xmlns:a16="http://schemas.microsoft.com/office/drawing/2014/main" id="{4A7CB03E-5513-5D49-A62E-BDB836561A45}"/>
              </a:ext>
            </a:extLst>
          </p:cNvPr>
          <p:cNvSpPr txBox="1"/>
          <p:nvPr/>
        </p:nvSpPr>
        <p:spPr>
          <a:xfrm>
            <a:off x="9287959" y="3201467"/>
            <a:ext cx="373505" cy="369332"/>
          </a:xfrm>
          <a:prstGeom prst="rect">
            <a:avLst/>
          </a:prstGeom>
          <a:noFill/>
        </p:spPr>
        <p:txBody>
          <a:bodyPr wrap="square" rtlCol="0">
            <a:spAutoFit/>
          </a:bodyPr>
          <a:lstStyle/>
          <a:p>
            <a:r>
              <a:rPr lang="en-US" dirty="0"/>
              <a:t>b</a:t>
            </a:r>
          </a:p>
        </p:txBody>
      </p:sp>
      <p:sp>
        <p:nvSpPr>
          <p:cNvPr id="149" name="TextBox 148">
            <a:extLst>
              <a:ext uri="{FF2B5EF4-FFF2-40B4-BE49-F238E27FC236}">
                <a16:creationId xmlns:a16="http://schemas.microsoft.com/office/drawing/2014/main" id="{F4A8E50A-861F-E047-A5EB-A674BC11D477}"/>
              </a:ext>
            </a:extLst>
          </p:cNvPr>
          <p:cNvSpPr txBox="1"/>
          <p:nvPr/>
        </p:nvSpPr>
        <p:spPr>
          <a:xfrm>
            <a:off x="9283604" y="3680441"/>
            <a:ext cx="373505" cy="369332"/>
          </a:xfrm>
          <a:prstGeom prst="rect">
            <a:avLst/>
          </a:prstGeom>
          <a:noFill/>
        </p:spPr>
        <p:txBody>
          <a:bodyPr wrap="square" rtlCol="0">
            <a:spAutoFit/>
          </a:bodyPr>
          <a:lstStyle/>
          <a:p>
            <a:r>
              <a:rPr lang="en-US" dirty="0"/>
              <a:t>a</a:t>
            </a:r>
          </a:p>
        </p:txBody>
      </p:sp>
      <p:sp>
        <p:nvSpPr>
          <p:cNvPr id="3" name="TextBox 2">
            <a:extLst>
              <a:ext uri="{FF2B5EF4-FFF2-40B4-BE49-F238E27FC236}">
                <a16:creationId xmlns:a16="http://schemas.microsoft.com/office/drawing/2014/main" id="{A7A58F24-4C74-D040-972E-0663E3F4FD1B}"/>
              </a:ext>
            </a:extLst>
          </p:cNvPr>
          <p:cNvSpPr txBox="1"/>
          <p:nvPr/>
        </p:nvSpPr>
        <p:spPr>
          <a:xfrm>
            <a:off x="4167051" y="2390506"/>
            <a:ext cx="3082835" cy="2862322"/>
          </a:xfrm>
          <a:prstGeom prst="rect">
            <a:avLst/>
          </a:prstGeom>
          <a:noFill/>
        </p:spPr>
        <p:txBody>
          <a:bodyPr wrap="square" rtlCol="0">
            <a:spAutoFit/>
          </a:bodyPr>
          <a:lstStyle/>
          <a:p>
            <a:r>
              <a:rPr lang="en-US" dirty="0"/>
              <a:t>Getting rid of ‘$’ means that we now can no longer “read” the suffixes of the original text from our </a:t>
            </a:r>
            <a:r>
              <a:rPr lang="en-US" dirty="0" err="1"/>
              <a:t>trie</a:t>
            </a:r>
            <a:r>
              <a:rPr lang="en-US" dirty="0"/>
              <a:t>!</a:t>
            </a:r>
            <a:br>
              <a:rPr lang="en-US" dirty="0"/>
            </a:br>
            <a:br>
              <a:rPr lang="en-US" dirty="0"/>
            </a:br>
            <a:r>
              <a:rPr lang="en-US" dirty="0"/>
              <a:t>So, if somebody asks us </a:t>
            </a:r>
            <a:r>
              <a:rPr lang="en-US" dirty="0">
                <a:solidFill>
                  <a:schemeClr val="accent3"/>
                </a:solidFill>
              </a:rPr>
              <a:t>if a certain string is a suffix of the original text</a:t>
            </a:r>
            <a:r>
              <a:rPr lang="en-US" dirty="0"/>
              <a:t> (important query in DNA sequencing), </a:t>
            </a:r>
            <a:r>
              <a:rPr lang="en-US" b="1" dirty="0">
                <a:solidFill>
                  <a:schemeClr val="accent5"/>
                </a:solidFill>
              </a:rPr>
              <a:t>we cannot answer!</a:t>
            </a:r>
          </a:p>
        </p:txBody>
      </p:sp>
      <p:pic>
        <p:nvPicPr>
          <p:cNvPr id="6" name="Picture 5">
            <a:extLst>
              <a:ext uri="{FF2B5EF4-FFF2-40B4-BE49-F238E27FC236}">
                <a16:creationId xmlns:a16="http://schemas.microsoft.com/office/drawing/2014/main" id="{A33837B0-FE41-2744-B5A4-A6D53F9221A9}"/>
              </a:ext>
            </a:extLst>
          </p:cNvPr>
          <p:cNvPicPr>
            <a:picLocks noChangeAspect="1"/>
          </p:cNvPicPr>
          <p:nvPr/>
        </p:nvPicPr>
        <p:blipFill>
          <a:blip r:embed="rId2"/>
          <a:stretch>
            <a:fillRect/>
          </a:stretch>
        </p:blipFill>
        <p:spPr>
          <a:xfrm>
            <a:off x="10261411" y="4107518"/>
            <a:ext cx="1589706" cy="1567829"/>
          </a:xfrm>
          <a:prstGeom prst="rect">
            <a:avLst/>
          </a:prstGeom>
        </p:spPr>
      </p:pic>
      <p:sp>
        <p:nvSpPr>
          <p:cNvPr id="112" name="TextBox 111">
            <a:extLst>
              <a:ext uri="{FF2B5EF4-FFF2-40B4-BE49-F238E27FC236}">
                <a16:creationId xmlns:a16="http://schemas.microsoft.com/office/drawing/2014/main" id="{C4EE3FD7-C48D-4471-9E5D-98E218CC51AB}"/>
              </a:ext>
            </a:extLst>
          </p:cNvPr>
          <p:cNvSpPr txBox="1"/>
          <p:nvPr/>
        </p:nvSpPr>
        <p:spPr>
          <a:xfrm>
            <a:off x="767068" y="2818117"/>
            <a:ext cx="370115" cy="369332"/>
          </a:xfrm>
          <a:prstGeom prst="rect">
            <a:avLst/>
          </a:prstGeom>
          <a:noFill/>
        </p:spPr>
        <p:txBody>
          <a:bodyPr wrap="square" rtlCol="0">
            <a:spAutoFit/>
          </a:bodyPr>
          <a:lstStyle/>
          <a:p>
            <a:r>
              <a:rPr lang="en-US" dirty="0"/>
              <a:t>b</a:t>
            </a:r>
          </a:p>
        </p:txBody>
      </p:sp>
      <p:sp>
        <p:nvSpPr>
          <p:cNvPr id="115" name="TextBox 114">
            <a:extLst>
              <a:ext uri="{FF2B5EF4-FFF2-40B4-BE49-F238E27FC236}">
                <a16:creationId xmlns:a16="http://schemas.microsoft.com/office/drawing/2014/main" id="{28C83731-5F31-48CD-9AD7-F91617CA8204}"/>
              </a:ext>
            </a:extLst>
          </p:cNvPr>
          <p:cNvSpPr txBox="1"/>
          <p:nvPr/>
        </p:nvSpPr>
        <p:spPr>
          <a:xfrm>
            <a:off x="7896757" y="2808712"/>
            <a:ext cx="370115" cy="369332"/>
          </a:xfrm>
          <a:prstGeom prst="rect">
            <a:avLst/>
          </a:prstGeom>
          <a:noFill/>
        </p:spPr>
        <p:txBody>
          <a:bodyPr wrap="square" rtlCol="0">
            <a:spAutoFit/>
          </a:bodyPr>
          <a:lstStyle/>
          <a:p>
            <a:r>
              <a:rPr lang="en-US" dirty="0"/>
              <a:t>a</a:t>
            </a:r>
          </a:p>
        </p:txBody>
      </p:sp>
    </p:spTree>
    <p:extLst>
      <p:ext uri="{BB962C8B-B14F-4D97-AF65-F5344CB8AC3E}">
        <p14:creationId xmlns:p14="http://schemas.microsoft.com/office/powerpoint/2010/main" val="45990711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40DB12-3EA1-4A4C-A91D-85DB6989AC05}"/>
              </a:ext>
            </a:extLst>
          </p:cNvPr>
          <p:cNvSpPr>
            <a:spLocks noGrp="1"/>
          </p:cNvSpPr>
          <p:nvPr>
            <p:ph type="title"/>
          </p:nvPr>
        </p:nvSpPr>
        <p:spPr/>
        <p:txBody>
          <a:bodyPr/>
          <a:lstStyle/>
          <a:p>
            <a:pPr algn="ctr"/>
            <a:r>
              <a:rPr lang="en-US" dirty="0"/>
              <a:t>Asks, you say?</a:t>
            </a:r>
          </a:p>
        </p:txBody>
      </p:sp>
      <p:sp>
        <p:nvSpPr>
          <p:cNvPr id="4" name="TextBox 3">
            <a:extLst>
              <a:ext uri="{FF2B5EF4-FFF2-40B4-BE49-F238E27FC236}">
                <a16:creationId xmlns:a16="http://schemas.microsoft.com/office/drawing/2014/main" id="{0138FA8F-BC4A-2948-B378-138D062991A4}"/>
              </a:ext>
            </a:extLst>
          </p:cNvPr>
          <p:cNvSpPr txBox="1"/>
          <p:nvPr/>
        </p:nvSpPr>
        <p:spPr>
          <a:xfrm>
            <a:off x="1289944" y="3417730"/>
            <a:ext cx="370115" cy="369332"/>
          </a:xfrm>
          <a:prstGeom prst="rect">
            <a:avLst/>
          </a:prstGeom>
          <a:noFill/>
        </p:spPr>
        <p:txBody>
          <a:bodyPr wrap="square" rtlCol="0">
            <a:spAutoFit/>
          </a:bodyPr>
          <a:lstStyle/>
          <a:p>
            <a:r>
              <a:rPr lang="en-US" dirty="0"/>
              <a:t>a</a:t>
            </a:r>
          </a:p>
        </p:txBody>
      </p:sp>
      <p:sp>
        <p:nvSpPr>
          <p:cNvPr id="5" name="Oval 4">
            <a:extLst>
              <a:ext uri="{FF2B5EF4-FFF2-40B4-BE49-F238E27FC236}">
                <a16:creationId xmlns:a16="http://schemas.microsoft.com/office/drawing/2014/main" id="{03BDD534-ECD5-6F47-AEEC-A1A70D4B4767}"/>
              </a:ext>
            </a:extLst>
          </p:cNvPr>
          <p:cNvSpPr/>
          <p:nvPr/>
        </p:nvSpPr>
        <p:spPr>
          <a:xfrm>
            <a:off x="2142304" y="1651499"/>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376F8332-5474-314D-9614-150E3A67D174}"/>
              </a:ext>
            </a:extLst>
          </p:cNvPr>
          <p:cNvSpPr/>
          <p:nvPr/>
        </p:nvSpPr>
        <p:spPr>
          <a:xfrm>
            <a:off x="2660468" y="2169663"/>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0D29B1DA-C016-9946-A92F-7187221CDCC9}"/>
              </a:ext>
            </a:extLst>
          </p:cNvPr>
          <p:cNvSpPr/>
          <p:nvPr/>
        </p:nvSpPr>
        <p:spPr>
          <a:xfrm>
            <a:off x="2159723" y="2191434"/>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4A1194BC-6872-7747-8965-F70D94736A7D}"/>
              </a:ext>
            </a:extLst>
          </p:cNvPr>
          <p:cNvSpPr/>
          <p:nvPr/>
        </p:nvSpPr>
        <p:spPr>
          <a:xfrm>
            <a:off x="1515289" y="2213205"/>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4B0DAEA9-D562-FC47-A37D-2A2120A807FE}"/>
              </a:ext>
            </a:extLst>
          </p:cNvPr>
          <p:cNvSpPr/>
          <p:nvPr/>
        </p:nvSpPr>
        <p:spPr>
          <a:xfrm>
            <a:off x="2403564" y="2657346"/>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D29C5095-264C-E449-918F-6B27568E0375}"/>
              </a:ext>
            </a:extLst>
          </p:cNvPr>
          <p:cNvSpPr/>
          <p:nvPr/>
        </p:nvSpPr>
        <p:spPr>
          <a:xfrm>
            <a:off x="2782389" y="3101482"/>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C6B5ABCD-6E1B-CA48-B1B6-E9E333737F07}"/>
              </a:ext>
            </a:extLst>
          </p:cNvPr>
          <p:cNvSpPr/>
          <p:nvPr/>
        </p:nvSpPr>
        <p:spPr>
          <a:xfrm>
            <a:off x="2399210" y="3097127"/>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64226959-A068-7942-810F-0566431F6689}"/>
              </a:ext>
            </a:extLst>
          </p:cNvPr>
          <p:cNvSpPr/>
          <p:nvPr/>
        </p:nvSpPr>
        <p:spPr>
          <a:xfrm>
            <a:off x="2412272" y="3580456"/>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C7F52585-D82E-0041-93DB-ABD79F54CCA9}"/>
              </a:ext>
            </a:extLst>
          </p:cNvPr>
          <p:cNvSpPr/>
          <p:nvPr/>
        </p:nvSpPr>
        <p:spPr>
          <a:xfrm>
            <a:off x="2407918" y="4020237"/>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43394917-2924-CF45-B856-3EAA228B93D1}"/>
              </a:ext>
            </a:extLst>
          </p:cNvPr>
          <p:cNvSpPr/>
          <p:nvPr/>
        </p:nvSpPr>
        <p:spPr>
          <a:xfrm>
            <a:off x="2416625" y="4551464"/>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578B2510-B987-974C-ABAB-35F9B46ED21A}"/>
              </a:ext>
            </a:extLst>
          </p:cNvPr>
          <p:cNvSpPr/>
          <p:nvPr/>
        </p:nvSpPr>
        <p:spPr>
          <a:xfrm>
            <a:off x="1484810" y="2692179"/>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58E84075-B9C7-5A43-89E2-8C2F0B178353}"/>
              </a:ext>
            </a:extLst>
          </p:cNvPr>
          <p:cNvSpPr/>
          <p:nvPr/>
        </p:nvSpPr>
        <p:spPr>
          <a:xfrm>
            <a:off x="1519645" y="3249527"/>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66939EF6-87E3-CD4B-848B-5486BF126573}"/>
              </a:ext>
            </a:extLst>
          </p:cNvPr>
          <p:cNvSpPr/>
          <p:nvPr/>
        </p:nvSpPr>
        <p:spPr>
          <a:xfrm>
            <a:off x="1532707" y="3772045"/>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AF3B05F1-F812-AE45-BDDE-D765D6C122FA}"/>
              </a:ext>
            </a:extLst>
          </p:cNvPr>
          <p:cNvSpPr/>
          <p:nvPr/>
        </p:nvSpPr>
        <p:spPr>
          <a:xfrm>
            <a:off x="1528353" y="4211826"/>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C3361CFA-7050-6B4A-879E-7D1BB8E2345A}"/>
              </a:ext>
            </a:extLst>
          </p:cNvPr>
          <p:cNvSpPr/>
          <p:nvPr/>
        </p:nvSpPr>
        <p:spPr>
          <a:xfrm>
            <a:off x="1537060" y="4743053"/>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0BC75A3D-D5A4-8D45-88CD-A98985959F95}"/>
              </a:ext>
            </a:extLst>
          </p:cNvPr>
          <p:cNvSpPr/>
          <p:nvPr/>
        </p:nvSpPr>
        <p:spPr>
          <a:xfrm>
            <a:off x="1915882" y="2692180"/>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8257E480-B951-3E41-9016-6FF176A9045F}"/>
              </a:ext>
            </a:extLst>
          </p:cNvPr>
          <p:cNvSpPr/>
          <p:nvPr/>
        </p:nvSpPr>
        <p:spPr>
          <a:xfrm>
            <a:off x="1506578" y="5235091"/>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1EAB2E08-FDDC-9D4A-B708-92DF5F92AD33}"/>
              </a:ext>
            </a:extLst>
          </p:cNvPr>
          <p:cNvSpPr/>
          <p:nvPr/>
        </p:nvSpPr>
        <p:spPr>
          <a:xfrm>
            <a:off x="997128" y="2713950"/>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731B90A9-5F44-2840-B64E-1A6E2857A895}"/>
              </a:ext>
            </a:extLst>
          </p:cNvPr>
          <p:cNvSpPr/>
          <p:nvPr/>
        </p:nvSpPr>
        <p:spPr>
          <a:xfrm>
            <a:off x="992774" y="3153731"/>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FFB8684E-7C3B-B540-BD5A-13162257BF77}"/>
              </a:ext>
            </a:extLst>
          </p:cNvPr>
          <p:cNvSpPr/>
          <p:nvPr/>
        </p:nvSpPr>
        <p:spPr>
          <a:xfrm>
            <a:off x="587821" y="3663186"/>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80D1FE4D-C13F-F946-A6C5-9C4341402471}"/>
              </a:ext>
            </a:extLst>
          </p:cNvPr>
          <p:cNvSpPr/>
          <p:nvPr/>
        </p:nvSpPr>
        <p:spPr>
          <a:xfrm>
            <a:off x="348334" y="4259722"/>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Straight Arrow Connector 25">
            <a:extLst>
              <a:ext uri="{FF2B5EF4-FFF2-40B4-BE49-F238E27FC236}">
                <a16:creationId xmlns:a16="http://schemas.microsoft.com/office/drawing/2014/main" id="{9787E5BF-23F2-384C-9726-C37BD27222A5}"/>
              </a:ext>
            </a:extLst>
          </p:cNvPr>
          <p:cNvCxnSpPr>
            <a:stCxn id="5" idx="2"/>
            <a:endCxn id="8" idx="7"/>
          </p:cNvCxnSpPr>
          <p:nvPr/>
        </p:nvCxnSpPr>
        <p:spPr>
          <a:xfrm flipH="1">
            <a:off x="1682537" y="1740150"/>
            <a:ext cx="459767" cy="4990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1A0031AA-DE84-644F-87BC-7470A7146C3B}"/>
              </a:ext>
            </a:extLst>
          </p:cNvPr>
          <p:cNvCxnSpPr>
            <a:cxnSpLocks/>
            <a:stCxn id="5" idx="6"/>
            <a:endCxn id="6" idx="1"/>
          </p:cNvCxnSpPr>
          <p:nvPr/>
        </p:nvCxnSpPr>
        <p:spPr>
          <a:xfrm>
            <a:off x="2338247" y="1740150"/>
            <a:ext cx="350916" cy="45547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D4F6017C-DDC8-5D43-BD77-6D2982B6E7A5}"/>
              </a:ext>
            </a:extLst>
          </p:cNvPr>
          <p:cNvCxnSpPr>
            <a:cxnSpLocks/>
            <a:endCxn id="7" idx="0"/>
          </p:cNvCxnSpPr>
          <p:nvPr/>
        </p:nvCxnSpPr>
        <p:spPr>
          <a:xfrm>
            <a:off x="2228106" y="1839180"/>
            <a:ext cx="29589" cy="35225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866B02CC-23D7-5B45-A900-13EA4CC6B91E}"/>
              </a:ext>
            </a:extLst>
          </p:cNvPr>
          <p:cNvCxnSpPr>
            <a:cxnSpLocks/>
            <a:endCxn id="9" idx="0"/>
          </p:cNvCxnSpPr>
          <p:nvPr/>
        </p:nvCxnSpPr>
        <p:spPr>
          <a:xfrm>
            <a:off x="2309552" y="2337830"/>
            <a:ext cx="191984" cy="31951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492772A6-9A07-8A44-9813-599AE56E8748}"/>
              </a:ext>
            </a:extLst>
          </p:cNvPr>
          <p:cNvCxnSpPr>
            <a:cxnSpLocks/>
            <a:endCxn id="10" idx="0"/>
          </p:cNvCxnSpPr>
          <p:nvPr/>
        </p:nvCxnSpPr>
        <p:spPr>
          <a:xfrm>
            <a:off x="2579519" y="2777616"/>
            <a:ext cx="300842" cy="3238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6986A328-2DC7-7940-B65E-DFC128821CBC}"/>
              </a:ext>
            </a:extLst>
          </p:cNvPr>
          <p:cNvCxnSpPr>
            <a:cxnSpLocks/>
            <a:endCxn id="22" idx="0"/>
          </p:cNvCxnSpPr>
          <p:nvPr/>
        </p:nvCxnSpPr>
        <p:spPr>
          <a:xfrm flipH="1">
            <a:off x="1095100" y="2336689"/>
            <a:ext cx="441960" cy="37726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67673D5C-3E8A-7241-A733-B0CBC039AFDE}"/>
              </a:ext>
            </a:extLst>
          </p:cNvPr>
          <p:cNvCxnSpPr>
            <a:cxnSpLocks/>
            <a:endCxn id="15" idx="0"/>
          </p:cNvCxnSpPr>
          <p:nvPr/>
        </p:nvCxnSpPr>
        <p:spPr>
          <a:xfrm flipH="1">
            <a:off x="1582782" y="2397634"/>
            <a:ext cx="17412" cy="29454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6D832E47-2C7C-344E-A4F1-C3E2E0D7F7EE}"/>
              </a:ext>
            </a:extLst>
          </p:cNvPr>
          <p:cNvCxnSpPr>
            <a:cxnSpLocks/>
            <a:endCxn id="20" idx="0"/>
          </p:cNvCxnSpPr>
          <p:nvPr/>
        </p:nvCxnSpPr>
        <p:spPr>
          <a:xfrm>
            <a:off x="1713405" y="2393278"/>
            <a:ext cx="300449" cy="29890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947E9AC2-8066-B44F-8AEF-F6B397A14F43}"/>
              </a:ext>
            </a:extLst>
          </p:cNvPr>
          <p:cNvCxnSpPr>
            <a:cxnSpLocks/>
          </p:cNvCxnSpPr>
          <p:nvPr/>
        </p:nvCxnSpPr>
        <p:spPr>
          <a:xfrm flipH="1">
            <a:off x="2492830" y="2811293"/>
            <a:ext cx="17412" cy="29454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FCF21906-DF21-5942-9E9E-EA8C7E4355ED}"/>
              </a:ext>
            </a:extLst>
          </p:cNvPr>
          <p:cNvCxnSpPr>
            <a:cxnSpLocks/>
          </p:cNvCxnSpPr>
          <p:nvPr/>
        </p:nvCxnSpPr>
        <p:spPr>
          <a:xfrm flipH="1">
            <a:off x="2488473" y="3277205"/>
            <a:ext cx="17412" cy="29454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78FCC980-E217-5E4E-BF8E-551E4098ECF7}"/>
              </a:ext>
            </a:extLst>
          </p:cNvPr>
          <p:cNvCxnSpPr>
            <a:cxnSpLocks/>
          </p:cNvCxnSpPr>
          <p:nvPr/>
        </p:nvCxnSpPr>
        <p:spPr>
          <a:xfrm flipH="1">
            <a:off x="2488475" y="3747465"/>
            <a:ext cx="17412" cy="29454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065A24B7-E900-784B-BA0A-AAE9AAEE9CF1}"/>
              </a:ext>
            </a:extLst>
          </p:cNvPr>
          <p:cNvCxnSpPr>
            <a:cxnSpLocks/>
          </p:cNvCxnSpPr>
          <p:nvPr/>
        </p:nvCxnSpPr>
        <p:spPr>
          <a:xfrm flipH="1">
            <a:off x="2510244" y="4239503"/>
            <a:ext cx="17412" cy="29454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6E084710-EDD6-FD49-B66E-1FE2E37F60E1}"/>
              </a:ext>
            </a:extLst>
          </p:cNvPr>
          <p:cNvCxnSpPr>
            <a:cxnSpLocks/>
          </p:cNvCxnSpPr>
          <p:nvPr/>
        </p:nvCxnSpPr>
        <p:spPr>
          <a:xfrm>
            <a:off x="1565361" y="2911441"/>
            <a:ext cx="16654" cy="28181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346E29D8-3143-F346-B253-37BED8240116}"/>
              </a:ext>
            </a:extLst>
          </p:cNvPr>
          <p:cNvCxnSpPr>
            <a:cxnSpLocks/>
          </p:cNvCxnSpPr>
          <p:nvPr/>
        </p:nvCxnSpPr>
        <p:spPr>
          <a:xfrm flipH="1">
            <a:off x="1621969" y="3490183"/>
            <a:ext cx="26121" cy="29928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7E387083-D6F4-2A49-A9B5-D58534ECED46}"/>
              </a:ext>
            </a:extLst>
          </p:cNvPr>
          <p:cNvCxnSpPr>
            <a:cxnSpLocks/>
          </p:cNvCxnSpPr>
          <p:nvPr/>
        </p:nvCxnSpPr>
        <p:spPr>
          <a:xfrm flipH="1">
            <a:off x="1621972" y="3925991"/>
            <a:ext cx="17412" cy="29454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D12FAF61-F4F3-6845-8EEE-71769CBE10DF}"/>
              </a:ext>
            </a:extLst>
          </p:cNvPr>
          <p:cNvCxnSpPr>
            <a:cxnSpLocks/>
          </p:cNvCxnSpPr>
          <p:nvPr/>
        </p:nvCxnSpPr>
        <p:spPr>
          <a:xfrm flipH="1">
            <a:off x="1630678" y="4457218"/>
            <a:ext cx="17412" cy="29454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538DAF5D-CC64-2245-9F04-681CC66FC8B0}"/>
              </a:ext>
            </a:extLst>
          </p:cNvPr>
          <p:cNvCxnSpPr>
            <a:cxnSpLocks/>
          </p:cNvCxnSpPr>
          <p:nvPr/>
        </p:nvCxnSpPr>
        <p:spPr>
          <a:xfrm flipH="1">
            <a:off x="1613259" y="4897004"/>
            <a:ext cx="17412" cy="29454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E41C2672-D3ED-EF48-947F-24C1C5D6BB80}"/>
              </a:ext>
            </a:extLst>
          </p:cNvPr>
          <p:cNvCxnSpPr>
            <a:cxnSpLocks/>
          </p:cNvCxnSpPr>
          <p:nvPr/>
        </p:nvCxnSpPr>
        <p:spPr>
          <a:xfrm flipH="1">
            <a:off x="1086393" y="2880960"/>
            <a:ext cx="17412" cy="29454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22068ACA-D346-394C-81C5-12EDECDCD416}"/>
              </a:ext>
            </a:extLst>
          </p:cNvPr>
          <p:cNvCxnSpPr>
            <a:cxnSpLocks/>
          </p:cNvCxnSpPr>
          <p:nvPr/>
        </p:nvCxnSpPr>
        <p:spPr>
          <a:xfrm flipH="1">
            <a:off x="799002" y="3346872"/>
            <a:ext cx="209005" cy="30325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BE6BDC51-4BD6-AC41-80D3-2D7612E9513D}"/>
              </a:ext>
            </a:extLst>
          </p:cNvPr>
          <p:cNvCxnSpPr>
            <a:cxnSpLocks/>
          </p:cNvCxnSpPr>
          <p:nvPr/>
        </p:nvCxnSpPr>
        <p:spPr>
          <a:xfrm flipH="1">
            <a:off x="452425" y="3830195"/>
            <a:ext cx="202884" cy="36734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940291EA-EA3E-C346-BEF7-B7223CD87D55}"/>
              </a:ext>
            </a:extLst>
          </p:cNvPr>
          <p:cNvSpPr txBox="1"/>
          <p:nvPr/>
        </p:nvSpPr>
        <p:spPr>
          <a:xfrm rot="19172715">
            <a:off x="1728647" y="1651499"/>
            <a:ext cx="370115" cy="369332"/>
          </a:xfrm>
          <a:prstGeom prst="rect">
            <a:avLst/>
          </a:prstGeom>
          <a:noFill/>
        </p:spPr>
        <p:txBody>
          <a:bodyPr wrap="square" rtlCol="0">
            <a:spAutoFit/>
          </a:bodyPr>
          <a:lstStyle/>
          <a:p>
            <a:r>
              <a:rPr lang="en-US" dirty="0"/>
              <a:t>a</a:t>
            </a:r>
          </a:p>
        </p:txBody>
      </p:sp>
      <p:sp>
        <p:nvSpPr>
          <p:cNvPr id="47" name="TextBox 46">
            <a:extLst>
              <a:ext uri="{FF2B5EF4-FFF2-40B4-BE49-F238E27FC236}">
                <a16:creationId xmlns:a16="http://schemas.microsoft.com/office/drawing/2014/main" id="{C344EED8-2E49-824F-9F5E-2B9D437C9F3A}"/>
              </a:ext>
            </a:extLst>
          </p:cNvPr>
          <p:cNvSpPr txBox="1"/>
          <p:nvPr/>
        </p:nvSpPr>
        <p:spPr>
          <a:xfrm rot="19172715">
            <a:off x="1097273" y="2169662"/>
            <a:ext cx="370115" cy="369332"/>
          </a:xfrm>
          <a:prstGeom prst="rect">
            <a:avLst/>
          </a:prstGeom>
          <a:noFill/>
        </p:spPr>
        <p:txBody>
          <a:bodyPr wrap="square" rtlCol="0">
            <a:spAutoFit/>
          </a:bodyPr>
          <a:lstStyle/>
          <a:p>
            <a:r>
              <a:rPr lang="en-US" dirty="0"/>
              <a:t>a</a:t>
            </a:r>
          </a:p>
        </p:txBody>
      </p:sp>
      <p:sp>
        <p:nvSpPr>
          <p:cNvPr id="48" name="TextBox 47">
            <a:extLst>
              <a:ext uri="{FF2B5EF4-FFF2-40B4-BE49-F238E27FC236}">
                <a16:creationId xmlns:a16="http://schemas.microsoft.com/office/drawing/2014/main" id="{AFF3BFD0-F10C-0645-A7D5-289E6B6A63EB}"/>
              </a:ext>
            </a:extLst>
          </p:cNvPr>
          <p:cNvSpPr txBox="1"/>
          <p:nvPr/>
        </p:nvSpPr>
        <p:spPr>
          <a:xfrm rot="18347572">
            <a:off x="622656" y="3158086"/>
            <a:ext cx="370115" cy="369332"/>
          </a:xfrm>
          <a:prstGeom prst="rect">
            <a:avLst/>
          </a:prstGeom>
          <a:noFill/>
        </p:spPr>
        <p:txBody>
          <a:bodyPr wrap="square" rtlCol="0">
            <a:spAutoFit/>
          </a:bodyPr>
          <a:lstStyle/>
          <a:p>
            <a:r>
              <a:rPr lang="en-US" dirty="0"/>
              <a:t>a</a:t>
            </a:r>
          </a:p>
        </p:txBody>
      </p:sp>
      <p:sp>
        <p:nvSpPr>
          <p:cNvPr id="49" name="TextBox 48">
            <a:extLst>
              <a:ext uri="{FF2B5EF4-FFF2-40B4-BE49-F238E27FC236}">
                <a16:creationId xmlns:a16="http://schemas.microsoft.com/office/drawing/2014/main" id="{1D8947D5-4A31-5D41-8D69-52AE7AF2FCB6}"/>
              </a:ext>
            </a:extLst>
          </p:cNvPr>
          <p:cNvSpPr txBox="1"/>
          <p:nvPr/>
        </p:nvSpPr>
        <p:spPr>
          <a:xfrm rot="18347572">
            <a:off x="267366" y="3741564"/>
            <a:ext cx="370115" cy="369332"/>
          </a:xfrm>
          <a:prstGeom prst="rect">
            <a:avLst/>
          </a:prstGeom>
          <a:noFill/>
        </p:spPr>
        <p:txBody>
          <a:bodyPr wrap="square" rtlCol="0">
            <a:spAutoFit/>
          </a:bodyPr>
          <a:lstStyle/>
          <a:p>
            <a:r>
              <a:rPr lang="en-US" dirty="0"/>
              <a:t>$</a:t>
            </a:r>
          </a:p>
        </p:txBody>
      </p:sp>
      <p:sp>
        <p:nvSpPr>
          <p:cNvPr id="50" name="TextBox 49">
            <a:extLst>
              <a:ext uri="{FF2B5EF4-FFF2-40B4-BE49-F238E27FC236}">
                <a16:creationId xmlns:a16="http://schemas.microsoft.com/office/drawing/2014/main" id="{13C351A0-7693-8B4A-AC6C-95A8054B4B35}"/>
              </a:ext>
            </a:extLst>
          </p:cNvPr>
          <p:cNvSpPr txBox="1"/>
          <p:nvPr/>
        </p:nvSpPr>
        <p:spPr>
          <a:xfrm rot="21249859">
            <a:off x="1571896" y="2396083"/>
            <a:ext cx="370115" cy="369332"/>
          </a:xfrm>
          <a:prstGeom prst="rect">
            <a:avLst/>
          </a:prstGeom>
          <a:noFill/>
        </p:spPr>
        <p:txBody>
          <a:bodyPr wrap="square" rtlCol="0">
            <a:spAutoFit/>
          </a:bodyPr>
          <a:lstStyle/>
          <a:p>
            <a:r>
              <a:rPr lang="en-US" dirty="0"/>
              <a:t>b</a:t>
            </a:r>
          </a:p>
        </p:txBody>
      </p:sp>
      <p:sp>
        <p:nvSpPr>
          <p:cNvPr id="51" name="TextBox 50">
            <a:extLst>
              <a:ext uri="{FF2B5EF4-FFF2-40B4-BE49-F238E27FC236}">
                <a16:creationId xmlns:a16="http://schemas.microsoft.com/office/drawing/2014/main" id="{279583AD-7EB0-E842-A191-5E88C46D7C8D}"/>
              </a:ext>
            </a:extLst>
          </p:cNvPr>
          <p:cNvSpPr txBox="1"/>
          <p:nvPr/>
        </p:nvSpPr>
        <p:spPr>
          <a:xfrm rot="21306919">
            <a:off x="1857371" y="2260698"/>
            <a:ext cx="370115" cy="369332"/>
          </a:xfrm>
          <a:prstGeom prst="rect">
            <a:avLst/>
          </a:prstGeom>
          <a:noFill/>
        </p:spPr>
        <p:txBody>
          <a:bodyPr wrap="square" rtlCol="0">
            <a:spAutoFit/>
          </a:bodyPr>
          <a:lstStyle/>
          <a:p>
            <a:r>
              <a:rPr lang="en-US" dirty="0"/>
              <a:t>$</a:t>
            </a:r>
          </a:p>
        </p:txBody>
      </p:sp>
      <p:sp>
        <p:nvSpPr>
          <p:cNvPr id="52" name="TextBox 51">
            <a:extLst>
              <a:ext uri="{FF2B5EF4-FFF2-40B4-BE49-F238E27FC236}">
                <a16:creationId xmlns:a16="http://schemas.microsoft.com/office/drawing/2014/main" id="{6F218DD9-CBDF-8840-A38F-55932DC7E390}"/>
              </a:ext>
            </a:extLst>
          </p:cNvPr>
          <p:cNvSpPr txBox="1"/>
          <p:nvPr/>
        </p:nvSpPr>
        <p:spPr>
          <a:xfrm>
            <a:off x="1282334" y="2844414"/>
            <a:ext cx="373505" cy="369332"/>
          </a:xfrm>
          <a:prstGeom prst="rect">
            <a:avLst/>
          </a:prstGeom>
          <a:noFill/>
        </p:spPr>
        <p:txBody>
          <a:bodyPr wrap="square" rtlCol="0">
            <a:spAutoFit/>
          </a:bodyPr>
          <a:lstStyle/>
          <a:p>
            <a:r>
              <a:rPr lang="en-US" dirty="0"/>
              <a:t>a</a:t>
            </a:r>
          </a:p>
        </p:txBody>
      </p:sp>
      <p:sp>
        <p:nvSpPr>
          <p:cNvPr id="53" name="TextBox 52">
            <a:extLst>
              <a:ext uri="{FF2B5EF4-FFF2-40B4-BE49-F238E27FC236}">
                <a16:creationId xmlns:a16="http://schemas.microsoft.com/office/drawing/2014/main" id="{9224CFBA-9752-CC40-B16F-2B5370459071}"/>
              </a:ext>
            </a:extLst>
          </p:cNvPr>
          <p:cNvSpPr txBox="1"/>
          <p:nvPr/>
        </p:nvSpPr>
        <p:spPr>
          <a:xfrm>
            <a:off x="1336758" y="4368576"/>
            <a:ext cx="370115" cy="369332"/>
          </a:xfrm>
          <a:prstGeom prst="rect">
            <a:avLst/>
          </a:prstGeom>
          <a:noFill/>
        </p:spPr>
        <p:txBody>
          <a:bodyPr wrap="square" rtlCol="0">
            <a:spAutoFit/>
          </a:bodyPr>
          <a:lstStyle/>
          <a:p>
            <a:r>
              <a:rPr lang="en-US" dirty="0"/>
              <a:t>a</a:t>
            </a:r>
          </a:p>
        </p:txBody>
      </p:sp>
      <p:sp>
        <p:nvSpPr>
          <p:cNvPr id="54" name="TextBox 53">
            <a:extLst>
              <a:ext uri="{FF2B5EF4-FFF2-40B4-BE49-F238E27FC236}">
                <a16:creationId xmlns:a16="http://schemas.microsoft.com/office/drawing/2014/main" id="{631908EA-7D90-0845-99D1-273ED1B44336}"/>
              </a:ext>
            </a:extLst>
          </p:cNvPr>
          <p:cNvSpPr txBox="1"/>
          <p:nvPr/>
        </p:nvSpPr>
        <p:spPr>
          <a:xfrm>
            <a:off x="1334164" y="4821426"/>
            <a:ext cx="370115" cy="369332"/>
          </a:xfrm>
          <a:prstGeom prst="rect">
            <a:avLst/>
          </a:prstGeom>
          <a:noFill/>
        </p:spPr>
        <p:txBody>
          <a:bodyPr wrap="square" rtlCol="0">
            <a:spAutoFit/>
          </a:bodyPr>
          <a:lstStyle/>
          <a:p>
            <a:r>
              <a:rPr lang="en-US" dirty="0"/>
              <a:t>$</a:t>
            </a:r>
          </a:p>
        </p:txBody>
      </p:sp>
      <p:sp>
        <p:nvSpPr>
          <p:cNvPr id="55" name="TextBox 54">
            <a:extLst>
              <a:ext uri="{FF2B5EF4-FFF2-40B4-BE49-F238E27FC236}">
                <a16:creationId xmlns:a16="http://schemas.microsoft.com/office/drawing/2014/main" id="{8E8956C0-D06E-2948-85AF-7F4B7FB436D5}"/>
              </a:ext>
            </a:extLst>
          </p:cNvPr>
          <p:cNvSpPr txBox="1"/>
          <p:nvPr/>
        </p:nvSpPr>
        <p:spPr>
          <a:xfrm rot="21249859">
            <a:off x="2011681" y="1830019"/>
            <a:ext cx="370115" cy="369332"/>
          </a:xfrm>
          <a:prstGeom prst="rect">
            <a:avLst/>
          </a:prstGeom>
          <a:noFill/>
        </p:spPr>
        <p:txBody>
          <a:bodyPr wrap="square" rtlCol="0">
            <a:spAutoFit/>
          </a:bodyPr>
          <a:lstStyle/>
          <a:p>
            <a:r>
              <a:rPr lang="en-US" dirty="0"/>
              <a:t>b</a:t>
            </a:r>
          </a:p>
        </p:txBody>
      </p:sp>
      <p:sp>
        <p:nvSpPr>
          <p:cNvPr id="56" name="Oval 55">
            <a:extLst>
              <a:ext uri="{FF2B5EF4-FFF2-40B4-BE49-F238E27FC236}">
                <a16:creationId xmlns:a16="http://schemas.microsoft.com/office/drawing/2014/main" id="{3C867A40-FFFE-7E43-A30F-812EE9C57ED1}"/>
              </a:ext>
            </a:extLst>
          </p:cNvPr>
          <p:cNvSpPr/>
          <p:nvPr/>
        </p:nvSpPr>
        <p:spPr>
          <a:xfrm>
            <a:off x="1950716" y="3785106"/>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7" name="Straight Arrow Connector 56">
            <a:extLst>
              <a:ext uri="{FF2B5EF4-FFF2-40B4-BE49-F238E27FC236}">
                <a16:creationId xmlns:a16="http://schemas.microsoft.com/office/drawing/2014/main" id="{2063FF77-0354-FA4D-A507-897A8C93EDD4}"/>
              </a:ext>
            </a:extLst>
          </p:cNvPr>
          <p:cNvCxnSpPr>
            <a:cxnSpLocks/>
            <a:stCxn id="16" idx="5"/>
            <a:endCxn id="56" idx="0"/>
          </p:cNvCxnSpPr>
          <p:nvPr/>
        </p:nvCxnSpPr>
        <p:spPr>
          <a:xfrm>
            <a:off x="1686893" y="3400863"/>
            <a:ext cx="361795" cy="38424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08F1576A-98B4-AC41-A5C4-845D7EF9D2C7}"/>
              </a:ext>
            </a:extLst>
          </p:cNvPr>
          <p:cNvSpPr txBox="1"/>
          <p:nvPr/>
        </p:nvSpPr>
        <p:spPr>
          <a:xfrm rot="21306919">
            <a:off x="1892205" y="3353624"/>
            <a:ext cx="370115" cy="369332"/>
          </a:xfrm>
          <a:prstGeom prst="rect">
            <a:avLst/>
          </a:prstGeom>
          <a:noFill/>
        </p:spPr>
        <p:txBody>
          <a:bodyPr wrap="square" rtlCol="0">
            <a:spAutoFit/>
          </a:bodyPr>
          <a:lstStyle/>
          <a:p>
            <a:r>
              <a:rPr lang="en-US" dirty="0"/>
              <a:t>$</a:t>
            </a:r>
          </a:p>
        </p:txBody>
      </p:sp>
      <p:sp>
        <p:nvSpPr>
          <p:cNvPr id="59" name="TextBox 58">
            <a:extLst>
              <a:ext uri="{FF2B5EF4-FFF2-40B4-BE49-F238E27FC236}">
                <a16:creationId xmlns:a16="http://schemas.microsoft.com/office/drawing/2014/main" id="{7D16CF9B-BA2F-D24C-BAA1-D73F6F62CBD4}"/>
              </a:ext>
            </a:extLst>
          </p:cNvPr>
          <p:cNvSpPr txBox="1"/>
          <p:nvPr/>
        </p:nvSpPr>
        <p:spPr>
          <a:xfrm>
            <a:off x="1319345" y="3867832"/>
            <a:ext cx="370115" cy="369332"/>
          </a:xfrm>
          <a:prstGeom prst="rect">
            <a:avLst/>
          </a:prstGeom>
          <a:noFill/>
        </p:spPr>
        <p:txBody>
          <a:bodyPr wrap="square" rtlCol="0">
            <a:spAutoFit/>
          </a:bodyPr>
          <a:lstStyle/>
          <a:p>
            <a:r>
              <a:rPr lang="en-US" dirty="0"/>
              <a:t>b</a:t>
            </a:r>
          </a:p>
        </p:txBody>
      </p:sp>
      <p:sp>
        <p:nvSpPr>
          <p:cNvPr id="60" name="TextBox 59">
            <a:extLst>
              <a:ext uri="{FF2B5EF4-FFF2-40B4-BE49-F238E27FC236}">
                <a16:creationId xmlns:a16="http://schemas.microsoft.com/office/drawing/2014/main" id="{FAE6F131-DCFF-B64D-9703-202E0407949B}"/>
              </a:ext>
            </a:extLst>
          </p:cNvPr>
          <p:cNvSpPr txBox="1"/>
          <p:nvPr/>
        </p:nvSpPr>
        <p:spPr>
          <a:xfrm rot="19172715">
            <a:off x="2333891" y="2243683"/>
            <a:ext cx="370115" cy="369332"/>
          </a:xfrm>
          <a:prstGeom prst="rect">
            <a:avLst/>
          </a:prstGeom>
          <a:noFill/>
        </p:spPr>
        <p:txBody>
          <a:bodyPr wrap="square" rtlCol="0">
            <a:spAutoFit/>
          </a:bodyPr>
          <a:lstStyle/>
          <a:p>
            <a:r>
              <a:rPr lang="en-US" dirty="0"/>
              <a:t>a</a:t>
            </a:r>
          </a:p>
        </p:txBody>
      </p:sp>
      <p:sp>
        <p:nvSpPr>
          <p:cNvPr id="61" name="TextBox 60">
            <a:extLst>
              <a:ext uri="{FF2B5EF4-FFF2-40B4-BE49-F238E27FC236}">
                <a16:creationId xmlns:a16="http://schemas.microsoft.com/office/drawing/2014/main" id="{892BD94A-7FDA-6348-BFB8-BE62A061E83B}"/>
              </a:ext>
            </a:extLst>
          </p:cNvPr>
          <p:cNvSpPr txBox="1"/>
          <p:nvPr/>
        </p:nvSpPr>
        <p:spPr>
          <a:xfrm rot="21306919">
            <a:off x="2545351" y="1707698"/>
            <a:ext cx="370115" cy="369332"/>
          </a:xfrm>
          <a:prstGeom prst="rect">
            <a:avLst/>
          </a:prstGeom>
          <a:noFill/>
        </p:spPr>
        <p:txBody>
          <a:bodyPr wrap="square" rtlCol="0">
            <a:spAutoFit/>
          </a:bodyPr>
          <a:lstStyle/>
          <a:p>
            <a:r>
              <a:rPr lang="en-US" dirty="0"/>
              <a:t>$</a:t>
            </a:r>
          </a:p>
        </p:txBody>
      </p:sp>
      <p:sp>
        <p:nvSpPr>
          <p:cNvPr id="62" name="TextBox 61">
            <a:extLst>
              <a:ext uri="{FF2B5EF4-FFF2-40B4-BE49-F238E27FC236}">
                <a16:creationId xmlns:a16="http://schemas.microsoft.com/office/drawing/2014/main" id="{ADD7288A-BB3C-B34E-9BBB-82006B072FE2}"/>
              </a:ext>
            </a:extLst>
          </p:cNvPr>
          <p:cNvSpPr txBox="1"/>
          <p:nvPr/>
        </p:nvSpPr>
        <p:spPr>
          <a:xfrm rot="21306919">
            <a:off x="2697751" y="2617747"/>
            <a:ext cx="370115" cy="369332"/>
          </a:xfrm>
          <a:prstGeom prst="rect">
            <a:avLst/>
          </a:prstGeom>
          <a:noFill/>
        </p:spPr>
        <p:txBody>
          <a:bodyPr wrap="square" rtlCol="0">
            <a:spAutoFit/>
          </a:bodyPr>
          <a:lstStyle/>
          <a:p>
            <a:r>
              <a:rPr lang="en-US" dirty="0"/>
              <a:t>$</a:t>
            </a:r>
          </a:p>
        </p:txBody>
      </p:sp>
      <p:sp>
        <p:nvSpPr>
          <p:cNvPr id="63" name="TextBox 62">
            <a:extLst>
              <a:ext uri="{FF2B5EF4-FFF2-40B4-BE49-F238E27FC236}">
                <a16:creationId xmlns:a16="http://schemas.microsoft.com/office/drawing/2014/main" id="{68ACBD1A-DA05-0A4B-899E-885DA574276B}"/>
              </a:ext>
            </a:extLst>
          </p:cNvPr>
          <p:cNvSpPr txBox="1"/>
          <p:nvPr/>
        </p:nvSpPr>
        <p:spPr>
          <a:xfrm>
            <a:off x="2244633" y="2761681"/>
            <a:ext cx="373505" cy="369332"/>
          </a:xfrm>
          <a:prstGeom prst="rect">
            <a:avLst/>
          </a:prstGeom>
          <a:noFill/>
        </p:spPr>
        <p:txBody>
          <a:bodyPr wrap="square" rtlCol="0">
            <a:spAutoFit/>
          </a:bodyPr>
          <a:lstStyle/>
          <a:p>
            <a:r>
              <a:rPr lang="en-US" dirty="0"/>
              <a:t>a</a:t>
            </a:r>
          </a:p>
        </p:txBody>
      </p:sp>
      <p:sp>
        <p:nvSpPr>
          <p:cNvPr id="64" name="TextBox 63">
            <a:extLst>
              <a:ext uri="{FF2B5EF4-FFF2-40B4-BE49-F238E27FC236}">
                <a16:creationId xmlns:a16="http://schemas.microsoft.com/office/drawing/2014/main" id="{F318AB5C-4E25-C74A-9642-F191BE4E54F6}"/>
              </a:ext>
            </a:extLst>
          </p:cNvPr>
          <p:cNvSpPr txBox="1"/>
          <p:nvPr/>
        </p:nvSpPr>
        <p:spPr>
          <a:xfrm>
            <a:off x="2214151" y="3201467"/>
            <a:ext cx="373505" cy="369332"/>
          </a:xfrm>
          <a:prstGeom prst="rect">
            <a:avLst/>
          </a:prstGeom>
          <a:noFill/>
        </p:spPr>
        <p:txBody>
          <a:bodyPr wrap="square" rtlCol="0">
            <a:spAutoFit/>
          </a:bodyPr>
          <a:lstStyle/>
          <a:p>
            <a:r>
              <a:rPr lang="en-US" dirty="0"/>
              <a:t>b</a:t>
            </a:r>
          </a:p>
        </p:txBody>
      </p:sp>
      <p:sp>
        <p:nvSpPr>
          <p:cNvPr id="65" name="TextBox 64">
            <a:extLst>
              <a:ext uri="{FF2B5EF4-FFF2-40B4-BE49-F238E27FC236}">
                <a16:creationId xmlns:a16="http://schemas.microsoft.com/office/drawing/2014/main" id="{847634DB-32F4-5544-9720-7E62AE55436E}"/>
              </a:ext>
            </a:extLst>
          </p:cNvPr>
          <p:cNvSpPr txBox="1"/>
          <p:nvPr/>
        </p:nvSpPr>
        <p:spPr>
          <a:xfrm>
            <a:off x="2209796" y="3680441"/>
            <a:ext cx="373505" cy="369332"/>
          </a:xfrm>
          <a:prstGeom prst="rect">
            <a:avLst/>
          </a:prstGeom>
          <a:noFill/>
        </p:spPr>
        <p:txBody>
          <a:bodyPr wrap="square" rtlCol="0">
            <a:spAutoFit/>
          </a:bodyPr>
          <a:lstStyle/>
          <a:p>
            <a:r>
              <a:rPr lang="en-US" dirty="0"/>
              <a:t>a</a:t>
            </a:r>
          </a:p>
        </p:txBody>
      </p:sp>
      <p:sp>
        <p:nvSpPr>
          <p:cNvPr id="66" name="TextBox 65">
            <a:extLst>
              <a:ext uri="{FF2B5EF4-FFF2-40B4-BE49-F238E27FC236}">
                <a16:creationId xmlns:a16="http://schemas.microsoft.com/office/drawing/2014/main" id="{258B78B2-004A-B84E-9BE8-D24B2D626413}"/>
              </a:ext>
            </a:extLst>
          </p:cNvPr>
          <p:cNvSpPr txBox="1"/>
          <p:nvPr/>
        </p:nvSpPr>
        <p:spPr>
          <a:xfrm>
            <a:off x="2272518" y="4172476"/>
            <a:ext cx="373505" cy="369332"/>
          </a:xfrm>
          <a:prstGeom prst="rect">
            <a:avLst/>
          </a:prstGeom>
          <a:noFill/>
        </p:spPr>
        <p:txBody>
          <a:bodyPr wrap="square" rtlCol="0">
            <a:spAutoFit/>
          </a:bodyPr>
          <a:lstStyle/>
          <a:p>
            <a:r>
              <a:rPr lang="en-US" dirty="0"/>
              <a:t>$</a:t>
            </a:r>
          </a:p>
        </p:txBody>
      </p:sp>
      <p:sp>
        <p:nvSpPr>
          <p:cNvPr id="67" name="TextBox 66">
            <a:extLst>
              <a:ext uri="{FF2B5EF4-FFF2-40B4-BE49-F238E27FC236}">
                <a16:creationId xmlns:a16="http://schemas.microsoft.com/office/drawing/2014/main" id="{E68CC0F3-24B9-0C48-BEFC-C3A849BAAAC9}"/>
              </a:ext>
            </a:extLst>
          </p:cNvPr>
          <p:cNvSpPr txBox="1"/>
          <p:nvPr/>
        </p:nvSpPr>
        <p:spPr>
          <a:xfrm>
            <a:off x="5943600" y="1690688"/>
            <a:ext cx="6225070" cy="1754326"/>
          </a:xfrm>
          <a:prstGeom prst="rect">
            <a:avLst/>
          </a:prstGeom>
          <a:noFill/>
        </p:spPr>
        <p:txBody>
          <a:bodyPr wrap="square" rtlCol="0">
            <a:spAutoFit/>
          </a:bodyPr>
          <a:lstStyle/>
          <a:p>
            <a:r>
              <a:rPr lang="en-US" dirty="0"/>
              <a:t>How can we use a suffix </a:t>
            </a:r>
            <a:r>
              <a:rPr lang="en-US" dirty="0" err="1"/>
              <a:t>trie</a:t>
            </a:r>
            <a:r>
              <a:rPr lang="en-US" dirty="0"/>
              <a:t> to….</a:t>
            </a:r>
          </a:p>
          <a:p>
            <a:endParaRPr lang="en-US" dirty="0"/>
          </a:p>
          <a:p>
            <a:pPr marL="342900" indent="-342900">
              <a:buFont typeface="+mj-lt"/>
              <a:buAutoNum type="alphaLcParenR" startAt="4"/>
            </a:pPr>
            <a:endParaRPr lang="en-US" dirty="0"/>
          </a:p>
          <a:p>
            <a:pPr marL="342900" indent="-342900">
              <a:buFont typeface="+mj-lt"/>
              <a:buAutoNum type="alphaLcParenR" startAt="4"/>
            </a:pPr>
            <a:endParaRPr lang="en-US" dirty="0"/>
          </a:p>
          <a:p>
            <a:pPr marL="342900" indent="-342900">
              <a:buFont typeface="+mj-lt"/>
              <a:buAutoNum type="alphaLcParenR" startAt="4"/>
            </a:pPr>
            <a:endParaRPr lang="en-US" dirty="0"/>
          </a:p>
          <a:p>
            <a:pPr marL="342900" indent="-342900">
              <a:buFont typeface="+mj-lt"/>
              <a:buAutoNum type="alphaLcParenR" startAt="4"/>
            </a:pPr>
            <a:endParaRPr lang="en-US" dirty="0"/>
          </a:p>
        </p:txBody>
      </p:sp>
      <p:sp>
        <p:nvSpPr>
          <p:cNvPr id="68" name="TextBox 67">
            <a:extLst>
              <a:ext uri="{FF2B5EF4-FFF2-40B4-BE49-F238E27FC236}">
                <a16:creationId xmlns:a16="http://schemas.microsoft.com/office/drawing/2014/main" id="{23F00983-3264-427F-BD69-909351330F3B}"/>
              </a:ext>
            </a:extLst>
          </p:cNvPr>
          <p:cNvSpPr txBox="1"/>
          <p:nvPr/>
        </p:nvSpPr>
        <p:spPr>
          <a:xfrm>
            <a:off x="767068" y="2818117"/>
            <a:ext cx="370115" cy="369332"/>
          </a:xfrm>
          <a:prstGeom prst="rect">
            <a:avLst/>
          </a:prstGeom>
          <a:noFill/>
        </p:spPr>
        <p:txBody>
          <a:bodyPr wrap="square" rtlCol="0">
            <a:spAutoFit/>
          </a:bodyPr>
          <a:lstStyle/>
          <a:p>
            <a:r>
              <a:rPr lang="en-US" dirty="0"/>
              <a:t>b</a:t>
            </a:r>
          </a:p>
        </p:txBody>
      </p:sp>
    </p:spTree>
    <p:extLst>
      <p:ext uri="{BB962C8B-B14F-4D97-AF65-F5344CB8AC3E}">
        <p14:creationId xmlns:p14="http://schemas.microsoft.com/office/powerpoint/2010/main" val="33792073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9F9BDD-1AB0-A049-A85E-019E211F4628}"/>
              </a:ext>
            </a:extLst>
          </p:cNvPr>
          <p:cNvSpPr>
            <a:spLocks noGrp="1"/>
          </p:cNvSpPr>
          <p:nvPr>
            <p:ph type="title"/>
          </p:nvPr>
        </p:nvSpPr>
        <p:spPr/>
        <p:txBody>
          <a:bodyPr/>
          <a:lstStyle/>
          <a:p>
            <a:pPr algn="ctr"/>
            <a:r>
              <a:rPr lang="en-US" dirty="0"/>
              <a:t>String matching problem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AE5E47E-A5B2-B744-B330-92F675020BE4}"/>
                  </a:ext>
                </a:extLst>
              </p:cNvPr>
              <p:cNvSpPr>
                <a:spLocks noGrp="1"/>
              </p:cNvSpPr>
              <p:nvPr>
                <p:ph idx="1"/>
              </p:nvPr>
            </p:nvSpPr>
            <p:spPr/>
            <p:txBody>
              <a:bodyPr/>
              <a:lstStyle/>
              <a:p>
                <a:r>
                  <a:rPr lang="en-US" dirty="0"/>
                  <a:t>Suppose we have a (large) text </a:t>
                </a:r>
                <a14:m>
                  <m:oMath xmlns:m="http://schemas.openxmlformats.org/officeDocument/2006/math">
                    <m:r>
                      <a:rPr lang="en-US" i="1" dirty="0" smtClean="0">
                        <a:solidFill>
                          <a:schemeClr val="accent5"/>
                        </a:solidFill>
                        <a:latin typeface="Cambria Math" panose="02040503050406030204" pitchFamily="18" charset="0"/>
                      </a:rPr>
                      <m:t>𝑇</m:t>
                    </m:r>
                  </m:oMath>
                </a14:m>
                <a:r>
                  <a:rPr lang="en-US" dirty="0"/>
                  <a:t>, with length (#characters) </a:t>
                </a:r>
                <a:r>
                  <a:rPr lang="en-US" dirty="0">
                    <a:solidFill>
                      <a:schemeClr val="accent5"/>
                    </a:solidFill>
                  </a:rPr>
                  <a:t>n</a:t>
                </a:r>
                <a:r>
                  <a:rPr lang="en-US" dirty="0"/>
                  <a:t>.</a:t>
                </a:r>
              </a:p>
              <a:p>
                <a:r>
                  <a:rPr lang="en-US" dirty="0"/>
                  <a:t>We also have a pattern (a smaller string) </a:t>
                </a:r>
                <a14:m>
                  <m:oMath xmlns:m="http://schemas.openxmlformats.org/officeDocument/2006/math">
                    <m:r>
                      <a:rPr lang="en-US" i="1" dirty="0" smtClean="0">
                        <a:solidFill>
                          <a:schemeClr val="accent1"/>
                        </a:solidFill>
                        <a:latin typeface="Cambria Math" panose="02040503050406030204" pitchFamily="18" charset="0"/>
                      </a:rPr>
                      <m:t>𝑃</m:t>
                    </m:r>
                  </m:oMath>
                </a14:m>
                <a:r>
                  <a:rPr lang="en-US" dirty="0"/>
                  <a:t>, with length </a:t>
                </a:r>
                <a14:m>
                  <m:oMath xmlns:m="http://schemas.openxmlformats.org/officeDocument/2006/math">
                    <m:r>
                      <a:rPr lang="en-US" b="0" i="1" dirty="0" smtClean="0">
                        <a:solidFill>
                          <a:schemeClr val="accent1"/>
                        </a:solidFill>
                        <a:latin typeface="Cambria Math" panose="02040503050406030204" pitchFamily="18" charset="0"/>
                      </a:rPr>
                      <m:t>𝑚</m:t>
                    </m:r>
                  </m:oMath>
                </a14:m>
                <a:r>
                  <a:rPr lang="en-US" dirty="0"/>
                  <a:t>.</a:t>
                </a:r>
              </a:p>
              <a:p>
                <a:pPr lvl="1"/>
                <a:r>
                  <a:rPr lang="en-US" dirty="0"/>
                  <a:t>It is assumed that </a:t>
                </a:r>
                <a:r>
                  <a:rPr lang="en-US" dirty="0">
                    <a:solidFill>
                      <a:srgbClr val="FF0000"/>
                    </a:solidFill>
                  </a:rPr>
                  <a:t>t &gt;&gt; p</a:t>
                </a:r>
                <a:r>
                  <a:rPr lang="en-US" dirty="0"/>
                  <a:t>.</a:t>
                </a:r>
              </a:p>
              <a:p>
                <a:r>
                  <a:rPr lang="en-US" dirty="0"/>
                  <a:t>Then, the </a:t>
                </a:r>
                <a:r>
                  <a:rPr lang="en-US" dirty="0">
                    <a:solidFill>
                      <a:schemeClr val="accent6"/>
                    </a:solidFill>
                  </a:rPr>
                  <a:t>string matching problem </a:t>
                </a:r>
                <a:r>
                  <a:rPr lang="en-US" dirty="0"/>
                  <a:t>consists of answering the question:</a:t>
                </a:r>
              </a:p>
              <a:p>
                <a:pPr marL="0" indent="0" algn="ctr">
                  <a:buNone/>
                </a:pPr>
                <a:r>
                  <a:rPr lang="en-US" i="1" dirty="0">
                    <a:solidFill>
                      <a:srgbClr val="FF4EFF"/>
                    </a:solidFill>
                  </a:rPr>
                  <a:t>“Does P occur in T”?</a:t>
                </a:r>
              </a:p>
            </p:txBody>
          </p:sp>
        </mc:Choice>
        <mc:Fallback xmlns="">
          <p:sp>
            <p:nvSpPr>
              <p:cNvPr id="3" name="Content Placeholder 2">
                <a:extLst>
                  <a:ext uri="{FF2B5EF4-FFF2-40B4-BE49-F238E27FC236}">
                    <a16:creationId xmlns:a16="http://schemas.microsoft.com/office/drawing/2014/main" id="{5AE5E47E-A5B2-B744-B330-92F675020BE4}"/>
                  </a:ext>
                </a:extLst>
              </p:cNvPr>
              <p:cNvSpPr>
                <a:spLocks noGrp="1" noRot="1" noChangeAspect="1" noMove="1" noResize="1" noEditPoints="1" noAdjustHandles="1" noChangeArrowheads="1" noChangeShapeType="1" noTextEdit="1"/>
              </p:cNvSpPr>
              <p:nvPr>
                <p:ph idx="1"/>
              </p:nvPr>
            </p:nvSpPr>
            <p:spPr>
              <a:blipFill>
                <a:blip r:embed="rId2"/>
                <a:stretch>
                  <a:fillRect l="-965" t="-2632"/>
                </a:stretch>
              </a:blipFill>
            </p:spPr>
            <p:txBody>
              <a:bodyPr/>
              <a:lstStyle/>
              <a:p>
                <a:r>
                  <a:rPr lang="en-US">
                    <a:noFill/>
                  </a:rPr>
                  <a:t> </a:t>
                </a:r>
              </a:p>
            </p:txBody>
          </p:sp>
        </mc:Fallback>
      </mc:AlternateContent>
    </p:spTree>
    <p:extLst>
      <p:ext uri="{BB962C8B-B14F-4D97-AF65-F5344CB8AC3E}">
        <p14:creationId xmlns:p14="http://schemas.microsoft.com/office/powerpoint/2010/main" val="170917902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40DB12-3EA1-4A4C-A91D-85DB6989AC05}"/>
              </a:ext>
            </a:extLst>
          </p:cNvPr>
          <p:cNvSpPr>
            <a:spLocks noGrp="1"/>
          </p:cNvSpPr>
          <p:nvPr>
            <p:ph type="title"/>
          </p:nvPr>
        </p:nvSpPr>
        <p:spPr/>
        <p:txBody>
          <a:bodyPr/>
          <a:lstStyle/>
          <a:p>
            <a:pPr algn="ctr"/>
            <a:r>
              <a:rPr lang="en-US" dirty="0"/>
              <a:t>Asks, you say?</a:t>
            </a:r>
          </a:p>
        </p:txBody>
      </p:sp>
      <p:sp>
        <p:nvSpPr>
          <p:cNvPr id="4" name="TextBox 3">
            <a:extLst>
              <a:ext uri="{FF2B5EF4-FFF2-40B4-BE49-F238E27FC236}">
                <a16:creationId xmlns:a16="http://schemas.microsoft.com/office/drawing/2014/main" id="{0138FA8F-BC4A-2948-B378-138D062991A4}"/>
              </a:ext>
            </a:extLst>
          </p:cNvPr>
          <p:cNvSpPr txBox="1"/>
          <p:nvPr/>
        </p:nvSpPr>
        <p:spPr>
          <a:xfrm>
            <a:off x="1289944" y="3417730"/>
            <a:ext cx="370115" cy="369332"/>
          </a:xfrm>
          <a:prstGeom prst="rect">
            <a:avLst/>
          </a:prstGeom>
          <a:noFill/>
        </p:spPr>
        <p:txBody>
          <a:bodyPr wrap="square" rtlCol="0">
            <a:spAutoFit/>
          </a:bodyPr>
          <a:lstStyle/>
          <a:p>
            <a:r>
              <a:rPr lang="en-US" dirty="0"/>
              <a:t>a</a:t>
            </a:r>
          </a:p>
        </p:txBody>
      </p:sp>
      <p:sp>
        <p:nvSpPr>
          <p:cNvPr id="5" name="Oval 4">
            <a:extLst>
              <a:ext uri="{FF2B5EF4-FFF2-40B4-BE49-F238E27FC236}">
                <a16:creationId xmlns:a16="http://schemas.microsoft.com/office/drawing/2014/main" id="{03BDD534-ECD5-6F47-AEEC-A1A70D4B4767}"/>
              </a:ext>
            </a:extLst>
          </p:cNvPr>
          <p:cNvSpPr/>
          <p:nvPr/>
        </p:nvSpPr>
        <p:spPr>
          <a:xfrm>
            <a:off x="2142304" y="1651499"/>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376F8332-5474-314D-9614-150E3A67D174}"/>
              </a:ext>
            </a:extLst>
          </p:cNvPr>
          <p:cNvSpPr/>
          <p:nvPr/>
        </p:nvSpPr>
        <p:spPr>
          <a:xfrm>
            <a:off x="2660468" y="2169663"/>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0D29B1DA-C016-9946-A92F-7187221CDCC9}"/>
              </a:ext>
            </a:extLst>
          </p:cNvPr>
          <p:cNvSpPr/>
          <p:nvPr/>
        </p:nvSpPr>
        <p:spPr>
          <a:xfrm>
            <a:off x="2159723" y="2191434"/>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4A1194BC-6872-7747-8965-F70D94736A7D}"/>
              </a:ext>
            </a:extLst>
          </p:cNvPr>
          <p:cNvSpPr/>
          <p:nvPr/>
        </p:nvSpPr>
        <p:spPr>
          <a:xfrm>
            <a:off x="1515289" y="2213205"/>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4B0DAEA9-D562-FC47-A37D-2A2120A807FE}"/>
              </a:ext>
            </a:extLst>
          </p:cNvPr>
          <p:cNvSpPr/>
          <p:nvPr/>
        </p:nvSpPr>
        <p:spPr>
          <a:xfrm>
            <a:off x="2403564" y="2657346"/>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D29C5095-264C-E449-918F-6B27568E0375}"/>
              </a:ext>
            </a:extLst>
          </p:cNvPr>
          <p:cNvSpPr/>
          <p:nvPr/>
        </p:nvSpPr>
        <p:spPr>
          <a:xfrm>
            <a:off x="2782389" y="3101482"/>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C6B5ABCD-6E1B-CA48-B1B6-E9E333737F07}"/>
              </a:ext>
            </a:extLst>
          </p:cNvPr>
          <p:cNvSpPr/>
          <p:nvPr/>
        </p:nvSpPr>
        <p:spPr>
          <a:xfrm>
            <a:off x="2399210" y="3097127"/>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64226959-A068-7942-810F-0566431F6689}"/>
              </a:ext>
            </a:extLst>
          </p:cNvPr>
          <p:cNvSpPr/>
          <p:nvPr/>
        </p:nvSpPr>
        <p:spPr>
          <a:xfrm>
            <a:off x="2412272" y="3580456"/>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C7F52585-D82E-0041-93DB-ABD79F54CCA9}"/>
              </a:ext>
            </a:extLst>
          </p:cNvPr>
          <p:cNvSpPr/>
          <p:nvPr/>
        </p:nvSpPr>
        <p:spPr>
          <a:xfrm>
            <a:off x="2407918" y="4020237"/>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43394917-2924-CF45-B856-3EAA228B93D1}"/>
              </a:ext>
            </a:extLst>
          </p:cNvPr>
          <p:cNvSpPr/>
          <p:nvPr/>
        </p:nvSpPr>
        <p:spPr>
          <a:xfrm>
            <a:off x="2416625" y="4551464"/>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578B2510-B987-974C-ABAB-35F9B46ED21A}"/>
              </a:ext>
            </a:extLst>
          </p:cNvPr>
          <p:cNvSpPr/>
          <p:nvPr/>
        </p:nvSpPr>
        <p:spPr>
          <a:xfrm>
            <a:off x="1484810" y="2692179"/>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58E84075-B9C7-5A43-89E2-8C2F0B178353}"/>
              </a:ext>
            </a:extLst>
          </p:cNvPr>
          <p:cNvSpPr/>
          <p:nvPr/>
        </p:nvSpPr>
        <p:spPr>
          <a:xfrm>
            <a:off x="1519645" y="3249527"/>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66939EF6-87E3-CD4B-848B-5486BF126573}"/>
              </a:ext>
            </a:extLst>
          </p:cNvPr>
          <p:cNvSpPr/>
          <p:nvPr/>
        </p:nvSpPr>
        <p:spPr>
          <a:xfrm>
            <a:off x="1532707" y="3772045"/>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AF3B05F1-F812-AE45-BDDE-D765D6C122FA}"/>
              </a:ext>
            </a:extLst>
          </p:cNvPr>
          <p:cNvSpPr/>
          <p:nvPr/>
        </p:nvSpPr>
        <p:spPr>
          <a:xfrm>
            <a:off x="1528353" y="4211826"/>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C3361CFA-7050-6B4A-879E-7D1BB8E2345A}"/>
              </a:ext>
            </a:extLst>
          </p:cNvPr>
          <p:cNvSpPr/>
          <p:nvPr/>
        </p:nvSpPr>
        <p:spPr>
          <a:xfrm>
            <a:off x="1537060" y="4743053"/>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0BC75A3D-D5A4-8D45-88CD-A98985959F95}"/>
              </a:ext>
            </a:extLst>
          </p:cNvPr>
          <p:cNvSpPr/>
          <p:nvPr/>
        </p:nvSpPr>
        <p:spPr>
          <a:xfrm>
            <a:off x="1915882" y="2692180"/>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8257E480-B951-3E41-9016-6FF176A9045F}"/>
              </a:ext>
            </a:extLst>
          </p:cNvPr>
          <p:cNvSpPr/>
          <p:nvPr/>
        </p:nvSpPr>
        <p:spPr>
          <a:xfrm>
            <a:off x="1506578" y="5235091"/>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1EAB2E08-FDDC-9D4A-B708-92DF5F92AD33}"/>
              </a:ext>
            </a:extLst>
          </p:cNvPr>
          <p:cNvSpPr/>
          <p:nvPr/>
        </p:nvSpPr>
        <p:spPr>
          <a:xfrm>
            <a:off x="997128" y="2713950"/>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731B90A9-5F44-2840-B64E-1A6E2857A895}"/>
              </a:ext>
            </a:extLst>
          </p:cNvPr>
          <p:cNvSpPr/>
          <p:nvPr/>
        </p:nvSpPr>
        <p:spPr>
          <a:xfrm>
            <a:off x="992774" y="3153731"/>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FFB8684E-7C3B-B540-BD5A-13162257BF77}"/>
              </a:ext>
            </a:extLst>
          </p:cNvPr>
          <p:cNvSpPr/>
          <p:nvPr/>
        </p:nvSpPr>
        <p:spPr>
          <a:xfrm>
            <a:off x="587821" y="3663186"/>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80D1FE4D-C13F-F946-A6C5-9C4341402471}"/>
              </a:ext>
            </a:extLst>
          </p:cNvPr>
          <p:cNvSpPr/>
          <p:nvPr/>
        </p:nvSpPr>
        <p:spPr>
          <a:xfrm>
            <a:off x="348334" y="4259722"/>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Straight Arrow Connector 25">
            <a:extLst>
              <a:ext uri="{FF2B5EF4-FFF2-40B4-BE49-F238E27FC236}">
                <a16:creationId xmlns:a16="http://schemas.microsoft.com/office/drawing/2014/main" id="{9787E5BF-23F2-384C-9726-C37BD27222A5}"/>
              </a:ext>
            </a:extLst>
          </p:cNvPr>
          <p:cNvCxnSpPr>
            <a:stCxn id="5" idx="2"/>
            <a:endCxn id="8" idx="7"/>
          </p:cNvCxnSpPr>
          <p:nvPr/>
        </p:nvCxnSpPr>
        <p:spPr>
          <a:xfrm flipH="1">
            <a:off x="1682537" y="1740150"/>
            <a:ext cx="459767" cy="4990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1A0031AA-DE84-644F-87BC-7470A7146C3B}"/>
              </a:ext>
            </a:extLst>
          </p:cNvPr>
          <p:cNvCxnSpPr>
            <a:cxnSpLocks/>
            <a:stCxn id="5" idx="6"/>
            <a:endCxn id="6" idx="1"/>
          </p:cNvCxnSpPr>
          <p:nvPr/>
        </p:nvCxnSpPr>
        <p:spPr>
          <a:xfrm>
            <a:off x="2338247" y="1740150"/>
            <a:ext cx="350916" cy="45547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D4F6017C-DDC8-5D43-BD77-6D2982B6E7A5}"/>
              </a:ext>
            </a:extLst>
          </p:cNvPr>
          <p:cNvCxnSpPr>
            <a:cxnSpLocks/>
            <a:endCxn id="7" idx="0"/>
          </p:cNvCxnSpPr>
          <p:nvPr/>
        </p:nvCxnSpPr>
        <p:spPr>
          <a:xfrm>
            <a:off x="2228106" y="1839180"/>
            <a:ext cx="29589" cy="35225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866B02CC-23D7-5B45-A900-13EA4CC6B91E}"/>
              </a:ext>
            </a:extLst>
          </p:cNvPr>
          <p:cNvCxnSpPr>
            <a:cxnSpLocks/>
            <a:endCxn id="9" idx="0"/>
          </p:cNvCxnSpPr>
          <p:nvPr/>
        </p:nvCxnSpPr>
        <p:spPr>
          <a:xfrm>
            <a:off x="2309552" y="2337830"/>
            <a:ext cx="191984" cy="31951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492772A6-9A07-8A44-9813-599AE56E8748}"/>
              </a:ext>
            </a:extLst>
          </p:cNvPr>
          <p:cNvCxnSpPr>
            <a:cxnSpLocks/>
            <a:endCxn id="10" idx="0"/>
          </p:cNvCxnSpPr>
          <p:nvPr/>
        </p:nvCxnSpPr>
        <p:spPr>
          <a:xfrm>
            <a:off x="2579519" y="2777616"/>
            <a:ext cx="300842" cy="3238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6986A328-2DC7-7940-B65E-DFC128821CBC}"/>
              </a:ext>
            </a:extLst>
          </p:cNvPr>
          <p:cNvCxnSpPr>
            <a:cxnSpLocks/>
            <a:endCxn id="22" idx="0"/>
          </p:cNvCxnSpPr>
          <p:nvPr/>
        </p:nvCxnSpPr>
        <p:spPr>
          <a:xfrm flipH="1">
            <a:off x="1095100" y="2336689"/>
            <a:ext cx="441960" cy="37726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67673D5C-3E8A-7241-A733-B0CBC039AFDE}"/>
              </a:ext>
            </a:extLst>
          </p:cNvPr>
          <p:cNvCxnSpPr>
            <a:cxnSpLocks/>
            <a:endCxn id="15" idx="0"/>
          </p:cNvCxnSpPr>
          <p:nvPr/>
        </p:nvCxnSpPr>
        <p:spPr>
          <a:xfrm flipH="1">
            <a:off x="1582782" y="2397634"/>
            <a:ext cx="17412" cy="29454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6D832E47-2C7C-344E-A4F1-C3E2E0D7F7EE}"/>
              </a:ext>
            </a:extLst>
          </p:cNvPr>
          <p:cNvCxnSpPr>
            <a:cxnSpLocks/>
            <a:endCxn id="20" idx="0"/>
          </p:cNvCxnSpPr>
          <p:nvPr/>
        </p:nvCxnSpPr>
        <p:spPr>
          <a:xfrm>
            <a:off x="1713405" y="2393278"/>
            <a:ext cx="300449" cy="29890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947E9AC2-8066-B44F-8AEF-F6B397A14F43}"/>
              </a:ext>
            </a:extLst>
          </p:cNvPr>
          <p:cNvCxnSpPr>
            <a:cxnSpLocks/>
          </p:cNvCxnSpPr>
          <p:nvPr/>
        </p:nvCxnSpPr>
        <p:spPr>
          <a:xfrm flipH="1">
            <a:off x="2492830" y="2811293"/>
            <a:ext cx="17412" cy="29454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FCF21906-DF21-5942-9E9E-EA8C7E4355ED}"/>
              </a:ext>
            </a:extLst>
          </p:cNvPr>
          <p:cNvCxnSpPr>
            <a:cxnSpLocks/>
          </p:cNvCxnSpPr>
          <p:nvPr/>
        </p:nvCxnSpPr>
        <p:spPr>
          <a:xfrm flipH="1">
            <a:off x="2488473" y="3277205"/>
            <a:ext cx="17412" cy="29454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78FCC980-E217-5E4E-BF8E-551E4098ECF7}"/>
              </a:ext>
            </a:extLst>
          </p:cNvPr>
          <p:cNvCxnSpPr>
            <a:cxnSpLocks/>
          </p:cNvCxnSpPr>
          <p:nvPr/>
        </p:nvCxnSpPr>
        <p:spPr>
          <a:xfrm flipH="1">
            <a:off x="2488475" y="3747465"/>
            <a:ext cx="17412" cy="29454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065A24B7-E900-784B-BA0A-AAE9AAEE9CF1}"/>
              </a:ext>
            </a:extLst>
          </p:cNvPr>
          <p:cNvCxnSpPr>
            <a:cxnSpLocks/>
          </p:cNvCxnSpPr>
          <p:nvPr/>
        </p:nvCxnSpPr>
        <p:spPr>
          <a:xfrm flipH="1">
            <a:off x="2510244" y="4239503"/>
            <a:ext cx="17412" cy="29454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6E084710-EDD6-FD49-B66E-1FE2E37F60E1}"/>
              </a:ext>
            </a:extLst>
          </p:cNvPr>
          <p:cNvCxnSpPr>
            <a:cxnSpLocks/>
          </p:cNvCxnSpPr>
          <p:nvPr/>
        </p:nvCxnSpPr>
        <p:spPr>
          <a:xfrm>
            <a:off x="1565361" y="2911441"/>
            <a:ext cx="16654" cy="28181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346E29D8-3143-F346-B253-37BED8240116}"/>
              </a:ext>
            </a:extLst>
          </p:cNvPr>
          <p:cNvCxnSpPr>
            <a:cxnSpLocks/>
          </p:cNvCxnSpPr>
          <p:nvPr/>
        </p:nvCxnSpPr>
        <p:spPr>
          <a:xfrm flipH="1">
            <a:off x="1621969" y="3490183"/>
            <a:ext cx="26121" cy="29928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7E387083-D6F4-2A49-A9B5-D58534ECED46}"/>
              </a:ext>
            </a:extLst>
          </p:cNvPr>
          <p:cNvCxnSpPr>
            <a:cxnSpLocks/>
          </p:cNvCxnSpPr>
          <p:nvPr/>
        </p:nvCxnSpPr>
        <p:spPr>
          <a:xfrm flipH="1">
            <a:off x="1621972" y="3925991"/>
            <a:ext cx="17412" cy="29454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D12FAF61-F4F3-6845-8EEE-71769CBE10DF}"/>
              </a:ext>
            </a:extLst>
          </p:cNvPr>
          <p:cNvCxnSpPr>
            <a:cxnSpLocks/>
          </p:cNvCxnSpPr>
          <p:nvPr/>
        </p:nvCxnSpPr>
        <p:spPr>
          <a:xfrm flipH="1">
            <a:off x="1630678" y="4457218"/>
            <a:ext cx="17412" cy="29454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538DAF5D-CC64-2245-9F04-681CC66FC8B0}"/>
              </a:ext>
            </a:extLst>
          </p:cNvPr>
          <p:cNvCxnSpPr>
            <a:cxnSpLocks/>
          </p:cNvCxnSpPr>
          <p:nvPr/>
        </p:nvCxnSpPr>
        <p:spPr>
          <a:xfrm flipH="1">
            <a:off x="1613259" y="4897004"/>
            <a:ext cx="17412" cy="29454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E41C2672-D3ED-EF48-947F-24C1C5D6BB80}"/>
              </a:ext>
            </a:extLst>
          </p:cNvPr>
          <p:cNvCxnSpPr>
            <a:cxnSpLocks/>
          </p:cNvCxnSpPr>
          <p:nvPr/>
        </p:nvCxnSpPr>
        <p:spPr>
          <a:xfrm flipH="1">
            <a:off x="1086393" y="2880960"/>
            <a:ext cx="17412" cy="29454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22068ACA-D346-394C-81C5-12EDECDCD416}"/>
              </a:ext>
            </a:extLst>
          </p:cNvPr>
          <p:cNvCxnSpPr>
            <a:cxnSpLocks/>
          </p:cNvCxnSpPr>
          <p:nvPr/>
        </p:nvCxnSpPr>
        <p:spPr>
          <a:xfrm flipH="1">
            <a:off x="799002" y="3346872"/>
            <a:ext cx="209005" cy="30325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BE6BDC51-4BD6-AC41-80D3-2D7612E9513D}"/>
              </a:ext>
            </a:extLst>
          </p:cNvPr>
          <p:cNvCxnSpPr>
            <a:cxnSpLocks/>
          </p:cNvCxnSpPr>
          <p:nvPr/>
        </p:nvCxnSpPr>
        <p:spPr>
          <a:xfrm flipH="1">
            <a:off x="452425" y="3830195"/>
            <a:ext cx="202884" cy="36734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940291EA-EA3E-C346-BEF7-B7223CD87D55}"/>
              </a:ext>
            </a:extLst>
          </p:cNvPr>
          <p:cNvSpPr txBox="1"/>
          <p:nvPr/>
        </p:nvSpPr>
        <p:spPr>
          <a:xfrm rot="19172715">
            <a:off x="1728647" y="1651499"/>
            <a:ext cx="370115" cy="369332"/>
          </a:xfrm>
          <a:prstGeom prst="rect">
            <a:avLst/>
          </a:prstGeom>
          <a:noFill/>
        </p:spPr>
        <p:txBody>
          <a:bodyPr wrap="square" rtlCol="0">
            <a:spAutoFit/>
          </a:bodyPr>
          <a:lstStyle/>
          <a:p>
            <a:r>
              <a:rPr lang="en-US" dirty="0"/>
              <a:t>a</a:t>
            </a:r>
          </a:p>
        </p:txBody>
      </p:sp>
      <p:sp>
        <p:nvSpPr>
          <p:cNvPr id="47" name="TextBox 46">
            <a:extLst>
              <a:ext uri="{FF2B5EF4-FFF2-40B4-BE49-F238E27FC236}">
                <a16:creationId xmlns:a16="http://schemas.microsoft.com/office/drawing/2014/main" id="{C344EED8-2E49-824F-9F5E-2B9D437C9F3A}"/>
              </a:ext>
            </a:extLst>
          </p:cNvPr>
          <p:cNvSpPr txBox="1"/>
          <p:nvPr/>
        </p:nvSpPr>
        <p:spPr>
          <a:xfrm rot="19172715">
            <a:off x="1097273" y="2169662"/>
            <a:ext cx="370115" cy="369332"/>
          </a:xfrm>
          <a:prstGeom prst="rect">
            <a:avLst/>
          </a:prstGeom>
          <a:noFill/>
        </p:spPr>
        <p:txBody>
          <a:bodyPr wrap="square" rtlCol="0">
            <a:spAutoFit/>
          </a:bodyPr>
          <a:lstStyle/>
          <a:p>
            <a:r>
              <a:rPr lang="en-US" dirty="0"/>
              <a:t>a</a:t>
            </a:r>
          </a:p>
        </p:txBody>
      </p:sp>
      <p:sp>
        <p:nvSpPr>
          <p:cNvPr id="48" name="TextBox 47">
            <a:extLst>
              <a:ext uri="{FF2B5EF4-FFF2-40B4-BE49-F238E27FC236}">
                <a16:creationId xmlns:a16="http://schemas.microsoft.com/office/drawing/2014/main" id="{AFF3BFD0-F10C-0645-A7D5-289E6B6A63EB}"/>
              </a:ext>
            </a:extLst>
          </p:cNvPr>
          <p:cNvSpPr txBox="1"/>
          <p:nvPr/>
        </p:nvSpPr>
        <p:spPr>
          <a:xfrm rot="18347572">
            <a:off x="622656" y="3158086"/>
            <a:ext cx="370115" cy="369332"/>
          </a:xfrm>
          <a:prstGeom prst="rect">
            <a:avLst/>
          </a:prstGeom>
          <a:noFill/>
        </p:spPr>
        <p:txBody>
          <a:bodyPr wrap="square" rtlCol="0">
            <a:spAutoFit/>
          </a:bodyPr>
          <a:lstStyle/>
          <a:p>
            <a:r>
              <a:rPr lang="en-US" dirty="0"/>
              <a:t>a</a:t>
            </a:r>
          </a:p>
        </p:txBody>
      </p:sp>
      <p:sp>
        <p:nvSpPr>
          <p:cNvPr id="49" name="TextBox 48">
            <a:extLst>
              <a:ext uri="{FF2B5EF4-FFF2-40B4-BE49-F238E27FC236}">
                <a16:creationId xmlns:a16="http://schemas.microsoft.com/office/drawing/2014/main" id="{1D8947D5-4A31-5D41-8D69-52AE7AF2FCB6}"/>
              </a:ext>
            </a:extLst>
          </p:cNvPr>
          <p:cNvSpPr txBox="1"/>
          <p:nvPr/>
        </p:nvSpPr>
        <p:spPr>
          <a:xfrm rot="18347572">
            <a:off x="267366" y="3741564"/>
            <a:ext cx="370115" cy="369332"/>
          </a:xfrm>
          <a:prstGeom prst="rect">
            <a:avLst/>
          </a:prstGeom>
          <a:noFill/>
        </p:spPr>
        <p:txBody>
          <a:bodyPr wrap="square" rtlCol="0">
            <a:spAutoFit/>
          </a:bodyPr>
          <a:lstStyle/>
          <a:p>
            <a:r>
              <a:rPr lang="en-US" dirty="0"/>
              <a:t>$</a:t>
            </a:r>
          </a:p>
        </p:txBody>
      </p:sp>
      <p:sp>
        <p:nvSpPr>
          <p:cNvPr id="50" name="TextBox 49">
            <a:extLst>
              <a:ext uri="{FF2B5EF4-FFF2-40B4-BE49-F238E27FC236}">
                <a16:creationId xmlns:a16="http://schemas.microsoft.com/office/drawing/2014/main" id="{13C351A0-7693-8B4A-AC6C-95A8054B4B35}"/>
              </a:ext>
            </a:extLst>
          </p:cNvPr>
          <p:cNvSpPr txBox="1"/>
          <p:nvPr/>
        </p:nvSpPr>
        <p:spPr>
          <a:xfrm rot="21249859">
            <a:off x="1571896" y="2396083"/>
            <a:ext cx="370115" cy="369332"/>
          </a:xfrm>
          <a:prstGeom prst="rect">
            <a:avLst/>
          </a:prstGeom>
          <a:noFill/>
        </p:spPr>
        <p:txBody>
          <a:bodyPr wrap="square" rtlCol="0">
            <a:spAutoFit/>
          </a:bodyPr>
          <a:lstStyle/>
          <a:p>
            <a:r>
              <a:rPr lang="en-US" dirty="0"/>
              <a:t>b</a:t>
            </a:r>
          </a:p>
        </p:txBody>
      </p:sp>
      <p:sp>
        <p:nvSpPr>
          <p:cNvPr id="51" name="TextBox 50">
            <a:extLst>
              <a:ext uri="{FF2B5EF4-FFF2-40B4-BE49-F238E27FC236}">
                <a16:creationId xmlns:a16="http://schemas.microsoft.com/office/drawing/2014/main" id="{279583AD-7EB0-E842-A191-5E88C46D7C8D}"/>
              </a:ext>
            </a:extLst>
          </p:cNvPr>
          <p:cNvSpPr txBox="1"/>
          <p:nvPr/>
        </p:nvSpPr>
        <p:spPr>
          <a:xfrm rot="21306919">
            <a:off x="1857371" y="2260698"/>
            <a:ext cx="370115" cy="369332"/>
          </a:xfrm>
          <a:prstGeom prst="rect">
            <a:avLst/>
          </a:prstGeom>
          <a:noFill/>
        </p:spPr>
        <p:txBody>
          <a:bodyPr wrap="square" rtlCol="0">
            <a:spAutoFit/>
          </a:bodyPr>
          <a:lstStyle/>
          <a:p>
            <a:r>
              <a:rPr lang="en-US" dirty="0"/>
              <a:t>$</a:t>
            </a:r>
          </a:p>
        </p:txBody>
      </p:sp>
      <p:sp>
        <p:nvSpPr>
          <p:cNvPr id="52" name="TextBox 51">
            <a:extLst>
              <a:ext uri="{FF2B5EF4-FFF2-40B4-BE49-F238E27FC236}">
                <a16:creationId xmlns:a16="http://schemas.microsoft.com/office/drawing/2014/main" id="{6F218DD9-CBDF-8840-A38F-55932DC7E390}"/>
              </a:ext>
            </a:extLst>
          </p:cNvPr>
          <p:cNvSpPr txBox="1"/>
          <p:nvPr/>
        </p:nvSpPr>
        <p:spPr>
          <a:xfrm>
            <a:off x="1282334" y="2844414"/>
            <a:ext cx="373505" cy="369332"/>
          </a:xfrm>
          <a:prstGeom prst="rect">
            <a:avLst/>
          </a:prstGeom>
          <a:noFill/>
        </p:spPr>
        <p:txBody>
          <a:bodyPr wrap="square" rtlCol="0">
            <a:spAutoFit/>
          </a:bodyPr>
          <a:lstStyle/>
          <a:p>
            <a:r>
              <a:rPr lang="en-US" dirty="0"/>
              <a:t>a</a:t>
            </a:r>
          </a:p>
        </p:txBody>
      </p:sp>
      <p:sp>
        <p:nvSpPr>
          <p:cNvPr id="53" name="TextBox 52">
            <a:extLst>
              <a:ext uri="{FF2B5EF4-FFF2-40B4-BE49-F238E27FC236}">
                <a16:creationId xmlns:a16="http://schemas.microsoft.com/office/drawing/2014/main" id="{9224CFBA-9752-CC40-B16F-2B5370459071}"/>
              </a:ext>
            </a:extLst>
          </p:cNvPr>
          <p:cNvSpPr txBox="1"/>
          <p:nvPr/>
        </p:nvSpPr>
        <p:spPr>
          <a:xfrm>
            <a:off x="1336758" y="4368576"/>
            <a:ext cx="370115" cy="369332"/>
          </a:xfrm>
          <a:prstGeom prst="rect">
            <a:avLst/>
          </a:prstGeom>
          <a:noFill/>
        </p:spPr>
        <p:txBody>
          <a:bodyPr wrap="square" rtlCol="0">
            <a:spAutoFit/>
          </a:bodyPr>
          <a:lstStyle/>
          <a:p>
            <a:r>
              <a:rPr lang="en-US" dirty="0"/>
              <a:t>a</a:t>
            </a:r>
          </a:p>
        </p:txBody>
      </p:sp>
      <p:sp>
        <p:nvSpPr>
          <p:cNvPr id="54" name="TextBox 53">
            <a:extLst>
              <a:ext uri="{FF2B5EF4-FFF2-40B4-BE49-F238E27FC236}">
                <a16:creationId xmlns:a16="http://schemas.microsoft.com/office/drawing/2014/main" id="{631908EA-7D90-0845-99D1-273ED1B44336}"/>
              </a:ext>
            </a:extLst>
          </p:cNvPr>
          <p:cNvSpPr txBox="1"/>
          <p:nvPr/>
        </p:nvSpPr>
        <p:spPr>
          <a:xfrm>
            <a:off x="1334164" y="4821426"/>
            <a:ext cx="370115" cy="369332"/>
          </a:xfrm>
          <a:prstGeom prst="rect">
            <a:avLst/>
          </a:prstGeom>
          <a:noFill/>
        </p:spPr>
        <p:txBody>
          <a:bodyPr wrap="square" rtlCol="0">
            <a:spAutoFit/>
          </a:bodyPr>
          <a:lstStyle/>
          <a:p>
            <a:r>
              <a:rPr lang="en-US" dirty="0"/>
              <a:t>$</a:t>
            </a:r>
          </a:p>
        </p:txBody>
      </p:sp>
      <p:sp>
        <p:nvSpPr>
          <p:cNvPr id="55" name="TextBox 54">
            <a:extLst>
              <a:ext uri="{FF2B5EF4-FFF2-40B4-BE49-F238E27FC236}">
                <a16:creationId xmlns:a16="http://schemas.microsoft.com/office/drawing/2014/main" id="{8E8956C0-D06E-2948-85AF-7F4B7FB436D5}"/>
              </a:ext>
            </a:extLst>
          </p:cNvPr>
          <p:cNvSpPr txBox="1"/>
          <p:nvPr/>
        </p:nvSpPr>
        <p:spPr>
          <a:xfrm rot="21249859">
            <a:off x="2011681" y="1830019"/>
            <a:ext cx="370115" cy="369332"/>
          </a:xfrm>
          <a:prstGeom prst="rect">
            <a:avLst/>
          </a:prstGeom>
          <a:noFill/>
        </p:spPr>
        <p:txBody>
          <a:bodyPr wrap="square" rtlCol="0">
            <a:spAutoFit/>
          </a:bodyPr>
          <a:lstStyle/>
          <a:p>
            <a:r>
              <a:rPr lang="en-US" dirty="0"/>
              <a:t>b</a:t>
            </a:r>
          </a:p>
        </p:txBody>
      </p:sp>
      <p:sp>
        <p:nvSpPr>
          <p:cNvPr id="56" name="Oval 55">
            <a:extLst>
              <a:ext uri="{FF2B5EF4-FFF2-40B4-BE49-F238E27FC236}">
                <a16:creationId xmlns:a16="http://schemas.microsoft.com/office/drawing/2014/main" id="{3C867A40-FFFE-7E43-A30F-812EE9C57ED1}"/>
              </a:ext>
            </a:extLst>
          </p:cNvPr>
          <p:cNvSpPr/>
          <p:nvPr/>
        </p:nvSpPr>
        <p:spPr>
          <a:xfrm>
            <a:off x="1950716" y="3785106"/>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7" name="Straight Arrow Connector 56">
            <a:extLst>
              <a:ext uri="{FF2B5EF4-FFF2-40B4-BE49-F238E27FC236}">
                <a16:creationId xmlns:a16="http://schemas.microsoft.com/office/drawing/2014/main" id="{2063FF77-0354-FA4D-A507-897A8C93EDD4}"/>
              </a:ext>
            </a:extLst>
          </p:cNvPr>
          <p:cNvCxnSpPr>
            <a:cxnSpLocks/>
            <a:stCxn id="16" idx="5"/>
            <a:endCxn id="56" idx="0"/>
          </p:cNvCxnSpPr>
          <p:nvPr/>
        </p:nvCxnSpPr>
        <p:spPr>
          <a:xfrm>
            <a:off x="1686893" y="3400863"/>
            <a:ext cx="361795" cy="38424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08F1576A-98B4-AC41-A5C4-845D7EF9D2C7}"/>
              </a:ext>
            </a:extLst>
          </p:cNvPr>
          <p:cNvSpPr txBox="1"/>
          <p:nvPr/>
        </p:nvSpPr>
        <p:spPr>
          <a:xfrm rot="21306919">
            <a:off x="1892205" y="3353624"/>
            <a:ext cx="370115" cy="369332"/>
          </a:xfrm>
          <a:prstGeom prst="rect">
            <a:avLst/>
          </a:prstGeom>
          <a:noFill/>
        </p:spPr>
        <p:txBody>
          <a:bodyPr wrap="square" rtlCol="0">
            <a:spAutoFit/>
          </a:bodyPr>
          <a:lstStyle/>
          <a:p>
            <a:r>
              <a:rPr lang="en-US" dirty="0"/>
              <a:t>$</a:t>
            </a:r>
          </a:p>
        </p:txBody>
      </p:sp>
      <p:sp>
        <p:nvSpPr>
          <p:cNvPr id="59" name="TextBox 58">
            <a:extLst>
              <a:ext uri="{FF2B5EF4-FFF2-40B4-BE49-F238E27FC236}">
                <a16:creationId xmlns:a16="http://schemas.microsoft.com/office/drawing/2014/main" id="{7D16CF9B-BA2F-D24C-BAA1-D73F6F62CBD4}"/>
              </a:ext>
            </a:extLst>
          </p:cNvPr>
          <p:cNvSpPr txBox="1"/>
          <p:nvPr/>
        </p:nvSpPr>
        <p:spPr>
          <a:xfrm>
            <a:off x="1319345" y="3867832"/>
            <a:ext cx="370115" cy="369332"/>
          </a:xfrm>
          <a:prstGeom prst="rect">
            <a:avLst/>
          </a:prstGeom>
          <a:noFill/>
        </p:spPr>
        <p:txBody>
          <a:bodyPr wrap="square" rtlCol="0">
            <a:spAutoFit/>
          </a:bodyPr>
          <a:lstStyle/>
          <a:p>
            <a:r>
              <a:rPr lang="en-US" dirty="0"/>
              <a:t>b</a:t>
            </a:r>
          </a:p>
        </p:txBody>
      </p:sp>
      <p:sp>
        <p:nvSpPr>
          <p:cNvPr id="60" name="TextBox 59">
            <a:extLst>
              <a:ext uri="{FF2B5EF4-FFF2-40B4-BE49-F238E27FC236}">
                <a16:creationId xmlns:a16="http://schemas.microsoft.com/office/drawing/2014/main" id="{FAE6F131-DCFF-B64D-9703-202E0407949B}"/>
              </a:ext>
            </a:extLst>
          </p:cNvPr>
          <p:cNvSpPr txBox="1"/>
          <p:nvPr/>
        </p:nvSpPr>
        <p:spPr>
          <a:xfrm rot="19172715">
            <a:off x="2333891" y="2243683"/>
            <a:ext cx="370115" cy="369332"/>
          </a:xfrm>
          <a:prstGeom prst="rect">
            <a:avLst/>
          </a:prstGeom>
          <a:noFill/>
        </p:spPr>
        <p:txBody>
          <a:bodyPr wrap="square" rtlCol="0">
            <a:spAutoFit/>
          </a:bodyPr>
          <a:lstStyle/>
          <a:p>
            <a:r>
              <a:rPr lang="en-US" dirty="0"/>
              <a:t>a</a:t>
            </a:r>
          </a:p>
        </p:txBody>
      </p:sp>
      <p:sp>
        <p:nvSpPr>
          <p:cNvPr id="61" name="TextBox 60">
            <a:extLst>
              <a:ext uri="{FF2B5EF4-FFF2-40B4-BE49-F238E27FC236}">
                <a16:creationId xmlns:a16="http://schemas.microsoft.com/office/drawing/2014/main" id="{892BD94A-7FDA-6348-BFB8-BE62A061E83B}"/>
              </a:ext>
            </a:extLst>
          </p:cNvPr>
          <p:cNvSpPr txBox="1"/>
          <p:nvPr/>
        </p:nvSpPr>
        <p:spPr>
          <a:xfrm rot="21306919">
            <a:off x="2545351" y="1707698"/>
            <a:ext cx="370115" cy="369332"/>
          </a:xfrm>
          <a:prstGeom prst="rect">
            <a:avLst/>
          </a:prstGeom>
          <a:noFill/>
        </p:spPr>
        <p:txBody>
          <a:bodyPr wrap="square" rtlCol="0">
            <a:spAutoFit/>
          </a:bodyPr>
          <a:lstStyle/>
          <a:p>
            <a:r>
              <a:rPr lang="en-US" dirty="0"/>
              <a:t>$</a:t>
            </a:r>
          </a:p>
        </p:txBody>
      </p:sp>
      <p:sp>
        <p:nvSpPr>
          <p:cNvPr id="62" name="TextBox 61">
            <a:extLst>
              <a:ext uri="{FF2B5EF4-FFF2-40B4-BE49-F238E27FC236}">
                <a16:creationId xmlns:a16="http://schemas.microsoft.com/office/drawing/2014/main" id="{ADD7288A-BB3C-B34E-9BBB-82006B072FE2}"/>
              </a:ext>
            </a:extLst>
          </p:cNvPr>
          <p:cNvSpPr txBox="1"/>
          <p:nvPr/>
        </p:nvSpPr>
        <p:spPr>
          <a:xfrm rot="21306919">
            <a:off x="2697751" y="2617747"/>
            <a:ext cx="370115" cy="369332"/>
          </a:xfrm>
          <a:prstGeom prst="rect">
            <a:avLst/>
          </a:prstGeom>
          <a:noFill/>
        </p:spPr>
        <p:txBody>
          <a:bodyPr wrap="square" rtlCol="0">
            <a:spAutoFit/>
          </a:bodyPr>
          <a:lstStyle/>
          <a:p>
            <a:r>
              <a:rPr lang="en-US" dirty="0"/>
              <a:t>$</a:t>
            </a:r>
          </a:p>
        </p:txBody>
      </p:sp>
      <p:sp>
        <p:nvSpPr>
          <p:cNvPr id="63" name="TextBox 62">
            <a:extLst>
              <a:ext uri="{FF2B5EF4-FFF2-40B4-BE49-F238E27FC236}">
                <a16:creationId xmlns:a16="http://schemas.microsoft.com/office/drawing/2014/main" id="{68ACBD1A-DA05-0A4B-899E-885DA574276B}"/>
              </a:ext>
            </a:extLst>
          </p:cNvPr>
          <p:cNvSpPr txBox="1"/>
          <p:nvPr/>
        </p:nvSpPr>
        <p:spPr>
          <a:xfrm>
            <a:off x="2244633" y="2761681"/>
            <a:ext cx="373505" cy="369332"/>
          </a:xfrm>
          <a:prstGeom prst="rect">
            <a:avLst/>
          </a:prstGeom>
          <a:noFill/>
        </p:spPr>
        <p:txBody>
          <a:bodyPr wrap="square" rtlCol="0">
            <a:spAutoFit/>
          </a:bodyPr>
          <a:lstStyle/>
          <a:p>
            <a:r>
              <a:rPr lang="en-US" dirty="0"/>
              <a:t>a</a:t>
            </a:r>
          </a:p>
        </p:txBody>
      </p:sp>
      <p:sp>
        <p:nvSpPr>
          <p:cNvPr id="64" name="TextBox 63">
            <a:extLst>
              <a:ext uri="{FF2B5EF4-FFF2-40B4-BE49-F238E27FC236}">
                <a16:creationId xmlns:a16="http://schemas.microsoft.com/office/drawing/2014/main" id="{F318AB5C-4E25-C74A-9642-F191BE4E54F6}"/>
              </a:ext>
            </a:extLst>
          </p:cNvPr>
          <p:cNvSpPr txBox="1"/>
          <p:nvPr/>
        </p:nvSpPr>
        <p:spPr>
          <a:xfrm>
            <a:off x="2214151" y="3201467"/>
            <a:ext cx="373505" cy="369332"/>
          </a:xfrm>
          <a:prstGeom prst="rect">
            <a:avLst/>
          </a:prstGeom>
          <a:noFill/>
        </p:spPr>
        <p:txBody>
          <a:bodyPr wrap="square" rtlCol="0">
            <a:spAutoFit/>
          </a:bodyPr>
          <a:lstStyle/>
          <a:p>
            <a:r>
              <a:rPr lang="en-US" dirty="0"/>
              <a:t>b</a:t>
            </a:r>
          </a:p>
        </p:txBody>
      </p:sp>
      <p:sp>
        <p:nvSpPr>
          <p:cNvPr id="65" name="TextBox 64">
            <a:extLst>
              <a:ext uri="{FF2B5EF4-FFF2-40B4-BE49-F238E27FC236}">
                <a16:creationId xmlns:a16="http://schemas.microsoft.com/office/drawing/2014/main" id="{847634DB-32F4-5544-9720-7E62AE55436E}"/>
              </a:ext>
            </a:extLst>
          </p:cNvPr>
          <p:cNvSpPr txBox="1"/>
          <p:nvPr/>
        </p:nvSpPr>
        <p:spPr>
          <a:xfrm>
            <a:off x="2209796" y="3680441"/>
            <a:ext cx="373505" cy="369332"/>
          </a:xfrm>
          <a:prstGeom prst="rect">
            <a:avLst/>
          </a:prstGeom>
          <a:noFill/>
        </p:spPr>
        <p:txBody>
          <a:bodyPr wrap="square" rtlCol="0">
            <a:spAutoFit/>
          </a:bodyPr>
          <a:lstStyle/>
          <a:p>
            <a:r>
              <a:rPr lang="en-US" dirty="0"/>
              <a:t>a</a:t>
            </a:r>
          </a:p>
        </p:txBody>
      </p:sp>
      <p:sp>
        <p:nvSpPr>
          <p:cNvPr id="66" name="TextBox 65">
            <a:extLst>
              <a:ext uri="{FF2B5EF4-FFF2-40B4-BE49-F238E27FC236}">
                <a16:creationId xmlns:a16="http://schemas.microsoft.com/office/drawing/2014/main" id="{258B78B2-004A-B84E-9BE8-D24B2D626413}"/>
              </a:ext>
            </a:extLst>
          </p:cNvPr>
          <p:cNvSpPr txBox="1"/>
          <p:nvPr/>
        </p:nvSpPr>
        <p:spPr>
          <a:xfrm>
            <a:off x="2272518" y="4172476"/>
            <a:ext cx="373505" cy="369332"/>
          </a:xfrm>
          <a:prstGeom prst="rect">
            <a:avLst/>
          </a:prstGeom>
          <a:noFill/>
        </p:spPr>
        <p:txBody>
          <a:bodyPr wrap="square" rtlCol="0">
            <a:spAutoFit/>
          </a:bodyPr>
          <a:lstStyle/>
          <a:p>
            <a:r>
              <a:rPr lang="en-US" dirty="0"/>
              <a:t>$</a:t>
            </a:r>
          </a:p>
        </p:txBody>
      </p:sp>
      <p:sp>
        <p:nvSpPr>
          <p:cNvPr id="67" name="TextBox 66">
            <a:extLst>
              <a:ext uri="{FF2B5EF4-FFF2-40B4-BE49-F238E27FC236}">
                <a16:creationId xmlns:a16="http://schemas.microsoft.com/office/drawing/2014/main" id="{E68CC0F3-24B9-0C48-BEFC-C3A849BAAAC9}"/>
              </a:ext>
            </a:extLst>
          </p:cNvPr>
          <p:cNvSpPr txBox="1"/>
          <p:nvPr/>
        </p:nvSpPr>
        <p:spPr>
          <a:xfrm>
            <a:off x="5943600" y="1690688"/>
            <a:ext cx="6225070" cy="2031325"/>
          </a:xfrm>
          <a:prstGeom prst="rect">
            <a:avLst/>
          </a:prstGeom>
          <a:noFill/>
        </p:spPr>
        <p:txBody>
          <a:bodyPr wrap="square" rtlCol="0">
            <a:spAutoFit/>
          </a:bodyPr>
          <a:lstStyle/>
          <a:p>
            <a:r>
              <a:rPr lang="en-US" dirty="0"/>
              <a:t>How can we use a suffix </a:t>
            </a:r>
            <a:r>
              <a:rPr lang="en-US" dirty="0" err="1"/>
              <a:t>trie</a:t>
            </a:r>
            <a:r>
              <a:rPr lang="en-US" dirty="0"/>
              <a:t> to….</a:t>
            </a:r>
          </a:p>
          <a:p>
            <a:endParaRPr lang="en-US" dirty="0"/>
          </a:p>
          <a:p>
            <a:pPr marL="342900" indent="-342900">
              <a:buFont typeface="+mj-lt"/>
              <a:buAutoNum type="alphaLcParenR"/>
            </a:pPr>
            <a:r>
              <a:rPr lang="en-US" dirty="0"/>
              <a:t>Check if a string S is a </a:t>
            </a:r>
            <a:r>
              <a:rPr lang="en-US" b="1" i="1" u="sng" dirty="0">
                <a:solidFill>
                  <a:srgbClr val="FF4EFF"/>
                </a:solidFill>
              </a:rPr>
              <a:t>substring</a:t>
            </a:r>
            <a:r>
              <a:rPr lang="en-US" dirty="0"/>
              <a:t> of the text T? </a:t>
            </a:r>
          </a:p>
          <a:p>
            <a:pPr marL="342900" indent="-342900">
              <a:buFont typeface="+mj-lt"/>
              <a:buAutoNum type="alphaLcParenR" startAt="4"/>
            </a:pPr>
            <a:endParaRPr lang="en-US" dirty="0"/>
          </a:p>
          <a:p>
            <a:pPr marL="342900" indent="-342900">
              <a:buFont typeface="+mj-lt"/>
              <a:buAutoNum type="alphaLcParenR" startAt="4"/>
            </a:pPr>
            <a:endParaRPr lang="en-US" dirty="0"/>
          </a:p>
          <a:p>
            <a:pPr marL="342900" indent="-342900">
              <a:buFont typeface="+mj-lt"/>
              <a:buAutoNum type="alphaLcParenR" startAt="4"/>
            </a:pPr>
            <a:endParaRPr lang="en-US" dirty="0"/>
          </a:p>
          <a:p>
            <a:pPr marL="342900" indent="-342900">
              <a:buFont typeface="+mj-lt"/>
              <a:buAutoNum type="alphaLcParenR" startAt="4"/>
            </a:pPr>
            <a:endParaRPr lang="en-US" dirty="0"/>
          </a:p>
        </p:txBody>
      </p:sp>
      <p:sp>
        <p:nvSpPr>
          <p:cNvPr id="68" name="TextBox 67">
            <a:extLst>
              <a:ext uri="{FF2B5EF4-FFF2-40B4-BE49-F238E27FC236}">
                <a16:creationId xmlns:a16="http://schemas.microsoft.com/office/drawing/2014/main" id="{09E4EAA0-176F-4934-96CD-851FE5E141EF}"/>
              </a:ext>
            </a:extLst>
          </p:cNvPr>
          <p:cNvSpPr txBox="1"/>
          <p:nvPr/>
        </p:nvSpPr>
        <p:spPr>
          <a:xfrm>
            <a:off x="767068" y="2818117"/>
            <a:ext cx="370115" cy="369332"/>
          </a:xfrm>
          <a:prstGeom prst="rect">
            <a:avLst/>
          </a:prstGeom>
          <a:noFill/>
        </p:spPr>
        <p:txBody>
          <a:bodyPr wrap="square" rtlCol="0">
            <a:spAutoFit/>
          </a:bodyPr>
          <a:lstStyle/>
          <a:p>
            <a:r>
              <a:rPr lang="en-US" dirty="0"/>
              <a:t>b</a:t>
            </a:r>
          </a:p>
        </p:txBody>
      </p:sp>
    </p:spTree>
    <p:extLst>
      <p:ext uri="{BB962C8B-B14F-4D97-AF65-F5344CB8AC3E}">
        <p14:creationId xmlns:p14="http://schemas.microsoft.com/office/powerpoint/2010/main" val="374309851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40DB12-3EA1-4A4C-A91D-85DB6989AC05}"/>
              </a:ext>
            </a:extLst>
          </p:cNvPr>
          <p:cNvSpPr>
            <a:spLocks noGrp="1"/>
          </p:cNvSpPr>
          <p:nvPr>
            <p:ph type="title"/>
          </p:nvPr>
        </p:nvSpPr>
        <p:spPr/>
        <p:txBody>
          <a:bodyPr/>
          <a:lstStyle/>
          <a:p>
            <a:pPr algn="ctr"/>
            <a:r>
              <a:rPr lang="en-US" dirty="0"/>
              <a:t>Asks, you say?</a:t>
            </a:r>
          </a:p>
        </p:txBody>
      </p:sp>
      <p:sp>
        <p:nvSpPr>
          <p:cNvPr id="4" name="TextBox 3">
            <a:extLst>
              <a:ext uri="{FF2B5EF4-FFF2-40B4-BE49-F238E27FC236}">
                <a16:creationId xmlns:a16="http://schemas.microsoft.com/office/drawing/2014/main" id="{0138FA8F-BC4A-2948-B378-138D062991A4}"/>
              </a:ext>
            </a:extLst>
          </p:cNvPr>
          <p:cNvSpPr txBox="1"/>
          <p:nvPr/>
        </p:nvSpPr>
        <p:spPr>
          <a:xfrm>
            <a:off x="1289944" y="3417730"/>
            <a:ext cx="370115" cy="369332"/>
          </a:xfrm>
          <a:prstGeom prst="rect">
            <a:avLst/>
          </a:prstGeom>
          <a:noFill/>
        </p:spPr>
        <p:txBody>
          <a:bodyPr wrap="square" rtlCol="0">
            <a:spAutoFit/>
          </a:bodyPr>
          <a:lstStyle/>
          <a:p>
            <a:r>
              <a:rPr lang="en-US" dirty="0"/>
              <a:t>a</a:t>
            </a:r>
          </a:p>
        </p:txBody>
      </p:sp>
      <p:sp>
        <p:nvSpPr>
          <p:cNvPr id="5" name="Oval 4">
            <a:extLst>
              <a:ext uri="{FF2B5EF4-FFF2-40B4-BE49-F238E27FC236}">
                <a16:creationId xmlns:a16="http://schemas.microsoft.com/office/drawing/2014/main" id="{03BDD534-ECD5-6F47-AEEC-A1A70D4B4767}"/>
              </a:ext>
            </a:extLst>
          </p:cNvPr>
          <p:cNvSpPr/>
          <p:nvPr/>
        </p:nvSpPr>
        <p:spPr>
          <a:xfrm>
            <a:off x="2142304" y="1651499"/>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376F8332-5474-314D-9614-150E3A67D174}"/>
              </a:ext>
            </a:extLst>
          </p:cNvPr>
          <p:cNvSpPr/>
          <p:nvPr/>
        </p:nvSpPr>
        <p:spPr>
          <a:xfrm>
            <a:off x="2660468" y="2169663"/>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0D29B1DA-C016-9946-A92F-7187221CDCC9}"/>
              </a:ext>
            </a:extLst>
          </p:cNvPr>
          <p:cNvSpPr/>
          <p:nvPr/>
        </p:nvSpPr>
        <p:spPr>
          <a:xfrm>
            <a:off x="2159723" y="2191434"/>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4A1194BC-6872-7747-8965-F70D94736A7D}"/>
              </a:ext>
            </a:extLst>
          </p:cNvPr>
          <p:cNvSpPr/>
          <p:nvPr/>
        </p:nvSpPr>
        <p:spPr>
          <a:xfrm>
            <a:off x="1515289" y="2213205"/>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4B0DAEA9-D562-FC47-A37D-2A2120A807FE}"/>
              </a:ext>
            </a:extLst>
          </p:cNvPr>
          <p:cNvSpPr/>
          <p:nvPr/>
        </p:nvSpPr>
        <p:spPr>
          <a:xfrm>
            <a:off x="2403564" y="2657346"/>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D29C5095-264C-E449-918F-6B27568E0375}"/>
              </a:ext>
            </a:extLst>
          </p:cNvPr>
          <p:cNvSpPr/>
          <p:nvPr/>
        </p:nvSpPr>
        <p:spPr>
          <a:xfrm>
            <a:off x="2782389" y="3101482"/>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C6B5ABCD-6E1B-CA48-B1B6-E9E333737F07}"/>
              </a:ext>
            </a:extLst>
          </p:cNvPr>
          <p:cNvSpPr/>
          <p:nvPr/>
        </p:nvSpPr>
        <p:spPr>
          <a:xfrm>
            <a:off x="2399210" y="3097127"/>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64226959-A068-7942-810F-0566431F6689}"/>
              </a:ext>
            </a:extLst>
          </p:cNvPr>
          <p:cNvSpPr/>
          <p:nvPr/>
        </p:nvSpPr>
        <p:spPr>
          <a:xfrm>
            <a:off x="2412272" y="3580456"/>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C7F52585-D82E-0041-93DB-ABD79F54CCA9}"/>
              </a:ext>
            </a:extLst>
          </p:cNvPr>
          <p:cNvSpPr/>
          <p:nvPr/>
        </p:nvSpPr>
        <p:spPr>
          <a:xfrm>
            <a:off x="2407918" y="4020237"/>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43394917-2924-CF45-B856-3EAA228B93D1}"/>
              </a:ext>
            </a:extLst>
          </p:cNvPr>
          <p:cNvSpPr/>
          <p:nvPr/>
        </p:nvSpPr>
        <p:spPr>
          <a:xfrm>
            <a:off x="2416625" y="4551464"/>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578B2510-B987-974C-ABAB-35F9B46ED21A}"/>
              </a:ext>
            </a:extLst>
          </p:cNvPr>
          <p:cNvSpPr/>
          <p:nvPr/>
        </p:nvSpPr>
        <p:spPr>
          <a:xfrm>
            <a:off x="1484810" y="2692179"/>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58E84075-B9C7-5A43-89E2-8C2F0B178353}"/>
              </a:ext>
            </a:extLst>
          </p:cNvPr>
          <p:cNvSpPr/>
          <p:nvPr/>
        </p:nvSpPr>
        <p:spPr>
          <a:xfrm>
            <a:off x="1519645" y="3249527"/>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66939EF6-87E3-CD4B-848B-5486BF126573}"/>
              </a:ext>
            </a:extLst>
          </p:cNvPr>
          <p:cNvSpPr/>
          <p:nvPr/>
        </p:nvSpPr>
        <p:spPr>
          <a:xfrm>
            <a:off x="1532707" y="3772045"/>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AF3B05F1-F812-AE45-BDDE-D765D6C122FA}"/>
              </a:ext>
            </a:extLst>
          </p:cNvPr>
          <p:cNvSpPr/>
          <p:nvPr/>
        </p:nvSpPr>
        <p:spPr>
          <a:xfrm>
            <a:off x="1528353" y="4211826"/>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C3361CFA-7050-6B4A-879E-7D1BB8E2345A}"/>
              </a:ext>
            </a:extLst>
          </p:cNvPr>
          <p:cNvSpPr/>
          <p:nvPr/>
        </p:nvSpPr>
        <p:spPr>
          <a:xfrm>
            <a:off x="1537060" y="4743053"/>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0BC75A3D-D5A4-8D45-88CD-A98985959F95}"/>
              </a:ext>
            </a:extLst>
          </p:cNvPr>
          <p:cNvSpPr/>
          <p:nvPr/>
        </p:nvSpPr>
        <p:spPr>
          <a:xfrm>
            <a:off x="1915882" y="2692180"/>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8257E480-B951-3E41-9016-6FF176A9045F}"/>
              </a:ext>
            </a:extLst>
          </p:cNvPr>
          <p:cNvSpPr/>
          <p:nvPr/>
        </p:nvSpPr>
        <p:spPr>
          <a:xfrm>
            <a:off x="1506578" y="5235091"/>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1EAB2E08-FDDC-9D4A-B708-92DF5F92AD33}"/>
              </a:ext>
            </a:extLst>
          </p:cNvPr>
          <p:cNvSpPr/>
          <p:nvPr/>
        </p:nvSpPr>
        <p:spPr>
          <a:xfrm>
            <a:off x="997128" y="2713950"/>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731B90A9-5F44-2840-B64E-1A6E2857A895}"/>
              </a:ext>
            </a:extLst>
          </p:cNvPr>
          <p:cNvSpPr/>
          <p:nvPr/>
        </p:nvSpPr>
        <p:spPr>
          <a:xfrm>
            <a:off x="992774" y="3153731"/>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FFB8684E-7C3B-B540-BD5A-13162257BF77}"/>
              </a:ext>
            </a:extLst>
          </p:cNvPr>
          <p:cNvSpPr/>
          <p:nvPr/>
        </p:nvSpPr>
        <p:spPr>
          <a:xfrm>
            <a:off x="587821" y="3663186"/>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80D1FE4D-C13F-F946-A6C5-9C4341402471}"/>
              </a:ext>
            </a:extLst>
          </p:cNvPr>
          <p:cNvSpPr/>
          <p:nvPr/>
        </p:nvSpPr>
        <p:spPr>
          <a:xfrm>
            <a:off x="348334" y="4259722"/>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Straight Arrow Connector 25">
            <a:extLst>
              <a:ext uri="{FF2B5EF4-FFF2-40B4-BE49-F238E27FC236}">
                <a16:creationId xmlns:a16="http://schemas.microsoft.com/office/drawing/2014/main" id="{9787E5BF-23F2-384C-9726-C37BD27222A5}"/>
              </a:ext>
            </a:extLst>
          </p:cNvPr>
          <p:cNvCxnSpPr>
            <a:stCxn id="5" idx="2"/>
            <a:endCxn id="8" idx="7"/>
          </p:cNvCxnSpPr>
          <p:nvPr/>
        </p:nvCxnSpPr>
        <p:spPr>
          <a:xfrm flipH="1">
            <a:off x="1682537" y="1740150"/>
            <a:ext cx="459767" cy="4990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1A0031AA-DE84-644F-87BC-7470A7146C3B}"/>
              </a:ext>
            </a:extLst>
          </p:cNvPr>
          <p:cNvCxnSpPr>
            <a:cxnSpLocks/>
            <a:stCxn id="5" idx="6"/>
            <a:endCxn id="6" idx="1"/>
          </p:cNvCxnSpPr>
          <p:nvPr/>
        </p:nvCxnSpPr>
        <p:spPr>
          <a:xfrm>
            <a:off x="2338247" y="1740150"/>
            <a:ext cx="350916" cy="45547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D4F6017C-DDC8-5D43-BD77-6D2982B6E7A5}"/>
              </a:ext>
            </a:extLst>
          </p:cNvPr>
          <p:cNvCxnSpPr>
            <a:cxnSpLocks/>
            <a:endCxn id="7" idx="0"/>
          </p:cNvCxnSpPr>
          <p:nvPr/>
        </p:nvCxnSpPr>
        <p:spPr>
          <a:xfrm>
            <a:off x="2228106" y="1839180"/>
            <a:ext cx="29589" cy="35225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866B02CC-23D7-5B45-A900-13EA4CC6B91E}"/>
              </a:ext>
            </a:extLst>
          </p:cNvPr>
          <p:cNvCxnSpPr>
            <a:cxnSpLocks/>
            <a:endCxn id="9" idx="0"/>
          </p:cNvCxnSpPr>
          <p:nvPr/>
        </p:nvCxnSpPr>
        <p:spPr>
          <a:xfrm>
            <a:off x="2309552" y="2337830"/>
            <a:ext cx="191984" cy="31951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492772A6-9A07-8A44-9813-599AE56E8748}"/>
              </a:ext>
            </a:extLst>
          </p:cNvPr>
          <p:cNvCxnSpPr>
            <a:cxnSpLocks/>
            <a:endCxn id="10" idx="0"/>
          </p:cNvCxnSpPr>
          <p:nvPr/>
        </p:nvCxnSpPr>
        <p:spPr>
          <a:xfrm>
            <a:off x="2579519" y="2777616"/>
            <a:ext cx="300842" cy="3238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6986A328-2DC7-7940-B65E-DFC128821CBC}"/>
              </a:ext>
            </a:extLst>
          </p:cNvPr>
          <p:cNvCxnSpPr>
            <a:cxnSpLocks/>
            <a:endCxn id="22" idx="0"/>
          </p:cNvCxnSpPr>
          <p:nvPr/>
        </p:nvCxnSpPr>
        <p:spPr>
          <a:xfrm flipH="1">
            <a:off x="1095100" y="2336689"/>
            <a:ext cx="441960" cy="37726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67673D5C-3E8A-7241-A733-B0CBC039AFDE}"/>
              </a:ext>
            </a:extLst>
          </p:cNvPr>
          <p:cNvCxnSpPr>
            <a:cxnSpLocks/>
            <a:endCxn id="15" idx="0"/>
          </p:cNvCxnSpPr>
          <p:nvPr/>
        </p:nvCxnSpPr>
        <p:spPr>
          <a:xfrm flipH="1">
            <a:off x="1582782" y="2397634"/>
            <a:ext cx="17412" cy="29454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6D832E47-2C7C-344E-A4F1-C3E2E0D7F7EE}"/>
              </a:ext>
            </a:extLst>
          </p:cNvPr>
          <p:cNvCxnSpPr>
            <a:cxnSpLocks/>
            <a:endCxn id="20" idx="0"/>
          </p:cNvCxnSpPr>
          <p:nvPr/>
        </p:nvCxnSpPr>
        <p:spPr>
          <a:xfrm>
            <a:off x="1713405" y="2393278"/>
            <a:ext cx="300449" cy="29890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947E9AC2-8066-B44F-8AEF-F6B397A14F43}"/>
              </a:ext>
            </a:extLst>
          </p:cNvPr>
          <p:cNvCxnSpPr>
            <a:cxnSpLocks/>
          </p:cNvCxnSpPr>
          <p:nvPr/>
        </p:nvCxnSpPr>
        <p:spPr>
          <a:xfrm flipH="1">
            <a:off x="2492830" y="2811293"/>
            <a:ext cx="17412" cy="29454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FCF21906-DF21-5942-9E9E-EA8C7E4355ED}"/>
              </a:ext>
            </a:extLst>
          </p:cNvPr>
          <p:cNvCxnSpPr>
            <a:cxnSpLocks/>
          </p:cNvCxnSpPr>
          <p:nvPr/>
        </p:nvCxnSpPr>
        <p:spPr>
          <a:xfrm flipH="1">
            <a:off x="2488473" y="3277205"/>
            <a:ext cx="17412" cy="29454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78FCC980-E217-5E4E-BF8E-551E4098ECF7}"/>
              </a:ext>
            </a:extLst>
          </p:cNvPr>
          <p:cNvCxnSpPr>
            <a:cxnSpLocks/>
          </p:cNvCxnSpPr>
          <p:nvPr/>
        </p:nvCxnSpPr>
        <p:spPr>
          <a:xfrm flipH="1">
            <a:off x="2488475" y="3747465"/>
            <a:ext cx="17412" cy="29454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065A24B7-E900-784B-BA0A-AAE9AAEE9CF1}"/>
              </a:ext>
            </a:extLst>
          </p:cNvPr>
          <p:cNvCxnSpPr>
            <a:cxnSpLocks/>
          </p:cNvCxnSpPr>
          <p:nvPr/>
        </p:nvCxnSpPr>
        <p:spPr>
          <a:xfrm flipH="1">
            <a:off x="2510244" y="4239503"/>
            <a:ext cx="17412" cy="29454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6E084710-EDD6-FD49-B66E-1FE2E37F60E1}"/>
              </a:ext>
            </a:extLst>
          </p:cNvPr>
          <p:cNvCxnSpPr>
            <a:cxnSpLocks/>
          </p:cNvCxnSpPr>
          <p:nvPr/>
        </p:nvCxnSpPr>
        <p:spPr>
          <a:xfrm>
            <a:off x="1565361" y="2911441"/>
            <a:ext cx="16654" cy="28181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346E29D8-3143-F346-B253-37BED8240116}"/>
              </a:ext>
            </a:extLst>
          </p:cNvPr>
          <p:cNvCxnSpPr>
            <a:cxnSpLocks/>
          </p:cNvCxnSpPr>
          <p:nvPr/>
        </p:nvCxnSpPr>
        <p:spPr>
          <a:xfrm flipH="1">
            <a:off x="1621969" y="3490183"/>
            <a:ext cx="26121" cy="29928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7E387083-D6F4-2A49-A9B5-D58534ECED46}"/>
              </a:ext>
            </a:extLst>
          </p:cNvPr>
          <p:cNvCxnSpPr>
            <a:cxnSpLocks/>
          </p:cNvCxnSpPr>
          <p:nvPr/>
        </p:nvCxnSpPr>
        <p:spPr>
          <a:xfrm flipH="1">
            <a:off x="1621972" y="3925991"/>
            <a:ext cx="17412" cy="29454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D12FAF61-F4F3-6845-8EEE-71769CBE10DF}"/>
              </a:ext>
            </a:extLst>
          </p:cNvPr>
          <p:cNvCxnSpPr>
            <a:cxnSpLocks/>
          </p:cNvCxnSpPr>
          <p:nvPr/>
        </p:nvCxnSpPr>
        <p:spPr>
          <a:xfrm flipH="1">
            <a:off x="1630678" y="4457218"/>
            <a:ext cx="17412" cy="29454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538DAF5D-CC64-2245-9F04-681CC66FC8B0}"/>
              </a:ext>
            </a:extLst>
          </p:cNvPr>
          <p:cNvCxnSpPr>
            <a:cxnSpLocks/>
          </p:cNvCxnSpPr>
          <p:nvPr/>
        </p:nvCxnSpPr>
        <p:spPr>
          <a:xfrm flipH="1">
            <a:off x="1613259" y="4897004"/>
            <a:ext cx="17412" cy="29454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E41C2672-D3ED-EF48-947F-24C1C5D6BB80}"/>
              </a:ext>
            </a:extLst>
          </p:cNvPr>
          <p:cNvCxnSpPr>
            <a:cxnSpLocks/>
          </p:cNvCxnSpPr>
          <p:nvPr/>
        </p:nvCxnSpPr>
        <p:spPr>
          <a:xfrm flipH="1">
            <a:off x="1086393" y="2880960"/>
            <a:ext cx="17412" cy="29454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22068ACA-D346-394C-81C5-12EDECDCD416}"/>
              </a:ext>
            </a:extLst>
          </p:cNvPr>
          <p:cNvCxnSpPr>
            <a:cxnSpLocks/>
          </p:cNvCxnSpPr>
          <p:nvPr/>
        </p:nvCxnSpPr>
        <p:spPr>
          <a:xfrm flipH="1">
            <a:off x="799002" y="3346872"/>
            <a:ext cx="209005" cy="30325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BE6BDC51-4BD6-AC41-80D3-2D7612E9513D}"/>
              </a:ext>
            </a:extLst>
          </p:cNvPr>
          <p:cNvCxnSpPr>
            <a:cxnSpLocks/>
          </p:cNvCxnSpPr>
          <p:nvPr/>
        </p:nvCxnSpPr>
        <p:spPr>
          <a:xfrm flipH="1">
            <a:off x="452425" y="3830195"/>
            <a:ext cx="202884" cy="36734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940291EA-EA3E-C346-BEF7-B7223CD87D55}"/>
              </a:ext>
            </a:extLst>
          </p:cNvPr>
          <p:cNvSpPr txBox="1"/>
          <p:nvPr/>
        </p:nvSpPr>
        <p:spPr>
          <a:xfrm rot="19172715">
            <a:off x="1728647" y="1651499"/>
            <a:ext cx="370115" cy="369332"/>
          </a:xfrm>
          <a:prstGeom prst="rect">
            <a:avLst/>
          </a:prstGeom>
          <a:noFill/>
        </p:spPr>
        <p:txBody>
          <a:bodyPr wrap="square" rtlCol="0">
            <a:spAutoFit/>
          </a:bodyPr>
          <a:lstStyle/>
          <a:p>
            <a:r>
              <a:rPr lang="en-US" dirty="0"/>
              <a:t>a</a:t>
            </a:r>
          </a:p>
        </p:txBody>
      </p:sp>
      <p:sp>
        <p:nvSpPr>
          <p:cNvPr id="47" name="TextBox 46">
            <a:extLst>
              <a:ext uri="{FF2B5EF4-FFF2-40B4-BE49-F238E27FC236}">
                <a16:creationId xmlns:a16="http://schemas.microsoft.com/office/drawing/2014/main" id="{C344EED8-2E49-824F-9F5E-2B9D437C9F3A}"/>
              </a:ext>
            </a:extLst>
          </p:cNvPr>
          <p:cNvSpPr txBox="1"/>
          <p:nvPr/>
        </p:nvSpPr>
        <p:spPr>
          <a:xfrm rot="19172715">
            <a:off x="1097273" y="2169662"/>
            <a:ext cx="370115" cy="369332"/>
          </a:xfrm>
          <a:prstGeom prst="rect">
            <a:avLst/>
          </a:prstGeom>
          <a:noFill/>
        </p:spPr>
        <p:txBody>
          <a:bodyPr wrap="square" rtlCol="0">
            <a:spAutoFit/>
          </a:bodyPr>
          <a:lstStyle/>
          <a:p>
            <a:r>
              <a:rPr lang="en-US" dirty="0"/>
              <a:t>a</a:t>
            </a:r>
          </a:p>
        </p:txBody>
      </p:sp>
      <p:sp>
        <p:nvSpPr>
          <p:cNvPr id="48" name="TextBox 47">
            <a:extLst>
              <a:ext uri="{FF2B5EF4-FFF2-40B4-BE49-F238E27FC236}">
                <a16:creationId xmlns:a16="http://schemas.microsoft.com/office/drawing/2014/main" id="{AFF3BFD0-F10C-0645-A7D5-289E6B6A63EB}"/>
              </a:ext>
            </a:extLst>
          </p:cNvPr>
          <p:cNvSpPr txBox="1"/>
          <p:nvPr/>
        </p:nvSpPr>
        <p:spPr>
          <a:xfrm rot="18347572">
            <a:off x="622656" y="3158086"/>
            <a:ext cx="370115" cy="369332"/>
          </a:xfrm>
          <a:prstGeom prst="rect">
            <a:avLst/>
          </a:prstGeom>
          <a:noFill/>
        </p:spPr>
        <p:txBody>
          <a:bodyPr wrap="square" rtlCol="0">
            <a:spAutoFit/>
          </a:bodyPr>
          <a:lstStyle/>
          <a:p>
            <a:r>
              <a:rPr lang="en-US" dirty="0"/>
              <a:t>a</a:t>
            </a:r>
          </a:p>
        </p:txBody>
      </p:sp>
      <p:sp>
        <p:nvSpPr>
          <p:cNvPr id="49" name="TextBox 48">
            <a:extLst>
              <a:ext uri="{FF2B5EF4-FFF2-40B4-BE49-F238E27FC236}">
                <a16:creationId xmlns:a16="http://schemas.microsoft.com/office/drawing/2014/main" id="{1D8947D5-4A31-5D41-8D69-52AE7AF2FCB6}"/>
              </a:ext>
            </a:extLst>
          </p:cNvPr>
          <p:cNvSpPr txBox="1"/>
          <p:nvPr/>
        </p:nvSpPr>
        <p:spPr>
          <a:xfrm rot="18347572">
            <a:off x="267366" y="3741564"/>
            <a:ext cx="370115" cy="369332"/>
          </a:xfrm>
          <a:prstGeom prst="rect">
            <a:avLst/>
          </a:prstGeom>
          <a:noFill/>
        </p:spPr>
        <p:txBody>
          <a:bodyPr wrap="square" rtlCol="0">
            <a:spAutoFit/>
          </a:bodyPr>
          <a:lstStyle/>
          <a:p>
            <a:r>
              <a:rPr lang="en-US" dirty="0"/>
              <a:t>$</a:t>
            </a:r>
          </a:p>
        </p:txBody>
      </p:sp>
      <p:sp>
        <p:nvSpPr>
          <p:cNvPr id="50" name="TextBox 49">
            <a:extLst>
              <a:ext uri="{FF2B5EF4-FFF2-40B4-BE49-F238E27FC236}">
                <a16:creationId xmlns:a16="http://schemas.microsoft.com/office/drawing/2014/main" id="{13C351A0-7693-8B4A-AC6C-95A8054B4B35}"/>
              </a:ext>
            </a:extLst>
          </p:cNvPr>
          <p:cNvSpPr txBox="1"/>
          <p:nvPr/>
        </p:nvSpPr>
        <p:spPr>
          <a:xfrm rot="21249859">
            <a:off x="1571896" y="2396083"/>
            <a:ext cx="370115" cy="369332"/>
          </a:xfrm>
          <a:prstGeom prst="rect">
            <a:avLst/>
          </a:prstGeom>
          <a:noFill/>
        </p:spPr>
        <p:txBody>
          <a:bodyPr wrap="square" rtlCol="0">
            <a:spAutoFit/>
          </a:bodyPr>
          <a:lstStyle/>
          <a:p>
            <a:r>
              <a:rPr lang="en-US" dirty="0"/>
              <a:t>b</a:t>
            </a:r>
          </a:p>
        </p:txBody>
      </p:sp>
      <p:sp>
        <p:nvSpPr>
          <p:cNvPr id="51" name="TextBox 50">
            <a:extLst>
              <a:ext uri="{FF2B5EF4-FFF2-40B4-BE49-F238E27FC236}">
                <a16:creationId xmlns:a16="http://schemas.microsoft.com/office/drawing/2014/main" id="{279583AD-7EB0-E842-A191-5E88C46D7C8D}"/>
              </a:ext>
            </a:extLst>
          </p:cNvPr>
          <p:cNvSpPr txBox="1"/>
          <p:nvPr/>
        </p:nvSpPr>
        <p:spPr>
          <a:xfrm rot="21306919">
            <a:off x="1857371" y="2260698"/>
            <a:ext cx="370115" cy="369332"/>
          </a:xfrm>
          <a:prstGeom prst="rect">
            <a:avLst/>
          </a:prstGeom>
          <a:noFill/>
        </p:spPr>
        <p:txBody>
          <a:bodyPr wrap="square" rtlCol="0">
            <a:spAutoFit/>
          </a:bodyPr>
          <a:lstStyle/>
          <a:p>
            <a:r>
              <a:rPr lang="en-US" dirty="0"/>
              <a:t>$</a:t>
            </a:r>
          </a:p>
        </p:txBody>
      </p:sp>
      <p:sp>
        <p:nvSpPr>
          <p:cNvPr id="52" name="TextBox 51">
            <a:extLst>
              <a:ext uri="{FF2B5EF4-FFF2-40B4-BE49-F238E27FC236}">
                <a16:creationId xmlns:a16="http://schemas.microsoft.com/office/drawing/2014/main" id="{6F218DD9-CBDF-8840-A38F-55932DC7E390}"/>
              </a:ext>
            </a:extLst>
          </p:cNvPr>
          <p:cNvSpPr txBox="1"/>
          <p:nvPr/>
        </p:nvSpPr>
        <p:spPr>
          <a:xfrm>
            <a:off x="1282334" y="2844414"/>
            <a:ext cx="373505" cy="369332"/>
          </a:xfrm>
          <a:prstGeom prst="rect">
            <a:avLst/>
          </a:prstGeom>
          <a:noFill/>
        </p:spPr>
        <p:txBody>
          <a:bodyPr wrap="square" rtlCol="0">
            <a:spAutoFit/>
          </a:bodyPr>
          <a:lstStyle/>
          <a:p>
            <a:r>
              <a:rPr lang="en-US" dirty="0"/>
              <a:t>a</a:t>
            </a:r>
          </a:p>
        </p:txBody>
      </p:sp>
      <p:sp>
        <p:nvSpPr>
          <p:cNvPr id="53" name="TextBox 52">
            <a:extLst>
              <a:ext uri="{FF2B5EF4-FFF2-40B4-BE49-F238E27FC236}">
                <a16:creationId xmlns:a16="http://schemas.microsoft.com/office/drawing/2014/main" id="{9224CFBA-9752-CC40-B16F-2B5370459071}"/>
              </a:ext>
            </a:extLst>
          </p:cNvPr>
          <p:cNvSpPr txBox="1"/>
          <p:nvPr/>
        </p:nvSpPr>
        <p:spPr>
          <a:xfrm>
            <a:off x="1336758" y="4368576"/>
            <a:ext cx="370115" cy="369332"/>
          </a:xfrm>
          <a:prstGeom prst="rect">
            <a:avLst/>
          </a:prstGeom>
          <a:noFill/>
        </p:spPr>
        <p:txBody>
          <a:bodyPr wrap="square" rtlCol="0">
            <a:spAutoFit/>
          </a:bodyPr>
          <a:lstStyle/>
          <a:p>
            <a:r>
              <a:rPr lang="en-US" dirty="0"/>
              <a:t>a</a:t>
            </a:r>
          </a:p>
        </p:txBody>
      </p:sp>
      <p:sp>
        <p:nvSpPr>
          <p:cNvPr id="54" name="TextBox 53">
            <a:extLst>
              <a:ext uri="{FF2B5EF4-FFF2-40B4-BE49-F238E27FC236}">
                <a16:creationId xmlns:a16="http://schemas.microsoft.com/office/drawing/2014/main" id="{631908EA-7D90-0845-99D1-273ED1B44336}"/>
              </a:ext>
            </a:extLst>
          </p:cNvPr>
          <p:cNvSpPr txBox="1"/>
          <p:nvPr/>
        </p:nvSpPr>
        <p:spPr>
          <a:xfrm>
            <a:off x="1334164" y="4821426"/>
            <a:ext cx="370115" cy="369332"/>
          </a:xfrm>
          <a:prstGeom prst="rect">
            <a:avLst/>
          </a:prstGeom>
          <a:noFill/>
        </p:spPr>
        <p:txBody>
          <a:bodyPr wrap="square" rtlCol="0">
            <a:spAutoFit/>
          </a:bodyPr>
          <a:lstStyle/>
          <a:p>
            <a:r>
              <a:rPr lang="en-US" dirty="0"/>
              <a:t>$</a:t>
            </a:r>
          </a:p>
        </p:txBody>
      </p:sp>
      <p:sp>
        <p:nvSpPr>
          <p:cNvPr id="55" name="TextBox 54">
            <a:extLst>
              <a:ext uri="{FF2B5EF4-FFF2-40B4-BE49-F238E27FC236}">
                <a16:creationId xmlns:a16="http://schemas.microsoft.com/office/drawing/2014/main" id="{8E8956C0-D06E-2948-85AF-7F4B7FB436D5}"/>
              </a:ext>
            </a:extLst>
          </p:cNvPr>
          <p:cNvSpPr txBox="1"/>
          <p:nvPr/>
        </p:nvSpPr>
        <p:spPr>
          <a:xfrm rot="21249859">
            <a:off x="2011681" y="1830019"/>
            <a:ext cx="370115" cy="369332"/>
          </a:xfrm>
          <a:prstGeom prst="rect">
            <a:avLst/>
          </a:prstGeom>
          <a:noFill/>
        </p:spPr>
        <p:txBody>
          <a:bodyPr wrap="square" rtlCol="0">
            <a:spAutoFit/>
          </a:bodyPr>
          <a:lstStyle/>
          <a:p>
            <a:r>
              <a:rPr lang="en-US" dirty="0"/>
              <a:t>b</a:t>
            </a:r>
          </a:p>
        </p:txBody>
      </p:sp>
      <p:sp>
        <p:nvSpPr>
          <p:cNvPr id="56" name="Oval 55">
            <a:extLst>
              <a:ext uri="{FF2B5EF4-FFF2-40B4-BE49-F238E27FC236}">
                <a16:creationId xmlns:a16="http://schemas.microsoft.com/office/drawing/2014/main" id="{3C867A40-FFFE-7E43-A30F-812EE9C57ED1}"/>
              </a:ext>
            </a:extLst>
          </p:cNvPr>
          <p:cNvSpPr/>
          <p:nvPr/>
        </p:nvSpPr>
        <p:spPr>
          <a:xfrm>
            <a:off x="1950716" y="3785106"/>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7" name="Straight Arrow Connector 56">
            <a:extLst>
              <a:ext uri="{FF2B5EF4-FFF2-40B4-BE49-F238E27FC236}">
                <a16:creationId xmlns:a16="http://schemas.microsoft.com/office/drawing/2014/main" id="{2063FF77-0354-FA4D-A507-897A8C93EDD4}"/>
              </a:ext>
            </a:extLst>
          </p:cNvPr>
          <p:cNvCxnSpPr>
            <a:cxnSpLocks/>
            <a:stCxn id="16" idx="5"/>
            <a:endCxn id="56" idx="0"/>
          </p:cNvCxnSpPr>
          <p:nvPr/>
        </p:nvCxnSpPr>
        <p:spPr>
          <a:xfrm>
            <a:off x="1686893" y="3400863"/>
            <a:ext cx="361795" cy="38424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08F1576A-98B4-AC41-A5C4-845D7EF9D2C7}"/>
              </a:ext>
            </a:extLst>
          </p:cNvPr>
          <p:cNvSpPr txBox="1"/>
          <p:nvPr/>
        </p:nvSpPr>
        <p:spPr>
          <a:xfrm rot="21306919">
            <a:off x="1892205" y="3353624"/>
            <a:ext cx="370115" cy="369332"/>
          </a:xfrm>
          <a:prstGeom prst="rect">
            <a:avLst/>
          </a:prstGeom>
          <a:noFill/>
        </p:spPr>
        <p:txBody>
          <a:bodyPr wrap="square" rtlCol="0">
            <a:spAutoFit/>
          </a:bodyPr>
          <a:lstStyle/>
          <a:p>
            <a:r>
              <a:rPr lang="en-US" dirty="0"/>
              <a:t>$</a:t>
            </a:r>
          </a:p>
        </p:txBody>
      </p:sp>
      <p:sp>
        <p:nvSpPr>
          <p:cNvPr id="59" name="TextBox 58">
            <a:extLst>
              <a:ext uri="{FF2B5EF4-FFF2-40B4-BE49-F238E27FC236}">
                <a16:creationId xmlns:a16="http://schemas.microsoft.com/office/drawing/2014/main" id="{7D16CF9B-BA2F-D24C-BAA1-D73F6F62CBD4}"/>
              </a:ext>
            </a:extLst>
          </p:cNvPr>
          <p:cNvSpPr txBox="1"/>
          <p:nvPr/>
        </p:nvSpPr>
        <p:spPr>
          <a:xfrm>
            <a:off x="1319345" y="3867832"/>
            <a:ext cx="370115" cy="369332"/>
          </a:xfrm>
          <a:prstGeom prst="rect">
            <a:avLst/>
          </a:prstGeom>
          <a:noFill/>
        </p:spPr>
        <p:txBody>
          <a:bodyPr wrap="square" rtlCol="0">
            <a:spAutoFit/>
          </a:bodyPr>
          <a:lstStyle/>
          <a:p>
            <a:r>
              <a:rPr lang="en-US" dirty="0"/>
              <a:t>b</a:t>
            </a:r>
          </a:p>
        </p:txBody>
      </p:sp>
      <p:sp>
        <p:nvSpPr>
          <p:cNvPr id="60" name="TextBox 59">
            <a:extLst>
              <a:ext uri="{FF2B5EF4-FFF2-40B4-BE49-F238E27FC236}">
                <a16:creationId xmlns:a16="http://schemas.microsoft.com/office/drawing/2014/main" id="{FAE6F131-DCFF-B64D-9703-202E0407949B}"/>
              </a:ext>
            </a:extLst>
          </p:cNvPr>
          <p:cNvSpPr txBox="1"/>
          <p:nvPr/>
        </p:nvSpPr>
        <p:spPr>
          <a:xfrm rot="19172715">
            <a:off x="2333891" y="2243683"/>
            <a:ext cx="370115" cy="369332"/>
          </a:xfrm>
          <a:prstGeom prst="rect">
            <a:avLst/>
          </a:prstGeom>
          <a:noFill/>
        </p:spPr>
        <p:txBody>
          <a:bodyPr wrap="square" rtlCol="0">
            <a:spAutoFit/>
          </a:bodyPr>
          <a:lstStyle/>
          <a:p>
            <a:r>
              <a:rPr lang="en-US" dirty="0"/>
              <a:t>a</a:t>
            </a:r>
          </a:p>
        </p:txBody>
      </p:sp>
      <p:sp>
        <p:nvSpPr>
          <p:cNvPr id="61" name="TextBox 60">
            <a:extLst>
              <a:ext uri="{FF2B5EF4-FFF2-40B4-BE49-F238E27FC236}">
                <a16:creationId xmlns:a16="http://schemas.microsoft.com/office/drawing/2014/main" id="{892BD94A-7FDA-6348-BFB8-BE62A061E83B}"/>
              </a:ext>
            </a:extLst>
          </p:cNvPr>
          <p:cNvSpPr txBox="1"/>
          <p:nvPr/>
        </p:nvSpPr>
        <p:spPr>
          <a:xfrm rot="21306919">
            <a:off x="2545351" y="1707698"/>
            <a:ext cx="370115" cy="369332"/>
          </a:xfrm>
          <a:prstGeom prst="rect">
            <a:avLst/>
          </a:prstGeom>
          <a:noFill/>
        </p:spPr>
        <p:txBody>
          <a:bodyPr wrap="square" rtlCol="0">
            <a:spAutoFit/>
          </a:bodyPr>
          <a:lstStyle/>
          <a:p>
            <a:r>
              <a:rPr lang="en-US" dirty="0"/>
              <a:t>$</a:t>
            </a:r>
          </a:p>
        </p:txBody>
      </p:sp>
      <p:sp>
        <p:nvSpPr>
          <p:cNvPr id="62" name="TextBox 61">
            <a:extLst>
              <a:ext uri="{FF2B5EF4-FFF2-40B4-BE49-F238E27FC236}">
                <a16:creationId xmlns:a16="http://schemas.microsoft.com/office/drawing/2014/main" id="{ADD7288A-BB3C-B34E-9BBB-82006B072FE2}"/>
              </a:ext>
            </a:extLst>
          </p:cNvPr>
          <p:cNvSpPr txBox="1"/>
          <p:nvPr/>
        </p:nvSpPr>
        <p:spPr>
          <a:xfrm rot="21306919">
            <a:off x="2697751" y="2617747"/>
            <a:ext cx="370115" cy="369332"/>
          </a:xfrm>
          <a:prstGeom prst="rect">
            <a:avLst/>
          </a:prstGeom>
          <a:noFill/>
        </p:spPr>
        <p:txBody>
          <a:bodyPr wrap="square" rtlCol="0">
            <a:spAutoFit/>
          </a:bodyPr>
          <a:lstStyle/>
          <a:p>
            <a:r>
              <a:rPr lang="en-US" dirty="0"/>
              <a:t>$</a:t>
            </a:r>
          </a:p>
        </p:txBody>
      </p:sp>
      <p:sp>
        <p:nvSpPr>
          <p:cNvPr id="63" name="TextBox 62">
            <a:extLst>
              <a:ext uri="{FF2B5EF4-FFF2-40B4-BE49-F238E27FC236}">
                <a16:creationId xmlns:a16="http://schemas.microsoft.com/office/drawing/2014/main" id="{68ACBD1A-DA05-0A4B-899E-885DA574276B}"/>
              </a:ext>
            </a:extLst>
          </p:cNvPr>
          <p:cNvSpPr txBox="1"/>
          <p:nvPr/>
        </p:nvSpPr>
        <p:spPr>
          <a:xfrm>
            <a:off x="2244633" y="2761681"/>
            <a:ext cx="373505" cy="369332"/>
          </a:xfrm>
          <a:prstGeom prst="rect">
            <a:avLst/>
          </a:prstGeom>
          <a:noFill/>
        </p:spPr>
        <p:txBody>
          <a:bodyPr wrap="square" rtlCol="0">
            <a:spAutoFit/>
          </a:bodyPr>
          <a:lstStyle/>
          <a:p>
            <a:r>
              <a:rPr lang="en-US" dirty="0"/>
              <a:t>a</a:t>
            </a:r>
          </a:p>
        </p:txBody>
      </p:sp>
      <p:sp>
        <p:nvSpPr>
          <p:cNvPr id="64" name="TextBox 63">
            <a:extLst>
              <a:ext uri="{FF2B5EF4-FFF2-40B4-BE49-F238E27FC236}">
                <a16:creationId xmlns:a16="http://schemas.microsoft.com/office/drawing/2014/main" id="{F318AB5C-4E25-C74A-9642-F191BE4E54F6}"/>
              </a:ext>
            </a:extLst>
          </p:cNvPr>
          <p:cNvSpPr txBox="1"/>
          <p:nvPr/>
        </p:nvSpPr>
        <p:spPr>
          <a:xfrm>
            <a:off x="2214151" y="3201467"/>
            <a:ext cx="373505" cy="369332"/>
          </a:xfrm>
          <a:prstGeom prst="rect">
            <a:avLst/>
          </a:prstGeom>
          <a:noFill/>
        </p:spPr>
        <p:txBody>
          <a:bodyPr wrap="square" rtlCol="0">
            <a:spAutoFit/>
          </a:bodyPr>
          <a:lstStyle/>
          <a:p>
            <a:r>
              <a:rPr lang="en-US" dirty="0"/>
              <a:t>b</a:t>
            </a:r>
          </a:p>
        </p:txBody>
      </p:sp>
      <p:sp>
        <p:nvSpPr>
          <p:cNvPr id="65" name="TextBox 64">
            <a:extLst>
              <a:ext uri="{FF2B5EF4-FFF2-40B4-BE49-F238E27FC236}">
                <a16:creationId xmlns:a16="http://schemas.microsoft.com/office/drawing/2014/main" id="{847634DB-32F4-5544-9720-7E62AE55436E}"/>
              </a:ext>
            </a:extLst>
          </p:cNvPr>
          <p:cNvSpPr txBox="1"/>
          <p:nvPr/>
        </p:nvSpPr>
        <p:spPr>
          <a:xfrm>
            <a:off x="2209796" y="3680441"/>
            <a:ext cx="373505" cy="369332"/>
          </a:xfrm>
          <a:prstGeom prst="rect">
            <a:avLst/>
          </a:prstGeom>
          <a:noFill/>
        </p:spPr>
        <p:txBody>
          <a:bodyPr wrap="square" rtlCol="0">
            <a:spAutoFit/>
          </a:bodyPr>
          <a:lstStyle/>
          <a:p>
            <a:r>
              <a:rPr lang="en-US" dirty="0"/>
              <a:t>a</a:t>
            </a:r>
          </a:p>
        </p:txBody>
      </p:sp>
      <p:sp>
        <p:nvSpPr>
          <p:cNvPr id="66" name="TextBox 65">
            <a:extLst>
              <a:ext uri="{FF2B5EF4-FFF2-40B4-BE49-F238E27FC236}">
                <a16:creationId xmlns:a16="http://schemas.microsoft.com/office/drawing/2014/main" id="{258B78B2-004A-B84E-9BE8-D24B2D626413}"/>
              </a:ext>
            </a:extLst>
          </p:cNvPr>
          <p:cNvSpPr txBox="1"/>
          <p:nvPr/>
        </p:nvSpPr>
        <p:spPr>
          <a:xfrm>
            <a:off x="2272518" y="4172476"/>
            <a:ext cx="373505" cy="369332"/>
          </a:xfrm>
          <a:prstGeom prst="rect">
            <a:avLst/>
          </a:prstGeom>
          <a:noFill/>
        </p:spPr>
        <p:txBody>
          <a:bodyPr wrap="square" rtlCol="0">
            <a:spAutoFit/>
          </a:bodyPr>
          <a:lstStyle/>
          <a:p>
            <a:r>
              <a:rPr lang="en-US" dirty="0"/>
              <a:t>$</a:t>
            </a:r>
          </a:p>
        </p:txBody>
      </p:sp>
      <p:sp>
        <p:nvSpPr>
          <p:cNvPr id="67" name="TextBox 66">
            <a:extLst>
              <a:ext uri="{FF2B5EF4-FFF2-40B4-BE49-F238E27FC236}">
                <a16:creationId xmlns:a16="http://schemas.microsoft.com/office/drawing/2014/main" id="{E68CC0F3-24B9-0C48-BEFC-C3A849BAAAC9}"/>
              </a:ext>
            </a:extLst>
          </p:cNvPr>
          <p:cNvSpPr txBox="1"/>
          <p:nvPr/>
        </p:nvSpPr>
        <p:spPr>
          <a:xfrm>
            <a:off x="5943600" y="1690688"/>
            <a:ext cx="6225070" cy="2862322"/>
          </a:xfrm>
          <a:prstGeom prst="rect">
            <a:avLst/>
          </a:prstGeom>
          <a:noFill/>
        </p:spPr>
        <p:txBody>
          <a:bodyPr wrap="square" rtlCol="0">
            <a:spAutoFit/>
          </a:bodyPr>
          <a:lstStyle/>
          <a:p>
            <a:r>
              <a:rPr lang="en-US" dirty="0"/>
              <a:t>How can we use a suffix </a:t>
            </a:r>
            <a:r>
              <a:rPr lang="en-US" dirty="0" err="1"/>
              <a:t>trie</a:t>
            </a:r>
            <a:r>
              <a:rPr lang="en-US" dirty="0"/>
              <a:t> to….</a:t>
            </a:r>
          </a:p>
          <a:p>
            <a:endParaRPr lang="en-US" dirty="0"/>
          </a:p>
          <a:p>
            <a:pPr marL="342900" indent="-342900">
              <a:buFont typeface="+mj-lt"/>
              <a:buAutoNum type="alphaLcParenR"/>
            </a:pPr>
            <a:r>
              <a:rPr lang="en-US" dirty="0"/>
              <a:t>Check if a string S is a </a:t>
            </a:r>
            <a:r>
              <a:rPr lang="en-US" b="1" i="1" u="sng" dirty="0">
                <a:solidFill>
                  <a:srgbClr val="FF4EFF"/>
                </a:solidFill>
              </a:rPr>
              <a:t>substring</a:t>
            </a:r>
            <a:r>
              <a:rPr lang="en-US" dirty="0"/>
              <a:t> of the text T? </a:t>
            </a:r>
          </a:p>
          <a:p>
            <a:r>
              <a:rPr lang="en-US" i="1" dirty="0">
                <a:solidFill>
                  <a:schemeClr val="accent3"/>
                </a:solidFill>
              </a:rPr>
              <a:t>     Keep processing the characters of S until you either arrive at some node(S </a:t>
            </a:r>
            <a:r>
              <a:rPr lang="en-US" b="1" i="1" dirty="0">
                <a:solidFill>
                  <a:schemeClr val="accent3"/>
                </a:solidFill>
              </a:rPr>
              <a:t>is </a:t>
            </a:r>
            <a:r>
              <a:rPr lang="en-US" i="1" dirty="0">
                <a:solidFill>
                  <a:schemeClr val="accent3"/>
                </a:solidFill>
              </a:rPr>
              <a:t>a substring) or fall off the </a:t>
            </a:r>
            <a:r>
              <a:rPr lang="en-US" i="1" dirty="0" err="1">
                <a:solidFill>
                  <a:schemeClr val="accent3"/>
                </a:solidFill>
              </a:rPr>
              <a:t>trie</a:t>
            </a:r>
            <a:r>
              <a:rPr lang="en-US" i="1" dirty="0">
                <a:solidFill>
                  <a:schemeClr val="accent3"/>
                </a:solidFill>
              </a:rPr>
              <a:t> (S is </a:t>
            </a:r>
            <a:r>
              <a:rPr lang="en-US" b="1" i="1" dirty="0">
                <a:solidFill>
                  <a:schemeClr val="accent3"/>
                </a:solidFill>
              </a:rPr>
              <a:t>not</a:t>
            </a:r>
            <a:r>
              <a:rPr lang="en-US" i="1" dirty="0">
                <a:solidFill>
                  <a:schemeClr val="accent3"/>
                </a:solidFill>
              </a:rPr>
              <a:t> a substring).</a:t>
            </a:r>
            <a:endParaRPr lang="en-US" dirty="0"/>
          </a:p>
          <a:p>
            <a:pPr marL="342900" indent="-342900">
              <a:buFont typeface="+mj-lt"/>
              <a:buAutoNum type="alphaLcParenR" startAt="4"/>
            </a:pPr>
            <a:endParaRPr lang="en-US" dirty="0"/>
          </a:p>
          <a:p>
            <a:pPr marL="342900" indent="-342900">
              <a:buFont typeface="+mj-lt"/>
              <a:buAutoNum type="alphaLcParenR" startAt="4"/>
            </a:pPr>
            <a:endParaRPr lang="en-US" dirty="0"/>
          </a:p>
          <a:p>
            <a:pPr marL="342900" indent="-342900">
              <a:buFont typeface="+mj-lt"/>
              <a:buAutoNum type="alphaLcParenR" startAt="4"/>
            </a:pPr>
            <a:endParaRPr lang="en-US" dirty="0"/>
          </a:p>
          <a:p>
            <a:pPr marL="342900" indent="-342900">
              <a:buFont typeface="+mj-lt"/>
              <a:buAutoNum type="alphaLcParenR" startAt="4"/>
            </a:pPr>
            <a:endParaRPr lang="en-US" dirty="0"/>
          </a:p>
        </p:txBody>
      </p:sp>
      <p:sp>
        <p:nvSpPr>
          <p:cNvPr id="68" name="TextBox 67">
            <a:extLst>
              <a:ext uri="{FF2B5EF4-FFF2-40B4-BE49-F238E27FC236}">
                <a16:creationId xmlns:a16="http://schemas.microsoft.com/office/drawing/2014/main" id="{A7663D96-1866-4200-8102-C4584F55E105}"/>
              </a:ext>
            </a:extLst>
          </p:cNvPr>
          <p:cNvSpPr txBox="1"/>
          <p:nvPr/>
        </p:nvSpPr>
        <p:spPr>
          <a:xfrm>
            <a:off x="767068" y="2818117"/>
            <a:ext cx="370115" cy="369332"/>
          </a:xfrm>
          <a:prstGeom prst="rect">
            <a:avLst/>
          </a:prstGeom>
          <a:noFill/>
        </p:spPr>
        <p:txBody>
          <a:bodyPr wrap="square" rtlCol="0">
            <a:spAutoFit/>
          </a:bodyPr>
          <a:lstStyle/>
          <a:p>
            <a:r>
              <a:rPr lang="en-US" dirty="0"/>
              <a:t>b</a:t>
            </a:r>
          </a:p>
        </p:txBody>
      </p:sp>
    </p:spTree>
    <p:extLst>
      <p:ext uri="{BB962C8B-B14F-4D97-AF65-F5344CB8AC3E}">
        <p14:creationId xmlns:p14="http://schemas.microsoft.com/office/powerpoint/2010/main" val="370364865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40DB12-3EA1-4A4C-A91D-85DB6989AC05}"/>
              </a:ext>
            </a:extLst>
          </p:cNvPr>
          <p:cNvSpPr>
            <a:spLocks noGrp="1"/>
          </p:cNvSpPr>
          <p:nvPr>
            <p:ph type="title"/>
          </p:nvPr>
        </p:nvSpPr>
        <p:spPr/>
        <p:txBody>
          <a:bodyPr/>
          <a:lstStyle/>
          <a:p>
            <a:pPr algn="ctr"/>
            <a:r>
              <a:rPr lang="en-US" dirty="0"/>
              <a:t>Asks, you say?</a:t>
            </a:r>
          </a:p>
        </p:txBody>
      </p:sp>
      <p:sp>
        <p:nvSpPr>
          <p:cNvPr id="4" name="TextBox 3">
            <a:extLst>
              <a:ext uri="{FF2B5EF4-FFF2-40B4-BE49-F238E27FC236}">
                <a16:creationId xmlns:a16="http://schemas.microsoft.com/office/drawing/2014/main" id="{0138FA8F-BC4A-2948-B378-138D062991A4}"/>
              </a:ext>
            </a:extLst>
          </p:cNvPr>
          <p:cNvSpPr txBox="1"/>
          <p:nvPr/>
        </p:nvSpPr>
        <p:spPr>
          <a:xfrm>
            <a:off x="1289944" y="3417730"/>
            <a:ext cx="370115" cy="369332"/>
          </a:xfrm>
          <a:prstGeom prst="rect">
            <a:avLst/>
          </a:prstGeom>
          <a:noFill/>
        </p:spPr>
        <p:txBody>
          <a:bodyPr wrap="square" rtlCol="0">
            <a:spAutoFit/>
          </a:bodyPr>
          <a:lstStyle/>
          <a:p>
            <a:r>
              <a:rPr lang="en-US" dirty="0"/>
              <a:t>a</a:t>
            </a:r>
          </a:p>
        </p:txBody>
      </p:sp>
      <p:sp>
        <p:nvSpPr>
          <p:cNvPr id="5" name="Oval 4">
            <a:extLst>
              <a:ext uri="{FF2B5EF4-FFF2-40B4-BE49-F238E27FC236}">
                <a16:creationId xmlns:a16="http://schemas.microsoft.com/office/drawing/2014/main" id="{03BDD534-ECD5-6F47-AEEC-A1A70D4B4767}"/>
              </a:ext>
            </a:extLst>
          </p:cNvPr>
          <p:cNvSpPr/>
          <p:nvPr/>
        </p:nvSpPr>
        <p:spPr>
          <a:xfrm>
            <a:off x="2142304" y="1651499"/>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376F8332-5474-314D-9614-150E3A67D174}"/>
              </a:ext>
            </a:extLst>
          </p:cNvPr>
          <p:cNvSpPr/>
          <p:nvPr/>
        </p:nvSpPr>
        <p:spPr>
          <a:xfrm>
            <a:off x="2660468" y="2169663"/>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0D29B1DA-C016-9946-A92F-7187221CDCC9}"/>
              </a:ext>
            </a:extLst>
          </p:cNvPr>
          <p:cNvSpPr/>
          <p:nvPr/>
        </p:nvSpPr>
        <p:spPr>
          <a:xfrm>
            <a:off x="2159723" y="2191434"/>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4A1194BC-6872-7747-8965-F70D94736A7D}"/>
              </a:ext>
            </a:extLst>
          </p:cNvPr>
          <p:cNvSpPr/>
          <p:nvPr/>
        </p:nvSpPr>
        <p:spPr>
          <a:xfrm>
            <a:off x="1515289" y="2213205"/>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4B0DAEA9-D562-FC47-A37D-2A2120A807FE}"/>
              </a:ext>
            </a:extLst>
          </p:cNvPr>
          <p:cNvSpPr/>
          <p:nvPr/>
        </p:nvSpPr>
        <p:spPr>
          <a:xfrm>
            <a:off x="2403564" y="2657346"/>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D29C5095-264C-E449-918F-6B27568E0375}"/>
              </a:ext>
            </a:extLst>
          </p:cNvPr>
          <p:cNvSpPr/>
          <p:nvPr/>
        </p:nvSpPr>
        <p:spPr>
          <a:xfrm>
            <a:off x="2782389" y="3101482"/>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C6B5ABCD-6E1B-CA48-B1B6-E9E333737F07}"/>
              </a:ext>
            </a:extLst>
          </p:cNvPr>
          <p:cNvSpPr/>
          <p:nvPr/>
        </p:nvSpPr>
        <p:spPr>
          <a:xfrm>
            <a:off x="2399210" y="3097127"/>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64226959-A068-7942-810F-0566431F6689}"/>
              </a:ext>
            </a:extLst>
          </p:cNvPr>
          <p:cNvSpPr/>
          <p:nvPr/>
        </p:nvSpPr>
        <p:spPr>
          <a:xfrm>
            <a:off x="2412272" y="3580456"/>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C7F52585-D82E-0041-93DB-ABD79F54CCA9}"/>
              </a:ext>
            </a:extLst>
          </p:cNvPr>
          <p:cNvSpPr/>
          <p:nvPr/>
        </p:nvSpPr>
        <p:spPr>
          <a:xfrm>
            <a:off x="2407918" y="4020237"/>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43394917-2924-CF45-B856-3EAA228B93D1}"/>
              </a:ext>
            </a:extLst>
          </p:cNvPr>
          <p:cNvSpPr/>
          <p:nvPr/>
        </p:nvSpPr>
        <p:spPr>
          <a:xfrm>
            <a:off x="2416625" y="4551464"/>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578B2510-B987-974C-ABAB-35F9B46ED21A}"/>
              </a:ext>
            </a:extLst>
          </p:cNvPr>
          <p:cNvSpPr/>
          <p:nvPr/>
        </p:nvSpPr>
        <p:spPr>
          <a:xfrm>
            <a:off x="1484810" y="2692179"/>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58E84075-B9C7-5A43-89E2-8C2F0B178353}"/>
              </a:ext>
            </a:extLst>
          </p:cNvPr>
          <p:cNvSpPr/>
          <p:nvPr/>
        </p:nvSpPr>
        <p:spPr>
          <a:xfrm>
            <a:off x="1519645" y="3249527"/>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66939EF6-87E3-CD4B-848B-5486BF126573}"/>
              </a:ext>
            </a:extLst>
          </p:cNvPr>
          <p:cNvSpPr/>
          <p:nvPr/>
        </p:nvSpPr>
        <p:spPr>
          <a:xfrm>
            <a:off x="1532707" y="3772045"/>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AF3B05F1-F812-AE45-BDDE-D765D6C122FA}"/>
              </a:ext>
            </a:extLst>
          </p:cNvPr>
          <p:cNvSpPr/>
          <p:nvPr/>
        </p:nvSpPr>
        <p:spPr>
          <a:xfrm>
            <a:off x="1528353" y="4211826"/>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C3361CFA-7050-6B4A-879E-7D1BB8E2345A}"/>
              </a:ext>
            </a:extLst>
          </p:cNvPr>
          <p:cNvSpPr/>
          <p:nvPr/>
        </p:nvSpPr>
        <p:spPr>
          <a:xfrm>
            <a:off x="1537060" y="4743053"/>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0BC75A3D-D5A4-8D45-88CD-A98985959F95}"/>
              </a:ext>
            </a:extLst>
          </p:cNvPr>
          <p:cNvSpPr/>
          <p:nvPr/>
        </p:nvSpPr>
        <p:spPr>
          <a:xfrm>
            <a:off x="1915882" y="2692180"/>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8257E480-B951-3E41-9016-6FF176A9045F}"/>
              </a:ext>
            </a:extLst>
          </p:cNvPr>
          <p:cNvSpPr/>
          <p:nvPr/>
        </p:nvSpPr>
        <p:spPr>
          <a:xfrm>
            <a:off x="1506578" y="5235091"/>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1EAB2E08-FDDC-9D4A-B708-92DF5F92AD33}"/>
              </a:ext>
            </a:extLst>
          </p:cNvPr>
          <p:cNvSpPr/>
          <p:nvPr/>
        </p:nvSpPr>
        <p:spPr>
          <a:xfrm>
            <a:off x="997128" y="2713950"/>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731B90A9-5F44-2840-B64E-1A6E2857A895}"/>
              </a:ext>
            </a:extLst>
          </p:cNvPr>
          <p:cNvSpPr/>
          <p:nvPr/>
        </p:nvSpPr>
        <p:spPr>
          <a:xfrm>
            <a:off x="992774" y="3153731"/>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FFB8684E-7C3B-B540-BD5A-13162257BF77}"/>
              </a:ext>
            </a:extLst>
          </p:cNvPr>
          <p:cNvSpPr/>
          <p:nvPr/>
        </p:nvSpPr>
        <p:spPr>
          <a:xfrm>
            <a:off x="587821" y="3663186"/>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80D1FE4D-C13F-F946-A6C5-9C4341402471}"/>
              </a:ext>
            </a:extLst>
          </p:cNvPr>
          <p:cNvSpPr/>
          <p:nvPr/>
        </p:nvSpPr>
        <p:spPr>
          <a:xfrm>
            <a:off x="348334" y="4259722"/>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Straight Arrow Connector 25">
            <a:extLst>
              <a:ext uri="{FF2B5EF4-FFF2-40B4-BE49-F238E27FC236}">
                <a16:creationId xmlns:a16="http://schemas.microsoft.com/office/drawing/2014/main" id="{9787E5BF-23F2-384C-9726-C37BD27222A5}"/>
              </a:ext>
            </a:extLst>
          </p:cNvPr>
          <p:cNvCxnSpPr>
            <a:stCxn id="5" idx="2"/>
            <a:endCxn id="8" idx="7"/>
          </p:cNvCxnSpPr>
          <p:nvPr/>
        </p:nvCxnSpPr>
        <p:spPr>
          <a:xfrm flipH="1">
            <a:off x="1682537" y="1740150"/>
            <a:ext cx="459767" cy="4990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1A0031AA-DE84-644F-87BC-7470A7146C3B}"/>
              </a:ext>
            </a:extLst>
          </p:cNvPr>
          <p:cNvCxnSpPr>
            <a:cxnSpLocks/>
            <a:stCxn id="5" idx="6"/>
            <a:endCxn id="6" idx="1"/>
          </p:cNvCxnSpPr>
          <p:nvPr/>
        </p:nvCxnSpPr>
        <p:spPr>
          <a:xfrm>
            <a:off x="2338247" y="1740150"/>
            <a:ext cx="350916" cy="45547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D4F6017C-DDC8-5D43-BD77-6D2982B6E7A5}"/>
              </a:ext>
            </a:extLst>
          </p:cNvPr>
          <p:cNvCxnSpPr>
            <a:cxnSpLocks/>
            <a:endCxn id="7" idx="0"/>
          </p:cNvCxnSpPr>
          <p:nvPr/>
        </p:nvCxnSpPr>
        <p:spPr>
          <a:xfrm>
            <a:off x="2228106" y="1839180"/>
            <a:ext cx="29589" cy="35225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866B02CC-23D7-5B45-A900-13EA4CC6B91E}"/>
              </a:ext>
            </a:extLst>
          </p:cNvPr>
          <p:cNvCxnSpPr>
            <a:cxnSpLocks/>
            <a:endCxn id="9" idx="0"/>
          </p:cNvCxnSpPr>
          <p:nvPr/>
        </p:nvCxnSpPr>
        <p:spPr>
          <a:xfrm>
            <a:off x="2309552" y="2337830"/>
            <a:ext cx="191984" cy="31951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492772A6-9A07-8A44-9813-599AE56E8748}"/>
              </a:ext>
            </a:extLst>
          </p:cNvPr>
          <p:cNvCxnSpPr>
            <a:cxnSpLocks/>
            <a:endCxn id="10" idx="0"/>
          </p:cNvCxnSpPr>
          <p:nvPr/>
        </p:nvCxnSpPr>
        <p:spPr>
          <a:xfrm>
            <a:off x="2579519" y="2777616"/>
            <a:ext cx="300842" cy="3238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6986A328-2DC7-7940-B65E-DFC128821CBC}"/>
              </a:ext>
            </a:extLst>
          </p:cNvPr>
          <p:cNvCxnSpPr>
            <a:cxnSpLocks/>
            <a:endCxn id="22" idx="0"/>
          </p:cNvCxnSpPr>
          <p:nvPr/>
        </p:nvCxnSpPr>
        <p:spPr>
          <a:xfrm flipH="1">
            <a:off x="1095100" y="2336689"/>
            <a:ext cx="441960" cy="37726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67673D5C-3E8A-7241-A733-B0CBC039AFDE}"/>
              </a:ext>
            </a:extLst>
          </p:cNvPr>
          <p:cNvCxnSpPr>
            <a:cxnSpLocks/>
            <a:endCxn id="15" idx="0"/>
          </p:cNvCxnSpPr>
          <p:nvPr/>
        </p:nvCxnSpPr>
        <p:spPr>
          <a:xfrm flipH="1">
            <a:off x="1582782" y="2397634"/>
            <a:ext cx="17412" cy="29454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6D832E47-2C7C-344E-A4F1-C3E2E0D7F7EE}"/>
              </a:ext>
            </a:extLst>
          </p:cNvPr>
          <p:cNvCxnSpPr>
            <a:cxnSpLocks/>
            <a:endCxn id="20" idx="0"/>
          </p:cNvCxnSpPr>
          <p:nvPr/>
        </p:nvCxnSpPr>
        <p:spPr>
          <a:xfrm>
            <a:off x="1713405" y="2393278"/>
            <a:ext cx="300449" cy="29890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947E9AC2-8066-B44F-8AEF-F6B397A14F43}"/>
              </a:ext>
            </a:extLst>
          </p:cNvPr>
          <p:cNvCxnSpPr>
            <a:cxnSpLocks/>
          </p:cNvCxnSpPr>
          <p:nvPr/>
        </p:nvCxnSpPr>
        <p:spPr>
          <a:xfrm flipH="1">
            <a:off x="2492830" y="2811293"/>
            <a:ext cx="17412" cy="29454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FCF21906-DF21-5942-9E9E-EA8C7E4355ED}"/>
              </a:ext>
            </a:extLst>
          </p:cNvPr>
          <p:cNvCxnSpPr>
            <a:cxnSpLocks/>
          </p:cNvCxnSpPr>
          <p:nvPr/>
        </p:nvCxnSpPr>
        <p:spPr>
          <a:xfrm flipH="1">
            <a:off x="2488473" y="3277205"/>
            <a:ext cx="17412" cy="29454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78FCC980-E217-5E4E-BF8E-551E4098ECF7}"/>
              </a:ext>
            </a:extLst>
          </p:cNvPr>
          <p:cNvCxnSpPr>
            <a:cxnSpLocks/>
          </p:cNvCxnSpPr>
          <p:nvPr/>
        </p:nvCxnSpPr>
        <p:spPr>
          <a:xfrm flipH="1">
            <a:off x="2488475" y="3747465"/>
            <a:ext cx="17412" cy="29454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065A24B7-E900-784B-BA0A-AAE9AAEE9CF1}"/>
              </a:ext>
            </a:extLst>
          </p:cNvPr>
          <p:cNvCxnSpPr>
            <a:cxnSpLocks/>
          </p:cNvCxnSpPr>
          <p:nvPr/>
        </p:nvCxnSpPr>
        <p:spPr>
          <a:xfrm flipH="1">
            <a:off x="2510244" y="4239503"/>
            <a:ext cx="17412" cy="29454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6E084710-EDD6-FD49-B66E-1FE2E37F60E1}"/>
              </a:ext>
            </a:extLst>
          </p:cNvPr>
          <p:cNvCxnSpPr>
            <a:cxnSpLocks/>
          </p:cNvCxnSpPr>
          <p:nvPr/>
        </p:nvCxnSpPr>
        <p:spPr>
          <a:xfrm>
            <a:off x="1565361" y="2911441"/>
            <a:ext cx="16654" cy="28181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346E29D8-3143-F346-B253-37BED8240116}"/>
              </a:ext>
            </a:extLst>
          </p:cNvPr>
          <p:cNvCxnSpPr>
            <a:cxnSpLocks/>
          </p:cNvCxnSpPr>
          <p:nvPr/>
        </p:nvCxnSpPr>
        <p:spPr>
          <a:xfrm flipH="1">
            <a:off x="1621969" y="3490183"/>
            <a:ext cx="26121" cy="29928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7E387083-D6F4-2A49-A9B5-D58534ECED46}"/>
              </a:ext>
            </a:extLst>
          </p:cNvPr>
          <p:cNvCxnSpPr>
            <a:cxnSpLocks/>
          </p:cNvCxnSpPr>
          <p:nvPr/>
        </p:nvCxnSpPr>
        <p:spPr>
          <a:xfrm flipH="1">
            <a:off x="1621972" y="3925991"/>
            <a:ext cx="17412" cy="29454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D12FAF61-F4F3-6845-8EEE-71769CBE10DF}"/>
              </a:ext>
            </a:extLst>
          </p:cNvPr>
          <p:cNvCxnSpPr>
            <a:cxnSpLocks/>
          </p:cNvCxnSpPr>
          <p:nvPr/>
        </p:nvCxnSpPr>
        <p:spPr>
          <a:xfrm flipH="1">
            <a:off x="1630678" y="4457218"/>
            <a:ext cx="17412" cy="29454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538DAF5D-CC64-2245-9F04-681CC66FC8B0}"/>
              </a:ext>
            </a:extLst>
          </p:cNvPr>
          <p:cNvCxnSpPr>
            <a:cxnSpLocks/>
          </p:cNvCxnSpPr>
          <p:nvPr/>
        </p:nvCxnSpPr>
        <p:spPr>
          <a:xfrm flipH="1">
            <a:off x="1613259" y="4897004"/>
            <a:ext cx="17412" cy="29454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E41C2672-D3ED-EF48-947F-24C1C5D6BB80}"/>
              </a:ext>
            </a:extLst>
          </p:cNvPr>
          <p:cNvCxnSpPr>
            <a:cxnSpLocks/>
          </p:cNvCxnSpPr>
          <p:nvPr/>
        </p:nvCxnSpPr>
        <p:spPr>
          <a:xfrm flipH="1">
            <a:off x="1086393" y="2880960"/>
            <a:ext cx="17412" cy="29454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22068ACA-D346-394C-81C5-12EDECDCD416}"/>
              </a:ext>
            </a:extLst>
          </p:cNvPr>
          <p:cNvCxnSpPr>
            <a:cxnSpLocks/>
          </p:cNvCxnSpPr>
          <p:nvPr/>
        </p:nvCxnSpPr>
        <p:spPr>
          <a:xfrm flipH="1">
            <a:off x="799002" y="3346872"/>
            <a:ext cx="209005" cy="30325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BE6BDC51-4BD6-AC41-80D3-2D7612E9513D}"/>
              </a:ext>
            </a:extLst>
          </p:cNvPr>
          <p:cNvCxnSpPr>
            <a:cxnSpLocks/>
          </p:cNvCxnSpPr>
          <p:nvPr/>
        </p:nvCxnSpPr>
        <p:spPr>
          <a:xfrm flipH="1">
            <a:off x="452425" y="3830195"/>
            <a:ext cx="202884" cy="36734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940291EA-EA3E-C346-BEF7-B7223CD87D55}"/>
              </a:ext>
            </a:extLst>
          </p:cNvPr>
          <p:cNvSpPr txBox="1"/>
          <p:nvPr/>
        </p:nvSpPr>
        <p:spPr>
          <a:xfrm rot="19172715">
            <a:off x="1728647" y="1651499"/>
            <a:ext cx="370115" cy="369332"/>
          </a:xfrm>
          <a:prstGeom prst="rect">
            <a:avLst/>
          </a:prstGeom>
          <a:noFill/>
        </p:spPr>
        <p:txBody>
          <a:bodyPr wrap="square" rtlCol="0">
            <a:spAutoFit/>
          </a:bodyPr>
          <a:lstStyle/>
          <a:p>
            <a:r>
              <a:rPr lang="en-US" dirty="0"/>
              <a:t>a</a:t>
            </a:r>
          </a:p>
        </p:txBody>
      </p:sp>
      <p:sp>
        <p:nvSpPr>
          <p:cNvPr id="47" name="TextBox 46">
            <a:extLst>
              <a:ext uri="{FF2B5EF4-FFF2-40B4-BE49-F238E27FC236}">
                <a16:creationId xmlns:a16="http://schemas.microsoft.com/office/drawing/2014/main" id="{C344EED8-2E49-824F-9F5E-2B9D437C9F3A}"/>
              </a:ext>
            </a:extLst>
          </p:cNvPr>
          <p:cNvSpPr txBox="1"/>
          <p:nvPr/>
        </p:nvSpPr>
        <p:spPr>
          <a:xfrm rot="19172715">
            <a:off x="1097273" y="2169662"/>
            <a:ext cx="370115" cy="369332"/>
          </a:xfrm>
          <a:prstGeom prst="rect">
            <a:avLst/>
          </a:prstGeom>
          <a:noFill/>
        </p:spPr>
        <p:txBody>
          <a:bodyPr wrap="square" rtlCol="0">
            <a:spAutoFit/>
          </a:bodyPr>
          <a:lstStyle/>
          <a:p>
            <a:r>
              <a:rPr lang="en-US" dirty="0"/>
              <a:t>a</a:t>
            </a:r>
          </a:p>
        </p:txBody>
      </p:sp>
      <p:sp>
        <p:nvSpPr>
          <p:cNvPr id="48" name="TextBox 47">
            <a:extLst>
              <a:ext uri="{FF2B5EF4-FFF2-40B4-BE49-F238E27FC236}">
                <a16:creationId xmlns:a16="http://schemas.microsoft.com/office/drawing/2014/main" id="{AFF3BFD0-F10C-0645-A7D5-289E6B6A63EB}"/>
              </a:ext>
            </a:extLst>
          </p:cNvPr>
          <p:cNvSpPr txBox="1"/>
          <p:nvPr/>
        </p:nvSpPr>
        <p:spPr>
          <a:xfrm rot="18347572">
            <a:off x="622656" y="3158086"/>
            <a:ext cx="370115" cy="369332"/>
          </a:xfrm>
          <a:prstGeom prst="rect">
            <a:avLst/>
          </a:prstGeom>
          <a:noFill/>
        </p:spPr>
        <p:txBody>
          <a:bodyPr wrap="square" rtlCol="0">
            <a:spAutoFit/>
          </a:bodyPr>
          <a:lstStyle/>
          <a:p>
            <a:r>
              <a:rPr lang="en-US" dirty="0"/>
              <a:t>a</a:t>
            </a:r>
          </a:p>
        </p:txBody>
      </p:sp>
      <p:sp>
        <p:nvSpPr>
          <p:cNvPr id="49" name="TextBox 48">
            <a:extLst>
              <a:ext uri="{FF2B5EF4-FFF2-40B4-BE49-F238E27FC236}">
                <a16:creationId xmlns:a16="http://schemas.microsoft.com/office/drawing/2014/main" id="{1D8947D5-4A31-5D41-8D69-52AE7AF2FCB6}"/>
              </a:ext>
            </a:extLst>
          </p:cNvPr>
          <p:cNvSpPr txBox="1"/>
          <p:nvPr/>
        </p:nvSpPr>
        <p:spPr>
          <a:xfrm rot="18347572">
            <a:off x="267366" y="3741564"/>
            <a:ext cx="370115" cy="369332"/>
          </a:xfrm>
          <a:prstGeom prst="rect">
            <a:avLst/>
          </a:prstGeom>
          <a:noFill/>
        </p:spPr>
        <p:txBody>
          <a:bodyPr wrap="square" rtlCol="0">
            <a:spAutoFit/>
          </a:bodyPr>
          <a:lstStyle/>
          <a:p>
            <a:r>
              <a:rPr lang="en-US" dirty="0"/>
              <a:t>$</a:t>
            </a:r>
          </a:p>
        </p:txBody>
      </p:sp>
      <p:sp>
        <p:nvSpPr>
          <p:cNvPr id="50" name="TextBox 49">
            <a:extLst>
              <a:ext uri="{FF2B5EF4-FFF2-40B4-BE49-F238E27FC236}">
                <a16:creationId xmlns:a16="http://schemas.microsoft.com/office/drawing/2014/main" id="{13C351A0-7693-8B4A-AC6C-95A8054B4B35}"/>
              </a:ext>
            </a:extLst>
          </p:cNvPr>
          <p:cNvSpPr txBox="1"/>
          <p:nvPr/>
        </p:nvSpPr>
        <p:spPr>
          <a:xfrm rot="21249859">
            <a:off x="1571896" y="2396083"/>
            <a:ext cx="370115" cy="369332"/>
          </a:xfrm>
          <a:prstGeom prst="rect">
            <a:avLst/>
          </a:prstGeom>
          <a:noFill/>
        </p:spPr>
        <p:txBody>
          <a:bodyPr wrap="square" rtlCol="0">
            <a:spAutoFit/>
          </a:bodyPr>
          <a:lstStyle/>
          <a:p>
            <a:r>
              <a:rPr lang="en-US" dirty="0"/>
              <a:t>b</a:t>
            </a:r>
          </a:p>
        </p:txBody>
      </p:sp>
      <p:sp>
        <p:nvSpPr>
          <p:cNvPr id="51" name="TextBox 50">
            <a:extLst>
              <a:ext uri="{FF2B5EF4-FFF2-40B4-BE49-F238E27FC236}">
                <a16:creationId xmlns:a16="http://schemas.microsoft.com/office/drawing/2014/main" id="{279583AD-7EB0-E842-A191-5E88C46D7C8D}"/>
              </a:ext>
            </a:extLst>
          </p:cNvPr>
          <p:cNvSpPr txBox="1"/>
          <p:nvPr/>
        </p:nvSpPr>
        <p:spPr>
          <a:xfrm rot="21306919">
            <a:off x="1857371" y="2260698"/>
            <a:ext cx="370115" cy="369332"/>
          </a:xfrm>
          <a:prstGeom prst="rect">
            <a:avLst/>
          </a:prstGeom>
          <a:noFill/>
        </p:spPr>
        <p:txBody>
          <a:bodyPr wrap="square" rtlCol="0">
            <a:spAutoFit/>
          </a:bodyPr>
          <a:lstStyle/>
          <a:p>
            <a:r>
              <a:rPr lang="en-US" dirty="0"/>
              <a:t>$</a:t>
            </a:r>
          </a:p>
        </p:txBody>
      </p:sp>
      <p:sp>
        <p:nvSpPr>
          <p:cNvPr id="52" name="TextBox 51">
            <a:extLst>
              <a:ext uri="{FF2B5EF4-FFF2-40B4-BE49-F238E27FC236}">
                <a16:creationId xmlns:a16="http://schemas.microsoft.com/office/drawing/2014/main" id="{6F218DD9-CBDF-8840-A38F-55932DC7E390}"/>
              </a:ext>
            </a:extLst>
          </p:cNvPr>
          <p:cNvSpPr txBox="1"/>
          <p:nvPr/>
        </p:nvSpPr>
        <p:spPr>
          <a:xfrm>
            <a:off x="1282334" y="2844414"/>
            <a:ext cx="373505" cy="369332"/>
          </a:xfrm>
          <a:prstGeom prst="rect">
            <a:avLst/>
          </a:prstGeom>
          <a:noFill/>
        </p:spPr>
        <p:txBody>
          <a:bodyPr wrap="square" rtlCol="0">
            <a:spAutoFit/>
          </a:bodyPr>
          <a:lstStyle/>
          <a:p>
            <a:r>
              <a:rPr lang="en-US" dirty="0"/>
              <a:t>a</a:t>
            </a:r>
          </a:p>
        </p:txBody>
      </p:sp>
      <p:sp>
        <p:nvSpPr>
          <p:cNvPr id="53" name="TextBox 52">
            <a:extLst>
              <a:ext uri="{FF2B5EF4-FFF2-40B4-BE49-F238E27FC236}">
                <a16:creationId xmlns:a16="http://schemas.microsoft.com/office/drawing/2014/main" id="{9224CFBA-9752-CC40-B16F-2B5370459071}"/>
              </a:ext>
            </a:extLst>
          </p:cNvPr>
          <p:cNvSpPr txBox="1"/>
          <p:nvPr/>
        </p:nvSpPr>
        <p:spPr>
          <a:xfrm>
            <a:off x="1336758" y="4368576"/>
            <a:ext cx="370115" cy="369332"/>
          </a:xfrm>
          <a:prstGeom prst="rect">
            <a:avLst/>
          </a:prstGeom>
          <a:noFill/>
        </p:spPr>
        <p:txBody>
          <a:bodyPr wrap="square" rtlCol="0">
            <a:spAutoFit/>
          </a:bodyPr>
          <a:lstStyle/>
          <a:p>
            <a:r>
              <a:rPr lang="en-US" dirty="0"/>
              <a:t>a</a:t>
            </a:r>
          </a:p>
        </p:txBody>
      </p:sp>
      <p:sp>
        <p:nvSpPr>
          <p:cNvPr id="54" name="TextBox 53">
            <a:extLst>
              <a:ext uri="{FF2B5EF4-FFF2-40B4-BE49-F238E27FC236}">
                <a16:creationId xmlns:a16="http://schemas.microsoft.com/office/drawing/2014/main" id="{631908EA-7D90-0845-99D1-273ED1B44336}"/>
              </a:ext>
            </a:extLst>
          </p:cNvPr>
          <p:cNvSpPr txBox="1"/>
          <p:nvPr/>
        </p:nvSpPr>
        <p:spPr>
          <a:xfrm>
            <a:off x="1334164" y="4821426"/>
            <a:ext cx="370115" cy="369332"/>
          </a:xfrm>
          <a:prstGeom prst="rect">
            <a:avLst/>
          </a:prstGeom>
          <a:noFill/>
        </p:spPr>
        <p:txBody>
          <a:bodyPr wrap="square" rtlCol="0">
            <a:spAutoFit/>
          </a:bodyPr>
          <a:lstStyle/>
          <a:p>
            <a:r>
              <a:rPr lang="en-US" dirty="0"/>
              <a:t>$</a:t>
            </a:r>
          </a:p>
        </p:txBody>
      </p:sp>
      <p:sp>
        <p:nvSpPr>
          <p:cNvPr id="55" name="TextBox 54">
            <a:extLst>
              <a:ext uri="{FF2B5EF4-FFF2-40B4-BE49-F238E27FC236}">
                <a16:creationId xmlns:a16="http://schemas.microsoft.com/office/drawing/2014/main" id="{8E8956C0-D06E-2948-85AF-7F4B7FB436D5}"/>
              </a:ext>
            </a:extLst>
          </p:cNvPr>
          <p:cNvSpPr txBox="1"/>
          <p:nvPr/>
        </p:nvSpPr>
        <p:spPr>
          <a:xfrm rot="21249859">
            <a:off x="2011681" y="1830019"/>
            <a:ext cx="370115" cy="369332"/>
          </a:xfrm>
          <a:prstGeom prst="rect">
            <a:avLst/>
          </a:prstGeom>
          <a:noFill/>
        </p:spPr>
        <p:txBody>
          <a:bodyPr wrap="square" rtlCol="0">
            <a:spAutoFit/>
          </a:bodyPr>
          <a:lstStyle/>
          <a:p>
            <a:r>
              <a:rPr lang="en-US" dirty="0"/>
              <a:t>b</a:t>
            </a:r>
          </a:p>
        </p:txBody>
      </p:sp>
      <p:sp>
        <p:nvSpPr>
          <p:cNvPr id="56" name="Oval 55">
            <a:extLst>
              <a:ext uri="{FF2B5EF4-FFF2-40B4-BE49-F238E27FC236}">
                <a16:creationId xmlns:a16="http://schemas.microsoft.com/office/drawing/2014/main" id="{3C867A40-FFFE-7E43-A30F-812EE9C57ED1}"/>
              </a:ext>
            </a:extLst>
          </p:cNvPr>
          <p:cNvSpPr/>
          <p:nvPr/>
        </p:nvSpPr>
        <p:spPr>
          <a:xfrm>
            <a:off x="1950716" y="3785106"/>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7" name="Straight Arrow Connector 56">
            <a:extLst>
              <a:ext uri="{FF2B5EF4-FFF2-40B4-BE49-F238E27FC236}">
                <a16:creationId xmlns:a16="http://schemas.microsoft.com/office/drawing/2014/main" id="{2063FF77-0354-FA4D-A507-897A8C93EDD4}"/>
              </a:ext>
            </a:extLst>
          </p:cNvPr>
          <p:cNvCxnSpPr>
            <a:cxnSpLocks/>
            <a:stCxn id="16" idx="5"/>
            <a:endCxn id="56" idx="0"/>
          </p:cNvCxnSpPr>
          <p:nvPr/>
        </p:nvCxnSpPr>
        <p:spPr>
          <a:xfrm>
            <a:off x="1686893" y="3400863"/>
            <a:ext cx="361795" cy="38424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08F1576A-98B4-AC41-A5C4-845D7EF9D2C7}"/>
              </a:ext>
            </a:extLst>
          </p:cNvPr>
          <p:cNvSpPr txBox="1"/>
          <p:nvPr/>
        </p:nvSpPr>
        <p:spPr>
          <a:xfrm rot="21306919">
            <a:off x="1892205" y="3353624"/>
            <a:ext cx="370115" cy="369332"/>
          </a:xfrm>
          <a:prstGeom prst="rect">
            <a:avLst/>
          </a:prstGeom>
          <a:noFill/>
        </p:spPr>
        <p:txBody>
          <a:bodyPr wrap="square" rtlCol="0">
            <a:spAutoFit/>
          </a:bodyPr>
          <a:lstStyle/>
          <a:p>
            <a:r>
              <a:rPr lang="en-US" dirty="0"/>
              <a:t>$</a:t>
            </a:r>
          </a:p>
        </p:txBody>
      </p:sp>
      <p:sp>
        <p:nvSpPr>
          <p:cNvPr id="59" name="TextBox 58">
            <a:extLst>
              <a:ext uri="{FF2B5EF4-FFF2-40B4-BE49-F238E27FC236}">
                <a16:creationId xmlns:a16="http://schemas.microsoft.com/office/drawing/2014/main" id="{7D16CF9B-BA2F-D24C-BAA1-D73F6F62CBD4}"/>
              </a:ext>
            </a:extLst>
          </p:cNvPr>
          <p:cNvSpPr txBox="1"/>
          <p:nvPr/>
        </p:nvSpPr>
        <p:spPr>
          <a:xfrm>
            <a:off x="1319345" y="3867832"/>
            <a:ext cx="370115" cy="369332"/>
          </a:xfrm>
          <a:prstGeom prst="rect">
            <a:avLst/>
          </a:prstGeom>
          <a:noFill/>
        </p:spPr>
        <p:txBody>
          <a:bodyPr wrap="square" rtlCol="0">
            <a:spAutoFit/>
          </a:bodyPr>
          <a:lstStyle/>
          <a:p>
            <a:r>
              <a:rPr lang="en-US" dirty="0"/>
              <a:t>b</a:t>
            </a:r>
          </a:p>
        </p:txBody>
      </p:sp>
      <p:sp>
        <p:nvSpPr>
          <p:cNvPr id="60" name="TextBox 59">
            <a:extLst>
              <a:ext uri="{FF2B5EF4-FFF2-40B4-BE49-F238E27FC236}">
                <a16:creationId xmlns:a16="http://schemas.microsoft.com/office/drawing/2014/main" id="{FAE6F131-DCFF-B64D-9703-202E0407949B}"/>
              </a:ext>
            </a:extLst>
          </p:cNvPr>
          <p:cNvSpPr txBox="1"/>
          <p:nvPr/>
        </p:nvSpPr>
        <p:spPr>
          <a:xfrm rot="19172715">
            <a:off x="2333891" y="2243683"/>
            <a:ext cx="370115" cy="369332"/>
          </a:xfrm>
          <a:prstGeom prst="rect">
            <a:avLst/>
          </a:prstGeom>
          <a:noFill/>
        </p:spPr>
        <p:txBody>
          <a:bodyPr wrap="square" rtlCol="0">
            <a:spAutoFit/>
          </a:bodyPr>
          <a:lstStyle/>
          <a:p>
            <a:r>
              <a:rPr lang="en-US" dirty="0"/>
              <a:t>a</a:t>
            </a:r>
          </a:p>
        </p:txBody>
      </p:sp>
      <p:sp>
        <p:nvSpPr>
          <p:cNvPr id="61" name="TextBox 60">
            <a:extLst>
              <a:ext uri="{FF2B5EF4-FFF2-40B4-BE49-F238E27FC236}">
                <a16:creationId xmlns:a16="http://schemas.microsoft.com/office/drawing/2014/main" id="{892BD94A-7FDA-6348-BFB8-BE62A061E83B}"/>
              </a:ext>
            </a:extLst>
          </p:cNvPr>
          <p:cNvSpPr txBox="1"/>
          <p:nvPr/>
        </p:nvSpPr>
        <p:spPr>
          <a:xfrm rot="21306919">
            <a:off x="2545351" y="1707698"/>
            <a:ext cx="370115" cy="369332"/>
          </a:xfrm>
          <a:prstGeom prst="rect">
            <a:avLst/>
          </a:prstGeom>
          <a:noFill/>
        </p:spPr>
        <p:txBody>
          <a:bodyPr wrap="square" rtlCol="0">
            <a:spAutoFit/>
          </a:bodyPr>
          <a:lstStyle/>
          <a:p>
            <a:r>
              <a:rPr lang="en-US" dirty="0"/>
              <a:t>$</a:t>
            </a:r>
          </a:p>
        </p:txBody>
      </p:sp>
      <p:sp>
        <p:nvSpPr>
          <p:cNvPr id="62" name="TextBox 61">
            <a:extLst>
              <a:ext uri="{FF2B5EF4-FFF2-40B4-BE49-F238E27FC236}">
                <a16:creationId xmlns:a16="http://schemas.microsoft.com/office/drawing/2014/main" id="{ADD7288A-BB3C-B34E-9BBB-82006B072FE2}"/>
              </a:ext>
            </a:extLst>
          </p:cNvPr>
          <p:cNvSpPr txBox="1"/>
          <p:nvPr/>
        </p:nvSpPr>
        <p:spPr>
          <a:xfrm rot="21306919">
            <a:off x="2697751" y="2617747"/>
            <a:ext cx="370115" cy="369332"/>
          </a:xfrm>
          <a:prstGeom prst="rect">
            <a:avLst/>
          </a:prstGeom>
          <a:noFill/>
        </p:spPr>
        <p:txBody>
          <a:bodyPr wrap="square" rtlCol="0">
            <a:spAutoFit/>
          </a:bodyPr>
          <a:lstStyle/>
          <a:p>
            <a:r>
              <a:rPr lang="en-US" dirty="0"/>
              <a:t>$</a:t>
            </a:r>
          </a:p>
        </p:txBody>
      </p:sp>
      <p:sp>
        <p:nvSpPr>
          <p:cNvPr id="63" name="TextBox 62">
            <a:extLst>
              <a:ext uri="{FF2B5EF4-FFF2-40B4-BE49-F238E27FC236}">
                <a16:creationId xmlns:a16="http://schemas.microsoft.com/office/drawing/2014/main" id="{68ACBD1A-DA05-0A4B-899E-885DA574276B}"/>
              </a:ext>
            </a:extLst>
          </p:cNvPr>
          <p:cNvSpPr txBox="1"/>
          <p:nvPr/>
        </p:nvSpPr>
        <p:spPr>
          <a:xfrm>
            <a:off x="2244633" y="2761681"/>
            <a:ext cx="373505" cy="369332"/>
          </a:xfrm>
          <a:prstGeom prst="rect">
            <a:avLst/>
          </a:prstGeom>
          <a:noFill/>
        </p:spPr>
        <p:txBody>
          <a:bodyPr wrap="square" rtlCol="0">
            <a:spAutoFit/>
          </a:bodyPr>
          <a:lstStyle/>
          <a:p>
            <a:r>
              <a:rPr lang="en-US" dirty="0"/>
              <a:t>a</a:t>
            </a:r>
          </a:p>
        </p:txBody>
      </p:sp>
      <p:sp>
        <p:nvSpPr>
          <p:cNvPr id="64" name="TextBox 63">
            <a:extLst>
              <a:ext uri="{FF2B5EF4-FFF2-40B4-BE49-F238E27FC236}">
                <a16:creationId xmlns:a16="http://schemas.microsoft.com/office/drawing/2014/main" id="{F318AB5C-4E25-C74A-9642-F191BE4E54F6}"/>
              </a:ext>
            </a:extLst>
          </p:cNvPr>
          <p:cNvSpPr txBox="1"/>
          <p:nvPr/>
        </p:nvSpPr>
        <p:spPr>
          <a:xfrm>
            <a:off x="2214151" y="3201467"/>
            <a:ext cx="373505" cy="369332"/>
          </a:xfrm>
          <a:prstGeom prst="rect">
            <a:avLst/>
          </a:prstGeom>
          <a:noFill/>
        </p:spPr>
        <p:txBody>
          <a:bodyPr wrap="square" rtlCol="0">
            <a:spAutoFit/>
          </a:bodyPr>
          <a:lstStyle/>
          <a:p>
            <a:r>
              <a:rPr lang="en-US" dirty="0"/>
              <a:t>b</a:t>
            </a:r>
          </a:p>
        </p:txBody>
      </p:sp>
      <p:sp>
        <p:nvSpPr>
          <p:cNvPr id="65" name="TextBox 64">
            <a:extLst>
              <a:ext uri="{FF2B5EF4-FFF2-40B4-BE49-F238E27FC236}">
                <a16:creationId xmlns:a16="http://schemas.microsoft.com/office/drawing/2014/main" id="{847634DB-32F4-5544-9720-7E62AE55436E}"/>
              </a:ext>
            </a:extLst>
          </p:cNvPr>
          <p:cNvSpPr txBox="1"/>
          <p:nvPr/>
        </p:nvSpPr>
        <p:spPr>
          <a:xfrm>
            <a:off x="2209796" y="3680441"/>
            <a:ext cx="373505" cy="369332"/>
          </a:xfrm>
          <a:prstGeom prst="rect">
            <a:avLst/>
          </a:prstGeom>
          <a:noFill/>
        </p:spPr>
        <p:txBody>
          <a:bodyPr wrap="square" rtlCol="0">
            <a:spAutoFit/>
          </a:bodyPr>
          <a:lstStyle/>
          <a:p>
            <a:r>
              <a:rPr lang="en-US" dirty="0"/>
              <a:t>a</a:t>
            </a:r>
          </a:p>
        </p:txBody>
      </p:sp>
      <p:sp>
        <p:nvSpPr>
          <p:cNvPr id="66" name="TextBox 65">
            <a:extLst>
              <a:ext uri="{FF2B5EF4-FFF2-40B4-BE49-F238E27FC236}">
                <a16:creationId xmlns:a16="http://schemas.microsoft.com/office/drawing/2014/main" id="{258B78B2-004A-B84E-9BE8-D24B2D626413}"/>
              </a:ext>
            </a:extLst>
          </p:cNvPr>
          <p:cNvSpPr txBox="1"/>
          <p:nvPr/>
        </p:nvSpPr>
        <p:spPr>
          <a:xfrm>
            <a:off x="2272518" y="4172476"/>
            <a:ext cx="373505" cy="369332"/>
          </a:xfrm>
          <a:prstGeom prst="rect">
            <a:avLst/>
          </a:prstGeom>
          <a:noFill/>
        </p:spPr>
        <p:txBody>
          <a:bodyPr wrap="square" rtlCol="0">
            <a:spAutoFit/>
          </a:bodyPr>
          <a:lstStyle/>
          <a:p>
            <a:r>
              <a:rPr lang="en-US" dirty="0"/>
              <a:t>$</a:t>
            </a:r>
          </a:p>
        </p:txBody>
      </p:sp>
      <p:sp>
        <p:nvSpPr>
          <p:cNvPr id="67" name="TextBox 66">
            <a:extLst>
              <a:ext uri="{FF2B5EF4-FFF2-40B4-BE49-F238E27FC236}">
                <a16:creationId xmlns:a16="http://schemas.microsoft.com/office/drawing/2014/main" id="{E68CC0F3-24B9-0C48-BEFC-C3A849BAAAC9}"/>
              </a:ext>
            </a:extLst>
          </p:cNvPr>
          <p:cNvSpPr txBox="1"/>
          <p:nvPr/>
        </p:nvSpPr>
        <p:spPr>
          <a:xfrm>
            <a:off x="5943600" y="1690688"/>
            <a:ext cx="6225070" cy="2585323"/>
          </a:xfrm>
          <a:prstGeom prst="rect">
            <a:avLst/>
          </a:prstGeom>
          <a:noFill/>
        </p:spPr>
        <p:txBody>
          <a:bodyPr wrap="square" rtlCol="0">
            <a:spAutoFit/>
          </a:bodyPr>
          <a:lstStyle/>
          <a:p>
            <a:r>
              <a:rPr lang="en-US" dirty="0"/>
              <a:t>How can we use a suffix </a:t>
            </a:r>
            <a:r>
              <a:rPr lang="en-US" dirty="0" err="1"/>
              <a:t>trie</a:t>
            </a:r>
            <a:r>
              <a:rPr lang="en-US" dirty="0"/>
              <a:t> to….</a:t>
            </a:r>
          </a:p>
          <a:p>
            <a:endParaRPr lang="en-US" dirty="0"/>
          </a:p>
          <a:p>
            <a:pPr marL="342900" indent="-342900">
              <a:buFont typeface="+mj-lt"/>
              <a:buAutoNum type="alphaLcParenR"/>
            </a:pPr>
            <a:r>
              <a:rPr lang="en-US" dirty="0"/>
              <a:t>Check if a string S is a </a:t>
            </a:r>
            <a:r>
              <a:rPr lang="en-US" b="1" i="1" u="sng" dirty="0">
                <a:solidFill>
                  <a:srgbClr val="FF4EFF"/>
                </a:solidFill>
              </a:rPr>
              <a:t>substring</a:t>
            </a:r>
            <a:r>
              <a:rPr lang="en-US" dirty="0"/>
              <a:t> of the text T? </a:t>
            </a:r>
          </a:p>
          <a:p>
            <a:r>
              <a:rPr lang="en-US" i="1" dirty="0">
                <a:solidFill>
                  <a:schemeClr val="accent3"/>
                </a:solidFill>
              </a:rPr>
              <a:t>     Keep processing the characters of S until you either arrive at some node(S </a:t>
            </a:r>
            <a:r>
              <a:rPr lang="en-US" b="1" i="1" dirty="0">
                <a:solidFill>
                  <a:schemeClr val="accent3"/>
                </a:solidFill>
              </a:rPr>
              <a:t>is </a:t>
            </a:r>
            <a:r>
              <a:rPr lang="en-US" i="1" dirty="0">
                <a:solidFill>
                  <a:schemeClr val="accent3"/>
                </a:solidFill>
              </a:rPr>
              <a:t>a substring) or fall off the </a:t>
            </a:r>
            <a:r>
              <a:rPr lang="en-US" i="1" dirty="0" err="1">
                <a:solidFill>
                  <a:schemeClr val="accent3"/>
                </a:solidFill>
              </a:rPr>
              <a:t>trie</a:t>
            </a:r>
            <a:r>
              <a:rPr lang="en-US" i="1" dirty="0">
                <a:solidFill>
                  <a:schemeClr val="accent3"/>
                </a:solidFill>
              </a:rPr>
              <a:t> (S is </a:t>
            </a:r>
            <a:r>
              <a:rPr lang="en-US" b="1" i="1" dirty="0">
                <a:solidFill>
                  <a:schemeClr val="accent3"/>
                </a:solidFill>
              </a:rPr>
              <a:t>not</a:t>
            </a:r>
            <a:r>
              <a:rPr lang="en-US" i="1" dirty="0">
                <a:solidFill>
                  <a:schemeClr val="accent3"/>
                </a:solidFill>
              </a:rPr>
              <a:t> a substring).</a:t>
            </a:r>
            <a:endParaRPr lang="en-US" dirty="0"/>
          </a:p>
          <a:p>
            <a:pPr marL="342900" indent="-342900">
              <a:buFont typeface="+mj-lt"/>
              <a:buAutoNum type="alphaLcParenR" startAt="2"/>
            </a:pPr>
            <a:r>
              <a:rPr lang="en-US" dirty="0"/>
              <a:t>Check if a string S is a </a:t>
            </a:r>
            <a:r>
              <a:rPr lang="en-US" b="1" i="1" u="sng" dirty="0">
                <a:solidFill>
                  <a:schemeClr val="accent5"/>
                </a:solidFill>
              </a:rPr>
              <a:t>suffix</a:t>
            </a:r>
            <a:r>
              <a:rPr lang="en-US" dirty="0"/>
              <a:t> of the text T? </a:t>
            </a:r>
          </a:p>
          <a:p>
            <a:r>
              <a:rPr lang="en-US" dirty="0">
                <a:solidFill>
                  <a:schemeClr val="accent3"/>
                </a:solidFill>
              </a:rPr>
              <a:t>     </a:t>
            </a:r>
            <a:endParaRPr lang="en-US" dirty="0"/>
          </a:p>
          <a:p>
            <a:pPr marL="342900" indent="-342900">
              <a:buFont typeface="+mj-lt"/>
              <a:buAutoNum type="alphaLcParenR" startAt="4"/>
            </a:pPr>
            <a:endParaRPr lang="en-US" dirty="0"/>
          </a:p>
        </p:txBody>
      </p:sp>
      <p:sp>
        <p:nvSpPr>
          <p:cNvPr id="68" name="TextBox 67">
            <a:extLst>
              <a:ext uri="{FF2B5EF4-FFF2-40B4-BE49-F238E27FC236}">
                <a16:creationId xmlns:a16="http://schemas.microsoft.com/office/drawing/2014/main" id="{2323FF35-E6E4-4C5A-A4F1-2B36AF2E4C69}"/>
              </a:ext>
            </a:extLst>
          </p:cNvPr>
          <p:cNvSpPr txBox="1"/>
          <p:nvPr/>
        </p:nvSpPr>
        <p:spPr>
          <a:xfrm>
            <a:off x="767068" y="2818117"/>
            <a:ext cx="370115" cy="369332"/>
          </a:xfrm>
          <a:prstGeom prst="rect">
            <a:avLst/>
          </a:prstGeom>
          <a:noFill/>
        </p:spPr>
        <p:txBody>
          <a:bodyPr wrap="square" rtlCol="0">
            <a:spAutoFit/>
          </a:bodyPr>
          <a:lstStyle/>
          <a:p>
            <a:r>
              <a:rPr lang="en-US" dirty="0"/>
              <a:t>b</a:t>
            </a:r>
          </a:p>
        </p:txBody>
      </p:sp>
    </p:spTree>
    <p:extLst>
      <p:ext uri="{BB962C8B-B14F-4D97-AF65-F5344CB8AC3E}">
        <p14:creationId xmlns:p14="http://schemas.microsoft.com/office/powerpoint/2010/main" val="142440680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40DB12-3EA1-4A4C-A91D-85DB6989AC05}"/>
              </a:ext>
            </a:extLst>
          </p:cNvPr>
          <p:cNvSpPr>
            <a:spLocks noGrp="1"/>
          </p:cNvSpPr>
          <p:nvPr>
            <p:ph type="title"/>
          </p:nvPr>
        </p:nvSpPr>
        <p:spPr/>
        <p:txBody>
          <a:bodyPr/>
          <a:lstStyle/>
          <a:p>
            <a:pPr algn="ctr"/>
            <a:r>
              <a:rPr lang="en-US" dirty="0"/>
              <a:t>Asks, you say?</a:t>
            </a:r>
          </a:p>
        </p:txBody>
      </p:sp>
      <p:sp>
        <p:nvSpPr>
          <p:cNvPr id="4" name="TextBox 3">
            <a:extLst>
              <a:ext uri="{FF2B5EF4-FFF2-40B4-BE49-F238E27FC236}">
                <a16:creationId xmlns:a16="http://schemas.microsoft.com/office/drawing/2014/main" id="{0138FA8F-BC4A-2948-B378-138D062991A4}"/>
              </a:ext>
            </a:extLst>
          </p:cNvPr>
          <p:cNvSpPr txBox="1"/>
          <p:nvPr/>
        </p:nvSpPr>
        <p:spPr>
          <a:xfrm>
            <a:off x="1289944" y="3417730"/>
            <a:ext cx="370115" cy="369332"/>
          </a:xfrm>
          <a:prstGeom prst="rect">
            <a:avLst/>
          </a:prstGeom>
          <a:noFill/>
        </p:spPr>
        <p:txBody>
          <a:bodyPr wrap="square" rtlCol="0">
            <a:spAutoFit/>
          </a:bodyPr>
          <a:lstStyle/>
          <a:p>
            <a:r>
              <a:rPr lang="en-US" dirty="0"/>
              <a:t>a</a:t>
            </a:r>
          </a:p>
        </p:txBody>
      </p:sp>
      <p:sp>
        <p:nvSpPr>
          <p:cNvPr id="5" name="Oval 4">
            <a:extLst>
              <a:ext uri="{FF2B5EF4-FFF2-40B4-BE49-F238E27FC236}">
                <a16:creationId xmlns:a16="http://schemas.microsoft.com/office/drawing/2014/main" id="{03BDD534-ECD5-6F47-AEEC-A1A70D4B4767}"/>
              </a:ext>
            </a:extLst>
          </p:cNvPr>
          <p:cNvSpPr/>
          <p:nvPr/>
        </p:nvSpPr>
        <p:spPr>
          <a:xfrm>
            <a:off x="2142304" y="1651499"/>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376F8332-5474-314D-9614-150E3A67D174}"/>
              </a:ext>
            </a:extLst>
          </p:cNvPr>
          <p:cNvSpPr/>
          <p:nvPr/>
        </p:nvSpPr>
        <p:spPr>
          <a:xfrm>
            <a:off x="2660468" y="2169663"/>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0D29B1DA-C016-9946-A92F-7187221CDCC9}"/>
              </a:ext>
            </a:extLst>
          </p:cNvPr>
          <p:cNvSpPr/>
          <p:nvPr/>
        </p:nvSpPr>
        <p:spPr>
          <a:xfrm>
            <a:off x="2159723" y="2191434"/>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4A1194BC-6872-7747-8965-F70D94736A7D}"/>
              </a:ext>
            </a:extLst>
          </p:cNvPr>
          <p:cNvSpPr/>
          <p:nvPr/>
        </p:nvSpPr>
        <p:spPr>
          <a:xfrm>
            <a:off x="1515289" y="2213205"/>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4B0DAEA9-D562-FC47-A37D-2A2120A807FE}"/>
              </a:ext>
            </a:extLst>
          </p:cNvPr>
          <p:cNvSpPr/>
          <p:nvPr/>
        </p:nvSpPr>
        <p:spPr>
          <a:xfrm>
            <a:off x="2403564" y="2657346"/>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D29C5095-264C-E449-918F-6B27568E0375}"/>
              </a:ext>
            </a:extLst>
          </p:cNvPr>
          <p:cNvSpPr/>
          <p:nvPr/>
        </p:nvSpPr>
        <p:spPr>
          <a:xfrm>
            <a:off x="2782389" y="3101482"/>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C6B5ABCD-6E1B-CA48-B1B6-E9E333737F07}"/>
              </a:ext>
            </a:extLst>
          </p:cNvPr>
          <p:cNvSpPr/>
          <p:nvPr/>
        </p:nvSpPr>
        <p:spPr>
          <a:xfrm>
            <a:off x="2399210" y="3097127"/>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64226959-A068-7942-810F-0566431F6689}"/>
              </a:ext>
            </a:extLst>
          </p:cNvPr>
          <p:cNvSpPr/>
          <p:nvPr/>
        </p:nvSpPr>
        <p:spPr>
          <a:xfrm>
            <a:off x="2412272" y="3580456"/>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C7F52585-D82E-0041-93DB-ABD79F54CCA9}"/>
              </a:ext>
            </a:extLst>
          </p:cNvPr>
          <p:cNvSpPr/>
          <p:nvPr/>
        </p:nvSpPr>
        <p:spPr>
          <a:xfrm>
            <a:off x="2407918" y="4020237"/>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43394917-2924-CF45-B856-3EAA228B93D1}"/>
              </a:ext>
            </a:extLst>
          </p:cNvPr>
          <p:cNvSpPr/>
          <p:nvPr/>
        </p:nvSpPr>
        <p:spPr>
          <a:xfrm>
            <a:off x="2416625" y="4551464"/>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578B2510-B987-974C-ABAB-35F9B46ED21A}"/>
              </a:ext>
            </a:extLst>
          </p:cNvPr>
          <p:cNvSpPr/>
          <p:nvPr/>
        </p:nvSpPr>
        <p:spPr>
          <a:xfrm>
            <a:off x="1484810" y="2692179"/>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58E84075-B9C7-5A43-89E2-8C2F0B178353}"/>
              </a:ext>
            </a:extLst>
          </p:cNvPr>
          <p:cNvSpPr/>
          <p:nvPr/>
        </p:nvSpPr>
        <p:spPr>
          <a:xfrm>
            <a:off x="1519645" y="3249527"/>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66939EF6-87E3-CD4B-848B-5486BF126573}"/>
              </a:ext>
            </a:extLst>
          </p:cNvPr>
          <p:cNvSpPr/>
          <p:nvPr/>
        </p:nvSpPr>
        <p:spPr>
          <a:xfrm>
            <a:off x="1532707" y="3772045"/>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AF3B05F1-F812-AE45-BDDE-D765D6C122FA}"/>
              </a:ext>
            </a:extLst>
          </p:cNvPr>
          <p:cNvSpPr/>
          <p:nvPr/>
        </p:nvSpPr>
        <p:spPr>
          <a:xfrm>
            <a:off x="1528353" y="4211826"/>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C3361CFA-7050-6B4A-879E-7D1BB8E2345A}"/>
              </a:ext>
            </a:extLst>
          </p:cNvPr>
          <p:cNvSpPr/>
          <p:nvPr/>
        </p:nvSpPr>
        <p:spPr>
          <a:xfrm>
            <a:off x="1537060" y="4743053"/>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0BC75A3D-D5A4-8D45-88CD-A98985959F95}"/>
              </a:ext>
            </a:extLst>
          </p:cNvPr>
          <p:cNvSpPr/>
          <p:nvPr/>
        </p:nvSpPr>
        <p:spPr>
          <a:xfrm>
            <a:off x="1915882" y="2692180"/>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8257E480-B951-3E41-9016-6FF176A9045F}"/>
              </a:ext>
            </a:extLst>
          </p:cNvPr>
          <p:cNvSpPr/>
          <p:nvPr/>
        </p:nvSpPr>
        <p:spPr>
          <a:xfrm>
            <a:off x="1506578" y="5235091"/>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1EAB2E08-FDDC-9D4A-B708-92DF5F92AD33}"/>
              </a:ext>
            </a:extLst>
          </p:cNvPr>
          <p:cNvSpPr/>
          <p:nvPr/>
        </p:nvSpPr>
        <p:spPr>
          <a:xfrm>
            <a:off x="997128" y="2713950"/>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731B90A9-5F44-2840-B64E-1A6E2857A895}"/>
              </a:ext>
            </a:extLst>
          </p:cNvPr>
          <p:cNvSpPr/>
          <p:nvPr/>
        </p:nvSpPr>
        <p:spPr>
          <a:xfrm>
            <a:off x="992774" y="3153731"/>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FFB8684E-7C3B-B540-BD5A-13162257BF77}"/>
              </a:ext>
            </a:extLst>
          </p:cNvPr>
          <p:cNvSpPr/>
          <p:nvPr/>
        </p:nvSpPr>
        <p:spPr>
          <a:xfrm>
            <a:off x="587821" y="3663186"/>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80D1FE4D-C13F-F946-A6C5-9C4341402471}"/>
              </a:ext>
            </a:extLst>
          </p:cNvPr>
          <p:cNvSpPr/>
          <p:nvPr/>
        </p:nvSpPr>
        <p:spPr>
          <a:xfrm>
            <a:off x="348334" y="4259722"/>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Straight Arrow Connector 25">
            <a:extLst>
              <a:ext uri="{FF2B5EF4-FFF2-40B4-BE49-F238E27FC236}">
                <a16:creationId xmlns:a16="http://schemas.microsoft.com/office/drawing/2014/main" id="{9787E5BF-23F2-384C-9726-C37BD27222A5}"/>
              </a:ext>
            </a:extLst>
          </p:cNvPr>
          <p:cNvCxnSpPr>
            <a:stCxn id="5" idx="2"/>
            <a:endCxn id="8" idx="7"/>
          </p:cNvCxnSpPr>
          <p:nvPr/>
        </p:nvCxnSpPr>
        <p:spPr>
          <a:xfrm flipH="1">
            <a:off x="1682537" y="1740150"/>
            <a:ext cx="459767" cy="4990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1A0031AA-DE84-644F-87BC-7470A7146C3B}"/>
              </a:ext>
            </a:extLst>
          </p:cNvPr>
          <p:cNvCxnSpPr>
            <a:cxnSpLocks/>
            <a:stCxn id="5" idx="6"/>
            <a:endCxn id="6" idx="1"/>
          </p:cNvCxnSpPr>
          <p:nvPr/>
        </p:nvCxnSpPr>
        <p:spPr>
          <a:xfrm>
            <a:off x="2338247" y="1740150"/>
            <a:ext cx="350916" cy="45547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D4F6017C-DDC8-5D43-BD77-6D2982B6E7A5}"/>
              </a:ext>
            </a:extLst>
          </p:cNvPr>
          <p:cNvCxnSpPr>
            <a:cxnSpLocks/>
            <a:endCxn id="7" idx="0"/>
          </p:cNvCxnSpPr>
          <p:nvPr/>
        </p:nvCxnSpPr>
        <p:spPr>
          <a:xfrm>
            <a:off x="2228106" y="1839180"/>
            <a:ext cx="29589" cy="35225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866B02CC-23D7-5B45-A900-13EA4CC6B91E}"/>
              </a:ext>
            </a:extLst>
          </p:cNvPr>
          <p:cNvCxnSpPr>
            <a:cxnSpLocks/>
            <a:endCxn id="9" idx="0"/>
          </p:cNvCxnSpPr>
          <p:nvPr/>
        </p:nvCxnSpPr>
        <p:spPr>
          <a:xfrm>
            <a:off x="2309552" y="2337830"/>
            <a:ext cx="191984" cy="31951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492772A6-9A07-8A44-9813-599AE56E8748}"/>
              </a:ext>
            </a:extLst>
          </p:cNvPr>
          <p:cNvCxnSpPr>
            <a:cxnSpLocks/>
            <a:endCxn id="10" idx="0"/>
          </p:cNvCxnSpPr>
          <p:nvPr/>
        </p:nvCxnSpPr>
        <p:spPr>
          <a:xfrm>
            <a:off x="2579519" y="2777616"/>
            <a:ext cx="300842" cy="3238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6986A328-2DC7-7940-B65E-DFC128821CBC}"/>
              </a:ext>
            </a:extLst>
          </p:cNvPr>
          <p:cNvCxnSpPr>
            <a:cxnSpLocks/>
            <a:endCxn id="22" idx="0"/>
          </p:cNvCxnSpPr>
          <p:nvPr/>
        </p:nvCxnSpPr>
        <p:spPr>
          <a:xfrm flipH="1">
            <a:off x="1095100" y="2336689"/>
            <a:ext cx="441960" cy="37726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67673D5C-3E8A-7241-A733-B0CBC039AFDE}"/>
              </a:ext>
            </a:extLst>
          </p:cNvPr>
          <p:cNvCxnSpPr>
            <a:cxnSpLocks/>
            <a:endCxn id="15" idx="0"/>
          </p:cNvCxnSpPr>
          <p:nvPr/>
        </p:nvCxnSpPr>
        <p:spPr>
          <a:xfrm flipH="1">
            <a:off x="1582782" y="2397634"/>
            <a:ext cx="17412" cy="29454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6D832E47-2C7C-344E-A4F1-C3E2E0D7F7EE}"/>
              </a:ext>
            </a:extLst>
          </p:cNvPr>
          <p:cNvCxnSpPr>
            <a:cxnSpLocks/>
            <a:endCxn id="20" idx="0"/>
          </p:cNvCxnSpPr>
          <p:nvPr/>
        </p:nvCxnSpPr>
        <p:spPr>
          <a:xfrm>
            <a:off x="1713405" y="2393278"/>
            <a:ext cx="300449" cy="29890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947E9AC2-8066-B44F-8AEF-F6B397A14F43}"/>
              </a:ext>
            </a:extLst>
          </p:cNvPr>
          <p:cNvCxnSpPr>
            <a:cxnSpLocks/>
          </p:cNvCxnSpPr>
          <p:nvPr/>
        </p:nvCxnSpPr>
        <p:spPr>
          <a:xfrm flipH="1">
            <a:off x="2492830" y="2811293"/>
            <a:ext cx="17412" cy="29454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FCF21906-DF21-5942-9E9E-EA8C7E4355ED}"/>
              </a:ext>
            </a:extLst>
          </p:cNvPr>
          <p:cNvCxnSpPr>
            <a:cxnSpLocks/>
          </p:cNvCxnSpPr>
          <p:nvPr/>
        </p:nvCxnSpPr>
        <p:spPr>
          <a:xfrm flipH="1">
            <a:off x="2488473" y="3277205"/>
            <a:ext cx="17412" cy="29454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78FCC980-E217-5E4E-BF8E-551E4098ECF7}"/>
              </a:ext>
            </a:extLst>
          </p:cNvPr>
          <p:cNvCxnSpPr>
            <a:cxnSpLocks/>
          </p:cNvCxnSpPr>
          <p:nvPr/>
        </p:nvCxnSpPr>
        <p:spPr>
          <a:xfrm flipH="1">
            <a:off x="2488475" y="3747465"/>
            <a:ext cx="17412" cy="29454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065A24B7-E900-784B-BA0A-AAE9AAEE9CF1}"/>
              </a:ext>
            </a:extLst>
          </p:cNvPr>
          <p:cNvCxnSpPr>
            <a:cxnSpLocks/>
          </p:cNvCxnSpPr>
          <p:nvPr/>
        </p:nvCxnSpPr>
        <p:spPr>
          <a:xfrm flipH="1">
            <a:off x="2510244" y="4239503"/>
            <a:ext cx="17412" cy="29454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6E084710-EDD6-FD49-B66E-1FE2E37F60E1}"/>
              </a:ext>
            </a:extLst>
          </p:cNvPr>
          <p:cNvCxnSpPr>
            <a:cxnSpLocks/>
          </p:cNvCxnSpPr>
          <p:nvPr/>
        </p:nvCxnSpPr>
        <p:spPr>
          <a:xfrm>
            <a:off x="1565361" y="2911441"/>
            <a:ext cx="16654" cy="28181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346E29D8-3143-F346-B253-37BED8240116}"/>
              </a:ext>
            </a:extLst>
          </p:cNvPr>
          <p:cNvCxnSpPr>
            <a:cxnSpLocks/>
          </p:cNvCxnSpPr>
          <p:nvPr/>
        </p:nvCxnSpPr>
        <p:spPr>
          <a:xfrm flipH="1">
            <a:off x="1621969" y="3490183"/>
            <a:ext cx="26121" cy="29928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7E387083-D6F4-2A49-A9B5-D58534ECED46}"/>
              </a:ext>
            </a:extLst>
          </p:cNvPr>
          <p:cNvCxnSpPr>
            <a:cxnSpLocks/>
          </p:cNvCxnSpPr>
          <p:nvPr/>
        </p:nvCxnSpPr>
        <p:spPr>
          <a:xfrm flipH="1">
            <a:off x="1621972" y="3925991"/>
            <a:ext cx="17412" cy="29454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D12FAF61-F4F3-6845-8EEE-71769CBE10DF}"/>
              </a:ext>
            </a:extLst>
          </p:cNvPr>
          <p:cNvCxnSpPr>
            <a:cxnSpLocks/>
          </p:cNvCxnSpPr>
          <p:nvPr/>
        </p:nvCxnSpPr>
        <p:spPr>
          <a:xfrm flipH="1">
            <a:off x="1630678" y="4457218"/>
            <a:ext cx="17412" cy="29454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538DAF5D-CC64-2245-9F04-681CC66FC8B0}"/>
              </a:ext>
            </a:extLst>
          </p:cNvPr>
          <p:cNvCxnSpPr>
            <a:cxnSpLocks/>
          </p:cNvCxnSpPr>
          <p:nvPr/>
        </p:nvCxnSpPr>
        <p:spPr>
          <a:xfrm flipH="1">
            <a:off x="1613259" y="4897004"/>
            <a:ext cx="17412" cy="29454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E41C2672-D3ED-EF48-947F-24C1C5D6BB80}"/>
              </a:ext>
            </a:extLst>
          </p:cNvPr>
          <p:cNvCxnSpPr>
            <a:cxnSpLocks/>
          </p:cNvCxnSpPr>
          <p:nvPr/>
        </p:nvCxnSpPr>
        <p:spPr>
          <a:xfrm flipH="1">
            <a:off x="1086393" y="2880960"/>
            <a:ext cx="17412" cy="29454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22068ACA-D346-394C-81C5-12EDECDCD416}"/>
              </a:ext>
            </a:extLst>
          </p:cNvPr>
          <p:cNvCxnSpPr>
            <a:cxnSpLocks/>
          </p:cNvCxnSpPr>
          <p:nvPr/>
        </p:nvCxnSpPr>
        <p:spPr>
          <a:xfrm flipH="1">
            <a:off x="799002" y="3346872"/>
            <a:ext cx="209005" cy="30325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BE6BDC51-4BD6-AC41-80D3-2D7612E9513D}"/>
              </a:ext>
            </a:extLst>
          </p:cNvPr>
          <p:cNvCxnSpPr>
            <a:cxnSpLocks/>
          </p:cNvCxnSpPr>
          <p:nvPr/>
        </p:nvCxnSpPr>
        <p:spPr>
          <a:xfrm flipH="1">
            <a:off x="452425" y="3830195"/>
            <a:ext cx="202884" cy="36734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940291EA-EA3E-C346-BEF7-B7223CD87D55}"/>
              </a:ext>
            </a:extLst>
          </p:cNvPr>
          <p:cNvSpPr txBox="1"/>
          <p:nvPr/>
        </p:nvSpPr>
        <p:spPr>
          <a:xfrm rot="19172715">
            <a:off x="1728647" y="1651499"/>
            <a:ext cx="370115" cy="369332"/>
          </a:xfrm>
          <a:prstGeom prst="rect">
            <a:avLst/>
          </a:prstGeom>
          <a:noFill/>
        </p:spPr>
        <p:txBody>
          <a:bodyPr wrap="square" rtlCol="0">
            <a:spAutoFit/>
          </a:bodyPr>
          <a:lstStyle/>
          <a:p>
            <a:r>
              <a:rPr lang="en-US" dirty="0"/>
              <a:t>a</a:t>
            </a:r>
          </a:p>
        </p:txBody>
      </p:sp>
      <p:sp>
        <p:nvSpPr>
          <p:cNvPr id="47" name="TextBox 46">
            <a:extLst>
              <a:ext uri="{FF2B5EF4-FFF2-40B4-BE49-F238E27FC236}">
                <a16:creationId xmlns:a16="http://schemas.microsoft.com/office/drawing/2014/main" id="{C344EED8-2E49-824F-9F5E-2B9D437C9F3A}"/>
              </a:ext>
            </a:extLst>
          </p:cNvPr>
          <p:cNvSpPr txBox="1"/>
          <p:nvPr/>
        </p:nvSpPr>
        <p:spPr>
          <a:xfrm rot="19172715">
            <a:off x="1097273" y="2169662"/>
            <a:ext cx="370115" cy="369332"/>
          </a:xfrm>
          <a:prstGeom prst="rect">
            <a:avLst/>
          </a:prstGeom>
          <a:noFill/>
        </p:spPr>
        <p:txBody>
          <a:bodyPr wrap="square" rtlCol="0">
            <a:spAutoFit/>
          </a:bodyPr>
          <a:lstStyle/>
          <a:p>
            <a:r>
              <a:rPr lang="en-US" dirty="0"/>
              <a:t>a</a:t>
            </a:r>
          </a:p>
        </p:txBody>
      </p:sp>
      <p:sp>
        <p:nvSpPr>
          <p:cNvPr id="48" name="TextBox 47">
            <a:extLst>
              <a:ext uri="{FF2B5EF4-FFF2-40B4-BE49-F238E27FC236}">
                <a16:creationId xmlns:a16="http://schemas.microsoft.com/office/drawing/2014/main" id="{AFF3BFD0-F10C-0645-A7D5-289E6B6A63EB}"/>
              </a:ext>
            </a:extLst>
          </p:cNvPr>
          <p:cNvSpPr txBox="1"/>
          <p:nvPr/>
        </p:nvSpPr>
        <p:spPr>
          <a:xfrm rot="18347572">
            <a:off x="622656" y="3158086"/>
            <a:ext cx="370115" cy="369332"/>
          </a:xfrm>
          <a:prstGeom prst="rect">
            <a:avLst/>
          </a:prstGeom>
          <a:noFill/>
        </p:spPr>
        <p:txBody>
          <a:bodyPr wrap="square" rtlCol="0">
            <a:spAutoFit/>
          </a:bodyPr>
          <a:lstStyle/>
          <a:p>
            <a:r>
              <a:rPr lang="en-US" dirty="0"/>
              <a:t>a</a:t>
            </a:r>
          </a:p>
        </p:txBody>
      </p:sp>
      <p:sp>
        <p:nvSpPr>
          <p:cNvPr id="49" name="TextBox 48">
            <a:extLst>
              <a:ext uri="{FF2B5EF4-FFF2-40B4-BE49-F238E27FC236}">
                <a16:creationId xmlns:a16="http://schemas.microsoft.com/office/drawing/2014/main" id="{1D8947D5-4A31-5D41-8D69-52AE7AF2FCB6}"/>
              </a:ext>
            </a:extLst>
          </p:cNvPr>
          <p:cNvSpPr txBox="1"/>
          <p:nvPr/>
        </p:nvSpPr>
        <p:spPr>
          <a:xfrm rot="18347572">
            <a:off x="267366" y="3741564"/>
            <a:ext cx="370115" cy="369332"/>
          </a:xfrm>
          <a:prstGeom prst="rect">
            <a:avLst/>
          </a:prstGeom>
          <a:noFill/>
        </p:spPr>
        <p:txBody>
          <a:bodyPr wrap="square" rtlCol="0">
            <a:spAutoFit/>
          </a:bodyPr>
          <a:lstStyle/>
          <a:p>
            <a:r>
              <a:rPr lang="en-US" dirty="0"/>
              <a:t>$</a:t>
            </a:r>
          </a:p>
        </p:txBody>
      </p:sp>
      <p:sp>
        <p:nvSpPr>
          <p:cNvPr id="50" name="TextBox 49">
            <a:extLst>
              <a:ext uri="{FF2B5EF4-FFF2-40B4-BE49-F238E27FC236}">
                <a16:creationId xmlns:a16="http://schemas.microsoft.com/office/drawing/2014/main" id="{13C351A0-7693-8B4A-AC6C-95A8054B4B35}"/>
              </a:ext>
            </a:extLst>
          </p:cNvPr>
          <p:cNvSpPr txBox="1"/>
          <p:nvPr/>
        </p:nvSpPr>
        <p:spPr>
          <a:xfrm rot="21249859">
            <a:off x="1571896" y="2396083"/>
            <a:ext cx="370115" cy="369332"/>
          </a:xfrm>
          <a:prstGeom prst="rect">
            <a:avLst/>
          </a:prstGeom>
          <a:noFill/>
        </p:spPr>
        <p:txBody>
          <a:bodyPr wrap="square" rtlCol="0">
            <a:spAutoFit/>
          </a:bodyPr>
          <a:lstStyle/>
          <a:p>
            <a:r>
              <a:rPr lang="en-US" dirty="0"/>
              <a:t>b</a:t>
            </a:r>
          </a:p>
        </p:txBody>
      </p:sp>
      <p:sp>
        <p:nvSpPr>
          <p:cNvPr id="51" name="TextBox 50">
            <a:extLst>
              <a:ext uri="{FF2B5EF4-FFF2-40B4-BE49-F238E27FC236}">
                <a16:creationId xmlns:a16="http://schemas.microsoft.com/office/drawing/2014/main" id="{279583AD-7EB0-E842-A191-5E88C46D7C8D}"/>
              </a:ext>
            </a:extLst>
          </p:cNvPr>
          <p:cNvSpPr txBox="1"/>
          <p:nvPr/>
        </p:nvSpPr>
        <p:spPr>
          <a:xfrm rot="21306919">
            <a:off x="1857371" y="2260698"/>
            <a:ext cx="370115" cy="369332"/>
          </a:xfrm>
          <a:prstGeom prst="rect">
            <a:avLst/>
          </a:prstGeom>
          <a:noFill/>
        </p:spPr>
        <p:txBody>
          <a:bodyPr wrap="square" rtlCol="0">
            <a:spAutoFit/>
          </a:bodyPr>
          <a:lstStyle/>
          <a:p>
            <a:r>
              <a:rPr lang="en-US" dirty="0"/>
              <a:t>$</a:t>
            </a:r>
          </a:p>
        </p:txBody>
      </p:sp>
      <p:sp>
        <p:nvSpPr>
          <p:cNvPr id="52" name="TextBox 51">
            <a:extLst>
              <a:ext uri="{FF2B5EF4-FFF2-40B4-BE49-F238E27FC236}">
                <a16:creationId xmlns:a16="http://schemas.microsoft.com/office/drawing/2014/main" id="{6F218DD9-CBDF-8840-A38F-55932DC7E390}"/>
              </a:ext>
            </a:extLst>
          </p:cNvPr>
          <p:cNvSpPr txBox="1"/>
          <p:nvPr/>
        </p:nvSpPr>
        <p:spPr>
          <a:xfrm>
            <a:off x="1282334" y="2844414"/>
            <a:ext cx="373505" cy="369332"/>
          </a:xfrm>
          <a:prstGeom prst="rect">
            <a:avLst/>
          </a:prstGeom>
          <a:noFill/>
        </p:spPr>
        <p:txBody>
          <a:bodyPr wrap="square" rtlCol="0">
            <a:spAutoFit/>
          </a:bodyPr>
          <a:lstStyle/>
          <a:p>
            <a:r>
              <a:rPr lang="en-US" dirty="0"/>
              <a:t>a</a:t>
            </a:r>
          </a:p>
        </p:txBody>
      </p:sp>
      <p:sp>
        <p:nvSpPr>
          <p:cNvPr id="53" name="TextBox 52">
            <a:extLst>
              <a:ext uri="{FF2B5EF4-FFF2-40B4-BE49-F238E27FC236}">
                <a16:creationId xmlns:a16="http://schemas.microsoft.com/office/drawing/2014/main" id="{9224CFBA-9752-CC40-B16F-2B5370459071}"/>
              </a:ext>
            </a:extLst>
          </p:cNvPr>
          <p:cNvSpPr txBox="1"/>
          <p:nvPr/>
        </p:nvSpPr>
        <p:spPr>
          <a:xfrm>
            <a:off x="1336758" y="4368576"/>
            <a:ext cx="370115" cy="369332"/>
          </a:xfrm>
          <a:prstGeom prst="rect">
            <a:avLst/>
          </a:prstGeom>
          <a:noFill/>
        </p:spPr>
        <p:txBody>
          <a:bodyPr wrap="square" rtlCol="0">
            <a:spAutoFit/>
          </a:bodyPr>
          <a:lstStyle/>
          <a:p>
            <a:r>
              <a:rPr lang="en-US" dirty="0"/>
              <a:t>a</a:t>
            </a:r>
          </a:p>
        </p:txBody>
      </p:sp>
      <p:sp>
        <p:nvSpPr>
          <p:cNvPr id="54" name="TextBox 53">
            <a:extLst>
              <a:ext uri="{FF2B5EF4-FFF2-40B4-BE49-F238E27FC236}">
                <a16:creationId xmlns:a16="http://schemas.microsoft.com/office/drawing/2014/main" id="{631908EA-7D90-0845-99D1-273ED1B44336}"/>
              </a:ext>
            </a:extLst>
          </p:cNvPr>
          <p:cNvSpPr txBox="1"/>
          <p:nvPr/>
        </p:nvSpPr>
        <p:spPr>
          <a:xfrm>
            <a:off x="1334164" y="4821426"/>
            <a:ext cx="370115" cy="369332"/>
          </a:xfrm>
          <a:prstGeom prst="rect">
            <a:avLst/>
          </a:prstGeom>
          <a:noFill/>
        </p:spPr>
        <p:txBody>
          <a:bodyPr wrap="square" rtlCol="0">
            <a:spAutoFit/>
          </a:bodyPr>
          <a:lstStyle/>
          <a:p>
            <a:r>
              <a:rPr lang="en-US" dirty="0"/>
              <a:t>$</a:t>
            </a:r>
          </a:p>
        </p:txBody>
      </p:sp>
      <p:sp>
        <p:nvSpPr>
          <p:cNvPr id="55" name="TextBox 54">
            <a:extLst>
              <a:ext uri="{FF2B5EF4-FFF2-40B4-BE49-F238E27FC236}">
                <a16:creationId xmlns:a16="http://schemas.microsoft.com/office/drawing/2014/main" id="{8E8956C0-D06E-2948-85AF-7F4B7FB436D5}"/>
              </a:ext>
            </a:extLst>
          </p:cNvPr>
          <p:cNvSpPr txBox="1"/>
          <p:nvPr/>
        </p:nvSpPr>
        <p:spPr>
          <a:xfrm rot="21249859">
            <a:off x="2011681" y="1830019"/>
            <a:ext cx="370115" cy="369332"/>
          </a:xfrm>
          <a:prstGeom prst="rect">
            <a:avLst/>
          </a:prstGeom>
          <a:noFill/>
        </p:spPr>
        <p:txBody>
          <a:bodyPr wrap="square" rtlCol="0">
            <a:spAutoFit/>
          </a:bodyPr>
          <a:lstStyle/>
          <a:p>
            <a:r>
              <a:rPr lang="en-US" dirty="0"/>
              <a:t>b</a:t>
            </a:r>
          </a:p>
        </p:txBody>
      </p:sp>
      <p:sp>
        <p:nvSpPr>
          <p:cNvPr id="56" name="Oval 55">
            <a:extLst>
              <a:ext uri="{FF2B5EF4-FFF2-40B4-BE49-F238E27FC236}">
                <a16:creationId xmlns:a16="http://schemas.microsoft.com/office/drawing/2014/main" id="{3C867A40-FFFE-7E43-A30F-812EE9C57ED1}"/>
              </a:ext>
            </a:extLst>
          </p:cNvPr>
          <p:cNvSpPr/>
          <p:nvPr/>
        </p:nvSpPr>
        <p:spPr>
          <a:xfrm>
            <a:off x="1950716" y="3785106"/>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7" name="Straight Arrow Connector 56">
            <a:extLst>
              <a:ext uri="{FF2B5EF4-FFF2-40B4-BE49-F238E27FC236}">
                <a16:creationId xmlns:a16="http://schemas.microsoft.com/office/drawing/2014/main" id="{2063FF77-0354-FA4D-A507-897A8C93EDD4}"/>
              </a:ext>
            </a:extLst>
          </p:cNvPr>
          <p:cNvCxnSpPr>
            <a:cxnSpLocks/>
            <a:stCxn id="16" idx="5"/>
            <a:endCxn id="56" idx="0"/>
          </p:cNvCxnSpPr>
          <p:nvPr/>
        </p:nvCxnSpPr>
        <p:spPr>
          <a:xfrm>
            <a:off x="1686893" y="3400863"/>
            <a:ext cx="361795" cy="38424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08F1576A-98B4-AC41-A5C4-845D7EF9D2C7}"/>
              </a:ext>
            </a:extLst>
          </p:cNvPr>
          <p:cNvSpPr txBox="1"/>
          <p:nvPr/>
        </p:nvSpPr>
        <p:spPr>
          <a:xfrm rot="21306919">
            <a:off x="1892205" y="3353624"/>
            <a:ext cx="370115" cy="369332"/>
          </a:xfrm>
          <a:prstGeom prst="rect">
            <a:avLst/>
          </a:prstGeom>
          <a:noFill/>
        </p:spPr>
        <p:txBody>
          <a:bodyPr wrap="square" rtlCol="0">
            <a:spAutoFit/>
          </a:bodyPr>
          <a:lstStyle/>
          <a:p>
            <a:r>
              <a:rPr lang="en-US" dirty="0"/>
              <a:t>$</a:t>
            </a:r>
          </a:p>
        </p:txBody>
      </p:sp>
      <p:sp>
        <p:nvSpPr>
          <p:cNvPr id="59" name="TextBox 58">
            <a:extLst>
              <a:ext uri="{FF2B5EF4-FFF2-40B4-BE49-F238E27FC236}">
                <a16:creationId xmlns:a16="http://schemas.microsoft.com/office/drawing/2014/main" id="{7D16CF9B-BA2F-D24C-BAA1-D73F6F62CBD4}"/>
              </a:ext>
            </a:extLst>
          </p:cNvPr>
          <p:cNvSpPr txBox="1"/>
          <p:nvPr/>
        </p:nvSpPr>
        <p:spPr>
          <a:xfrm>
            <a:off x="1319345" y="3867832"/>
            <a:ext cx="370115" cy="369332"/>
          </a:xfrm>
          <a:prstGeom prst="rect">
            <a:avLst/>
          </a:prstGeom>
          <a:noFill/>
        </p:spPr>
        <p:txBody>
          <a:bodyPr wrap="square" rtlCol="0">
            <a:spAutoFit/>
          </a:bodyPr>
          <a:lstStyle/>
          <a:p>
            <a:r>
              <a:rPr lang="en-US" dirty="0"/>
              <a:t>b</a:t>
            </a:r>
          </a:p>
        </p:txBody>
      </p:sp>
      <p:sp>
        <p:nvSpPr>
          <p:cNvPr id="60" name="TextBox 59">
            <a:extLst>
              <a:ext uri="{FF2B5EF4-FFF2-40B4-BE49-F238E27FC236}">
                <a16:creationId xmlns:a16="http://schemas.microsoft.com/office/drawing/2014/main" id="{FAE6F131-DCFF-B64D-9703-202E0407949B}"/>
              </a:ext>
            </a:extLst>
          </p:cNvPr>
          <p:cNvSpPr txBox="1"/>
          <p:nvPr/>
        </p:nvSpPr>
        <p:spPr>
          <a:xfrm rot="19172715">
            <a:off x="2333891" y="2243683"/>
            <a:ext cx="370115" cy="369332"/>
          </a:xfrm>
          <a:prstGeom prst="rect">
            <a:avLst/>
          </a:prstGeom>
          <a:noFill/>
        </p:spPr>
        <p:txBody>
          <a:bodyPr wrap="square" rtlCol="0">
            <a:spAutoFit/>
          </a:bodyPr>
          <a:lstStyle/>
          <a:p>
            <a:r>
              <a:rPr lang="en-US" dirty="0"/>
              <a:t>a</a:t>
            </a:r>
          </a:p>
        </p:txBody>
      </p:sp>
      <p:sp>
        <p:nvSpPr>
          <p:cNvPr id="61" name="TextBox 60">
            <a:extLst>
              <a:ext uri="{FF2B5EF4-FFF2-40B4-BE49-F238E27FC236}">
                <a16:creationId xmlns:a16="http://schemas.microsoft.com/office/drawing/2014/main" id="{892BD94A-7FDA-6348-BFB8-BE62A061E83B}"/>
              </a:ext>
            </a:extLst>
          </p:cNvPr>
          <p:cNvSpPr txBox="1"/>
          <p:nvPr/>
        </p:nvSpPr>
        <p:spPr>
          <a:xfrm rot="21306919">
            <a:off x="2545351" y="1707698"/>
            <a:ext cx="370115" cy="369332"/>
          </a:xfrm>
          <a:prstGeom prst="rect">
            <a:avLst/>
          </a:prstGeom>
          <a:noFill/>
        </p:spPr>
        <p:txBody>
          <a:bodyPr wrap="square" rtlCol="0">
            <a:spAutoFit/>
          </a:bodyPr>
          <a:lstStyle/>
          <a:p>
            <a:r>
              <a:rPr lang="en-US" dirty="0"/>
              <a:t>$</a:t>
            </a:r>
          </a:p>
        </p:txBody>
      </p:sp>
      <p:sp>
        <p:nvSpPr>
          <p:cNvPr id="62" name="TextBox 61">
            <a:extLst>
              <a:ext uri="{FF2B5EF4-FFF2-40B4-BE49-F238E27FC236}">
                <a16:creationId xmlns:a16="http://schemas.microsoft.com/office/drawing/2014/main" id="{ADD7288A-BB3C-B34E-9BBB-82006B072FE2}"/>
              </a:ext>
            </a:extLst>
          </p:cNvPr>
          <p:cNvSpPr txBox="1"/>
          <p:nvPr/>
        </p:nvSpPr>
        <p:spPr>
          <a:xfrm rot="21306919">
            <a:off x="2697751" y="2617747"/>
            <a:ext cx="370115" cy="369332"/>
          </a:xfrm>
          <a:prstGeom prst="rect">
            <a:avLst/>
          </a:prstGeom>
          <a:noFill/>
        </p:spPr>
        <p:txBody>
          <a:bodyPr wrap="square" rtlCol="0">
            <a:spAutoFit/>
          </a:bodyPr>
          <a:lstStyle/>
          <a:p>
            <a:r>
              <a:rPr lang="en-US" dirty="0"/>
              <a:t>$</a:t>
            </a:r>
          </a:p>
        </p:txBody>
      </p:sp>
      <p:sp>
        <p:nvSpPr>
          <p:cNvPr id="63" name="TextBox 62">
            <a:extLst>
              <a:ext uri="{FF2B5EF4-FFF2-40B4-BE49-F238E27FC236}">
                <a16:creationId xmlns:a16="http://schemas.microsoft.com/office/drawing/2014/main" id="{68ACBD1A-DA05-0A4B-899E-885DA574276B}"/>
              </a:ext>
            </a:extLst>
          </p:cNvPr>
          <p:cNvSpPr txBox="1"/>
          <p:nvPr/>
        </p:nvSpPr>
        <p:spPr>
          <a:xfrm>
            <a:off x="2244633" y="2761681"/>
            <a:ext cx="373505" cy="369332"/>
          </a:xfrm>
          <a:prstGeom prst="rect">
            <a:avLst/>
          </a:prstGeom>
          <a:noFill/>
        </p:spPr>
        <p:txBody>
          <a:bodyPr wrap="square" rtlCol="0">
            <a:spAutoFit/>
          </a:bodyPr>
          <a:lstStyle/>
          <a:p>
            <a:r>
              <a:rPr lang="en-US" dirty="0"/>
              <a:t>a</a:t>
            </a:r>
          </a:p>
        </p:txBody>
      </p:sp>
      <p:sp>
        <p:nvSpPr>
          <p:cNvPr id="64" name="TextBox 63">
            <a:extLst>
              <a:ext uri="{FF2B5EF4-FFF2-40B4-BE49-F238E27FC236}">
                <a16:creationId xmlns:a16="http://schemas.microsoft.com/office/drawing/2014/main" id="{F318AB5C-4E25-C74A-9642-F191BE4E54F6}"/>
              </a:ext>
            </a:extLst>
          </p:cNvPr>
          <p:cNvSpPr txBox="1"/>
          <p:nvPr/>
        </p:nvSpPr>
        <p:spPr>
          <a:xfrm>
            <a:off x="2214151" y="3201467"/>
            <a:ext cx="373505" cy="369332"/>
          </a:xfrm>
          <a:prstGeom prst="rect">
            <a:avLst/>
          </a:prstGeom>
          <a:noFill/>
        </p:spPr>
        <p:txBody>
          <a:bodyPr wrap="square" rtlCol="0">
            <a:spAutoFit/>
          </a:bodyPr>
          <a:lstStyle/>
          <a:p>
            <a:r>
              <a:rPr lang="en-US" dirty="0"/>
              <a:t>b</a:t>
            </a:r>
          </a:p>
        </p:txBody>
      </p:sp>
      <p:sp>
        <p:nvSpPr>
          <p:cNvPr id="65" name="TextBox 64">
            <a:extLst>
              <a:ext uri="{FF2B5EF4-FFF2-40B4-BE49-F238E27FC236}">
                <a16:creationId xmlns:a16="http://schemas.microsoft.com/office/drawing/2014/main" id="{847634DB-32F4-5544-9720-7E62AE55436E}"/>
              </a:ext>
            </a:extLst>
          </p:cNvPr>
          <p:cNvSpPr txBox="1"/>
          <p:nvPr/>
        </p:nvSpPr>
        <p:spPr>
          <a:xfrm>
            <a:off x="2209796" y="3680441"/>
            <a:ext cx="373505" cy="369332"/>
          </a:xfrm>
          <a:prstGeom prst="rect">
            <a:avLst/>
          </a:prstGeom>
          <a:noFill/>
        </p:spPr>
        <p:txBody>
          <a:bodyPr wrap="square" rtlCol="0">
            <a:spAutoFit/>
          </a:bodyPr>
          <a:lstStyle/>
          <a:p>
            <a:r>
              <a:rPr lang="en-US" dirty="0"/>
              <a:t>a</a:t>
            </a:r>
          </a:p>
        </p:txBody>
      </p:sp>
      <p:sp>
        <p:nvSpPr>
          <p:cNvPr id="66" name="TextBox 65">
            <a:extLst>
              <a:ext uri="{FF2B5EF4-FFF2-40B4-BE49-F238E27FC236}">
                <a16:creationId xmlns:a16="http://schemas.microsoft.com/office/drawing/2014/main" id="{258B78B2-004A-B84E-9BE8-D24B2D626413}"/>
              </a:ext>
            </a:extLst>
          </p:cNvPr>
          <p:cNvSpPr txBox="1"/>
          <p:nvPr/>
        </p:nvSpPr>
        <p:spPr>
          <a:xfrm>
            <a:off x="2272518" y="4172476"/>
            <a:ext cx="373505" cy="369332"/>
          </a:xfrm>
          <a:prstGeom prst="rect">
            <a:avLst/>
          </a:prstGeom>
          <a:noFill/>
        </p:spPr>
        <p:txBody>
          <a:bodyPr wrap="square" rtlCol="0">
            <a:spAutoFit/>
          </a:bodyPr>
          <a:lstStyle/>
          <a:p>
            <a:r>
              <a:rPr lang="en-US" dirty="0"/>
              <a:t>$</a:t>
            </a:r>
          </a:p>
        </p:txBody>
      </p:sp>
      <p:sp>
        <p:nvSpPr>
          <p:cNvPr id="67" name="TextBox 66">
            <a:extLst>
              <a:ext uri="{FF2B5EF4-FFF2-40B4-BE49-F238E27FC236}">
                <a16:creationId xmlns:a16="http://schemas.microsoft.com/office/drawing/2014/main" id="{E68CC0F3-24B9-0C48-BEFC-C3A849BAAAC9}"/>
              </a:ext>
            </a:extLst>
          </p:cNvPr>
          <p:cNvSpPr txBox="1"/>
          <p:nvPr/>
        </p:nvSpPr>
        <p:spPr>
          <a:xfrm>
            <a:off x="5943600" y="1690688"/>
            <a:ext cx="6225070" cy="3970318"/>
          </a:xfrm>
          <a:prstGeom prst="rect">
            <a:avLst/>
          </a:prstGeom>
          <a:noFill/>
        </p:spPr>
        <p:txBody>
          <a:bodyPr wrap="square" rtlCol="0">
            <a:spAutoFit/>
          </a:bodyPr>
          <a:lstStyle/>
          <a:p>
            <a:r>
              <a:rPr lang="en-US" dirty="0"/>
              <a:t>How can we use a suffix </a:t>
            </a:r>
            <a:r>
              <a:rPr lang="en-US" dirty="0" err="1"/>
              <a:t>trie</a:t>
            </a:r>
            <a:r>
              <a:rPr lang="en-US" dirty="0"/>
              <a:t> to….</a:t>
            </a:r>
          </a:p>
          <a:p>
            <a:endParaRPr lang="en-US" dirty="0"/>
          </a:p>
          <a:p>
            <a:pPr marL="342900" indent="-342900">
              <a:buFont typeface="+mj-lt"/>
              <a:buAutoNum type="alphaLcParenR"/>
            </a:pPr>
            <a:r>
              <a:rPr lang="en-US" dirty="0"/>
              <a:t>Check if a string S is a </a:t>
            </a:r>
            <a:r>
              <a:rPr lang="en-US" b="1" i="1" u="sng" dirty="0">
                <a:solidFill>
                  <a:srgbClr val="FF4EFF"/>
                </a:solidFill>
              </a:rPr>
              <a:t>substring</a:t>
            </a:r>
            <a:r>
              <a:rPr lang="en-US" dirty="0"/>
              <a:t> of the text T? </a:t>
            </a:r>
          </a:p>
          <a:p>
            <a:r>
              <a:rPr lang="en-US" i="1" dirty="0">
                <a:solidFill>
                  <a:schemeClr val="accent3"/>
                </a:solidFill>
              </a:rPr>
              <a:t>     Keep processing the characters of S until you either arrive at some node(S </a:t>
            </a:r>
            <a:r>
              <a:rPr lang="en-US" b="1" i="1" dirty="0">
                <a:solidFill>
                  <a:schemeClr val="accent3"/>
                </a:solidFill>
              </a:rPr>
              <a:t>is </a:t>
            </a:r>
            <a:r>
              <a:rPr lang="en-US" i="1" dirty="0">
                <a:solidFill>
                  <a:schemeClr val="accent3"/>
                </a:solidFill>
              </a:rPr>
              <a:t>a substring) or fall off the </a:t>
            </a:r>
            <a:r>
              <a:rPr lang="en-US" i="1" dirty="0" err="1">
                <a:solidFill>
                  <a:schemeClr val="accent3"/>
                </a:solidFill>
              </a:rPr>
              <a:t>trie</a:t>
            </a:r>
            <a:r>
              <a:rPr lang="en-US" i="1" dirty="0">
                <a:solidFill>
                  <a:schemeClr val="accent3"/>
                </a:solidFill>
              </a:rPr>
              <a:t> (S is </a:t>
            </a:r>
            <a:r>
              <a:rPr lang="en-US" b="1" i="1" dirty="0">
                <a:solidFill>
                  <a:schemeClr val="accent3"/>
                </a:solidFill>
              </a:rPr>
              <a:t>not</a:t>
            </a:r>
            <a:r>
              <a:rPr lang="en-US" i="1" dirty="0">
                <a:solidFill>
                  <a:schemeClr val="accent3"/>
                </a:solidFill>
              </a:rPr>
              <a:t> a substring).</a:t>
            </a:r>
            <a:endParaRPr lang="en-US" dirty="0"/>
          </a:p>
          <a:p>
            <a:pPr marL="342900" indent="-342900">
              <a:buFont typeface="+mj-lt"/>
              <a:buAutoNum type="alphaLcParenR" startAt="2"/>
            </a:pPr>
            <a:r>
              <a:rPr lang="en-US" dirty="0"/>
              <a:t>Check if a string S is a </a:t>
            </a:r>
            <a:r>
              <a:rPr lang="en-US" b="1" i="1" u="sng" dirty="0">
                <a:solidFill>
                  <a:schemeClr val="accent5"/>
                </a:solidFill>
              </a:rPr>
              <a:t>suffix</a:t>
            </a:r>
            <a:r>
              <a:rPr lang="en-US" dirty="0"/>
              <a:t> of the text T? </a:t>
            </a:r>
          </a:p>
          <a:p>
            <a:r>
              <a:rPr lang="en-US" dirty="0">
                <a:solidFill>
                  <a:schemeClr val="accent3"/>
                </a:solidFill>
              </a:rPr>
              <a:t>      </a:t>
            </a:r>
            <a:r>
              <a:rPr lang="en-US" i="1" dirty="0">
                <a:solidFill>
                  <a:schemeClr val="accent3"/>
                </a:solidFill>
              </a:rPr>
              <a:t>Similar as (a), except for the fact that the node you need to arrive at to answer “Yes” has to have an outgoing edge reached by ‘$’.</a:t>
            </a:r>
            <a:r>
              <a:rPr lang="en-US" dirty="0"/>
              <a:t>	</a:t>
            </a:r>
            <a:endParaRPr lang="en-US" i="1" dirty="0">
              <a:solidFill>
                <a:schemeClr val="bg1">
                  <a:lumMod val="65000"/>
                </a:schemeClr>
              </a:solidFill>
            </a:endParaRPr>
          </a:p>
          <a:p>
            <a:pPr marL="342900" indent="-342900">
              <a:buFont typeface="+mj-lt"/>
              <a:buAutoNum type="alphaLcParenR" startAt="4"/>
            </a:pPr>
            <a:endParaRPr lang="en-US" dirty="0"/>
          </a:p>
          <a:p>
            <a:pPr marL="342900" indent="-342900">
              <a:buFont typeface="+mj-lt"/>
              <a:buAutoNum type="alphaLcParenR" startAt="4"/>
            </a:pPr>
            <a:endParaRPr lang="en-US" dirty="0"/>
          </a:p>
          <a:p>
            <a:pPr marL="342900" indent="-342900">
              <a:buFont typeface="+mj-lt"/>
              <a:buAutoNum type="alphaLcParenR" startAt="4"/>
            </a:pPr>
            <a:endParaRPr lang="en-US" dirty="0"/>
          </a:p>
          <a:p>
            <a:pPr marL="342900" indent="-342900">
              <a:buFont typeface="+mj-lt"/>
              <a:buAutoNum type="alphaLcParenR" startAt="4"/>
            </a:pPr>
            <a:endParaRPr lang="en-US" dirty="0"/>
          </a:p>
        </p:txBody>
      </p:sp>
      <p:sp>
        <p:nvSpPr>
          <p:cNvPr id="68" name="TextBox 67">
            <a:extLst>
              <a:ext uri="{FF2B5EF4-FFF2-40B4-BE49-F238E27FC236}">
                <a16:creationId xmlns:a16="http://schemas.microsoft.com/office/drawing/2014/main" id="{1FDCB2D8-13C9-477D-A094-E747FF511D47}"/>
              </a:ext>
            </a:extLst>
          </p:cNvPr>
          <p:cNvSpPr txBox="1"/>
          <p:nvPr/>
        </p:nvSpPr>
        <p:spPr>
          <a:xfrm>
            <a:off x="767068" y="2818117"/>
            <a:ext cx="370115" cy="369332"/>
          </a:xfrm>
          <a:prstGeom prst="rect">
            <a:avLst/>
          </a:prstGeom>
          <a:noFill/>
        </p:spPr>
        <p:txBody>
          <a:bodyPr wrap="square" rtlCol="0">
            <a:spAutoFit/>
          </a:bodyPr>
          <a:lstStyle/>
          <a:p>
            <a:r>
              <a:rPr lang="en-US" dirty="0"/>
              <a:t>b</a:t>
            </a:r>
          </a:p>
        </p:txBody>
      </p:sp>
    </p:spTree>
    <p:extLst>
      <p:ext uri="{BB962C8B-B14F-4D97-AF65-F5344CB8AC3E}">
        <p14:creationId xmlns:p14="http://schemas.microsoft.com/office/powerpoint/2010/main" val="358552797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40DB12-3EA1-4A4C-A91D-85DB6989AC05}"/>
              </a:ext>
            </a:extLst>
          </p:cNvPr>
          <p:cNvSpPr>
            <a:spLocks noGrp="1"/>
          </p:cNvSpPr>
          <p:nvPr>
            <p:ph type="title"/>
          </p:nvPr>
        </p:nvSpPr>
        <p:spPr/>
        <p:txBody>
          <a:bodyPr/>
          <a:lstStyle/>
          <a:p>
            <a:pPr algn="ctr"/>
            <a:r>
              <a:rPr lang="en-US" dirty="0"/>
              <a:t>Asks, you say?</a:t>
            </a:r>
          </a:p>
        </p:txBody>
      </p:sp>
      <p:sp>
        <p:nvSpPr>
          <p:cNvPr id="4" name="TextBox 3">
            <a:extLst>
              <a:ext uri="{FF2B5EF4-FFF2-40B4-BE49-F238E27FC236}">
                <a16:creationId xmlns:a16="http://schemas.microsoft.com/office/drawing/2014/main" id="{0138FA8F-BC4A-2948-B378-138D062991A4}"/>
              </a:ext>
            </a:extLst>
          </p:cNvPr>
          <p:cNvSpPr txBox="1"/>
          <p:nvPr/>
        </p:nvSpPr>
        <p:spPr>
          <a:xfrm>
            <a:off x="1289944" y="3417730"/>
            <a:ext cx="370115" cy="369332"/>
          </a:xfrm>
          <a:prstGeom prst="rect">
            <a:avLst/>
          </a:prstGeom>
          <a:noFill/>
        </p:spPr>
        <p:txBody>
          <a:bodyPr wrap="square" rtlCol="0">
            <a:spAutoFit/>
          </a:bodyPr>
          <a:lstStyle/>
          <a:p>
            <a:r>
              <a:rPr lang="en-US" dirty="0"/>
              <a:t>a</a:t>
            </a:r>
          </a:p>
        </p:txBody>
      </p:sp>
      <p:sp>
        <p:nvSpPr>
          <p:cNvPr id="5" name="Oval 4">
            <a:extLst>
              <a:ext uri="{FF2B5EF4-FFF2-40B4-BE49-F238E27FC236}">
                <a16:creationId xmlns:a16="http://schemas.microsoft.com/office/drawing/2014/main" id="{03BDD534-ECD5-6F47-AEEC-A1A70D4B4767}"/>
              </a:ext>
            </a:extLst>
          </p:cNvPr>
          <p:cNvSpPr/>
          <p:nvPr/>
        </p:nvSpPr>
        <p:spPr>
          <a:xfrm>
            <a:off x="2142304" y="1651499"/>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376F8332-5474-314D-9614-150E3A67D174}"/>
              </a:ext>
            </a:extLst>
          </p:cNvPr>
          <p:cNvSpPr/>
          <p:nvPr/>
        </p:nvSpPr>
        <p:spPr>
          <a:xfrm>
            <a:off x="2660468" y="2169663"/>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0D29B1DA-C016-9946-A92F-7187221CDCC9}"/>
              </a:ext>
            </a:extLst>
          </p:cNvPr>
          <p:cNvSpPr/>
          <p:nvPr/>
        </p:nvSpPr>
        <p:spPr>
          <a:xfrm>
            <a:off x="2159723" y="2191434"/>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4A1194BC-6872-7747-8965-F70D94736A7D}"/>
              </a:ext>
            </a:extLst>
          </p:cNvPr>
          <p:cNvSpPr/>
          <p:nvPr/>
        </p:nvSpPr>
        <p:spPr>
          <a:xfrm>
            <a:off x="1515289" y="2213205"/>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4B0DAEA9-D562-FC47-A37D-2A2120A807FE}"/>
              </a:ext>
            </a:extLst>
          </p:cNvPr>
          <p:cNvSpPr/>
          <p:nvPr/>
        </p:nvSpPr>
        <p:spPr>
          <a:xfrm>
            <a:off x="2403564" y="2657346"/>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D29C5095-264C-E449-918F-6B27568E0375}"/>
              </a:ext>
            </a:extLst>
          </p:cNvPr>
          <p:cNvSpPr/>
          <p:nvPr/>
        </p:nvSpPr>
        <p:spPr>
          <a:xfrm>
            <a:off x="2782389" y="3101482"/>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C6B5ABCD-6E1B-CA48-B1B6-E9E333737F07}"/>
              </a:ext>
            </a:extLst>
          </p:cNvPr>
          <p:cNvSpPr/>
          <p:nvPr/>
        </p:nvSpPr>
        <p:spPr>
          <a:xfrm>
            <a:off x="2399210" y="3097127"/>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64226959-A068-7942-810F-0566431F6689}"/>
              </a:ext>
            </a:extLst>
          </p:cNvPr>
          <p:cNvSpPr/>
          <p:nvPr/>
        </p:nvSpPr>
        <p:spPr>
          <a:xfrm>
            <a:off x="2412272" y="3580456"/>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C7F52585-D82E-0041-93DB-ABD79F54CCA9}"/>
              </a:ext>
            </a:extLst>
          </p:cNvPr>
          <p:cNvSpPr/>
          <p:nvPr/>
        </p:nvSpPr>
        <p:spPr>
          <a:xfrm>
            <a:off x="2407918" y="4020237"/>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43394917-2924-CF45-B856-3EAA228B93D1}"/>
              </a:ext>
            </a:extLst>
          </p:cNvPr>
          <p:cNvSpPr/>
          <p:nvPr/>
        </p:nvSpPr>
        <p:spPr>
          <a:xfrm>
            <a:off x="2416625" y="4551464"/>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578B2510-B987-974C-ABAB-35F9B46ED21A}"/>
              </a:ext>
            </a:extLst>
          </p:cNvPr>
          <p:cNvSpPr/>
          <p:nvPr/>
        </p:nvSpPr>
        <p:spPr>
          <a:xfrm>
            <a:off x="1484810" y="2692179"/>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58E84075-B9C7-5A43-89E2-8C2F0B178353}"/>
              </a:ext>
            </a:extLst>
          </p:cNvPr>
          <p:cNvSpPr/>
          <p:nvPr/>
        </p:nvSpPr>
        <p:spPr>
          <a:xfrm>
            <a:off x="1519645" y="3249527"/>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66939EF6-87E3-CD4B-848B-5486BF126573}"/>
              </a:ext>
            </a:extLst>
          </p:cNvPr>
          <p:cNvSpPr/>
          <p:nvPr/>
        </p:nvSpPr>
        <p:spPr>
          <a:xfrm>
            <a:off x="1532707" y="3772045"/>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AF3B05F1-F812-AE45-BDDE-D765D6C122FA}"/>
              </a:ext>
            </a:extLst>
          </p:cNvPr>
          <p:cNvSpPr/>
          <p:nvPr/>
        </p:nvSpPr>
        <p:spPr>
          <a:xfrm>
            <a:off x="1528353" y="4211826"/>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C3361CFA-7050-6B4A-879E-7D1BB8E2345A}"/>
              </a:ext>
            </a:extLst>
          </p:cNvPr>
          <p:cNvSpPr/>
          <p:nvPr/>
        </p:nvSpPr>
        <p:spPr>
          <a:xfrm>
            <a:off x="1537060" y="4743053"/>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0BC75A3D-D5A4-8D45-88CD-A98985959F95}"/>
              </a:ext>
            </a:extLst>
          </p:cNvPr>
          <p:cNvSpPr/>
          <p:nvPr/>
        </p:nvSpPr>
        <p:spPr>
          <a:xfrm>
            <a:off x="1915882" y="2692180"/>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8257E480-B951-3E41-9016-6FF176A9045F}"/>
              </a:ext>
            </a:extLst>
          </p:cNvPr>
          <p:cNvSpPr/>
          <p:nvPr/>
        </p:nvSpPr>
        <p:spPr>
          <a:xfrm>
            <a:off x="1506578" y="5235091"/>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1EAB2E08-FDDC-9D4A-B708-92DF5F92AD33}"/>
              </a:ext>
            </a:extLst>
          </p:cNvPr>
          <p:cNvSpPr/>
          <p:nvPr/>
        </p:nvSpPr>
        <p:spPr>
          <a:xfrm>
            <a:off x="997128" y="2713950"/>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731B90A9-5F44-2840-B64E-1A6E2857A895}"/>
              </a:ext>
            </a:extLst>
          </p:cNvPr>
          <p:cNvSpPr/>
          <p:nvPr/>
        </p:nvSpPr>
        <p:spPr>
          <a:xfrm>
            <a:off x="992774" y="3153731"/>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FFB8684E-7C3B-B540-BD5A-13162257BF77}"/>
              </a:ext>
            </a:extLst>
          </p:cNvPr>
          <p:cNvSpPr/>
          <p:nvPr/>
        </p:nvSpPr>
        <p:spPr>
          <a:xfrm>
            <a:off x="587821" y="3663186"/>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80D1FE4D-C13F-F946-A6C5-9C4341402471}"/>
              </a:ext>
            </a:extLst>
          </p:cNvPr>
          <p:cNvSpPr/>
          <p:nvPr/>
        </p:nvSpPr>
        <p:spPr>
          <a:xfrm>
            <a:off x="348334" y="4259722"/>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Straight Arrow Connector 25">
            <a:extLst>
              <a:ext uri="{FF2B5EF4-FFF2-40B4-BE49-F238E27FC236}">
                <a16:creationId xmlns:a16="http://schemas.microsoft.com/office/drawing/2014/main" id="{9787E5BF-23F2-384C-9726-C37BD27222A5}"/>
              </a:ext>
            </a:extLst>
          </p:cNvPr>
          <p:cNvCxnSpPr>
            <a:stCxn id="5" idx="2"/>
            <a:endCxn id="8" idx="7"/>
          </p:cNvCxnSpPr>
          <p:nvPr/>
        </p:nvCxnSpPr>
        <p:spPr>
          <a:xfrm flipH="1">
            <a:off x="1682537" y="1740150"/>
            <a:ext cx="459767" cy="4990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1A0031AA-DE84-644F-87BC-7470A7146C3B}"/>
              </a:ext>
            </a:extLst>
          </p:cNvPr>
          <p:cNvCxnSpPr>
            <a:cxnSpLocks/>
            <a:stCxn id="5" idx="6"/>
            <a:endCxn id="6" idx="1"/>
          </p:cNvCxnSpPr>
          <p:nvPr/>
        </p:nvCxnSpPr>
        <p:spPr>
          <a:xfrm>
            <a:off x="2338247" y="1740150"/>
            <a:ext cx="350916" cy="45547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D4F6017C-DDC8-5D43-BD77-6D2982B6E7A5}"/>
              </a:ext>
            </a:extLst>
          </p:cNvPr>
          <p:cNvCxnSpPr>
            <a:cxnSpLocks/>
            <a:endCxn id="7" idx="0"/>
          </p:cNvCxnSpPr>
          <p:nvPr/>
        </p:nvCxnSpPr>
        <p:spPr>
          <a:xfrm>
            <a:off x="2228106" y="1839180"/>
            <a:ext cx="29589" cy="35225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866B02CC-23D7-5B45-A900-13EA4CC6B91E}"/>
              </a:ext>
            </a:extLst>
          </p:cNvPr>
          <p:cNvCxnSpPr>
            <a:cxnSpLocks/>
            <a:endCxn id="9" idx="0"/>
          </p:cNvCxnSpPr>
          <p:nvPr/>
        </p:nvCxnSpPr>
        <p:spPr>
          <a:xfrm>
            <a:off x="2309552" y="2337830"/>
            <a:ext cx="191984" cy="31951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492772A6-9A07-8A44-9813-599AE56E8748}"/>
              </a:ext>
            </a:extLst>
          </p:cNvPr>
          <p:cNvCxnSpPr>
            <a:cxnSpLocks/>
            <a:endCxn id="10" idx="0"/>
          </p:cNvCxnSpPr>
          <p:nvPr/>
        </p:nvCxnSpPr>
        <p:spPr>
          <a:xfrm>
            <a:off x="2579519" y="2777616"/>
            <a:ext cx="300842" cy="3238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6986A328-2DC7-7940-B65E-DFC128821CBC}"/>
              </a:ext>
            </a:extLst>
          </p:cNvPr>
          <p:cNvCxnSpPr>
            <a:cxnSpLocks/>
            <a:endCxn id="22" idx="0"/>
          </p:cNvCxnSpPr>
          <p:nvPr/>
        </p:nvCxnSpPr>
        <p:spPr>
          <a:xfrm flipH="1">
            <a:off x="1095100" y="2336689"/>
            <a:ext cx="441960" cy="37726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67673D5C-3E8A-7241-A733-B0CBC039AFDE}"/>
              </a:ext>
            </a:extLst>
          </p:cNvPr>
          <p:cNvCxnSpPr>
            <a:cxnSpLocks/>
            <a:endCxn id="15" idx="0"/>
          </p:cNvCxnSpPr>
          <p:nvPr/>
        </p:nvCxnSpPr>
        <p:spPr>
          <a:xfrm flipH="1">
            <a:off x="1582782" y="2397634"/>
            <a:ext cx="17412" cy="29454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6D832E47-2C7C-344E-A4F1-C3E2E0D7F7EE}"/>
              </a:ext>
            </a:extLst>
          </p:cNvPr>
          <p:cNvCxnSpPr>
            <a:cxnSpLocks/>
            <a:endCxn id="20" idx="0"/>
          </p:cNvCxnSpPr>
          <p:nvPr/>
        </p:nvCxnSpPr>
        <p:spPr>
          <a:xfrm>
            <a:off x="1713405" y="2393278"/>
            <a:ext cx="300449" cy="29890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947E9AC2-8066-B44F-8AEF-F6B397A14F43}"/>
              </a:ext>
            </a:extLst>
          </p:cNvPr>
          <p:cNvCxnSpPr>
            <a:cxnSpLocks/>
          </p:cNvCxnSpPr>
          <p:nvPr/>
        </p:nvCxnSpPr>
        <p:spPr>
          <a:xfrm flipH="1">
            <a:off x="2492830" y="2811293"/>
            <a:ext cx="17412" cy="29454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FCF21906-DF21-5942-9E9E-EA8C7E4355ED}"/>
              </a:ext>
            </a:extLst>
          </p:cNvPr>
          <p:cNvCxnSpPr>
            <a:cxnSpLocks/>
          </p:cNvCxnSpPr>
          <p:nvPr/>
        </p:nvCxnSpPr>
        <p:spPr>
          <a:xfrm flipH="1">
            <a:off x="2488473" y="3277205"/>
            <a:ext cx="17412" cy="29454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78FCC980-E217-5E4E-BF8E-551E4098ECF7}"/>
              </a:ext>
            </a:extLst>
          </p:cNvPr>
          <p:cNvCxnSpPr>
            <a:cxnSpLocks/>
          </p:cNvCxnSpPr>
          <p:nvPr/>
        </p:nvCxnSpPr>
        <p:spPr>
          <a:xfrm flipH="1">
            <a:off x="2488475" y="3747465"/>
            <a:ext cx="17412" cy="29454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065A24B7-E900-784B-BA0A-AAE9AAEE9CF1}"/>
              </a:ext>
            </a:extLst>
          </p:cNvPr>
          <p:cNvCxnSpPr>
            <a:cxnSpLocks/>
          </p:cNvCxnSpPr>
          <p:nvPr/>
        </p:nvCxnSpPr>
        <p:spPr>
          <a:xfrm flipH="1">
            <a:off x="2510244" y="4239503"/>
            <a:ext cx="17412" cy="29454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6E084710-EDD6-FD49-B66E-1FE2E37F60E1}"/>
              </a:ext>
            </a:extLst>
          </p:cNvPr>
          <p:cNvCxnSpPr>
            <a:cxnSpLocks/>
          </p:cNvCxnSpPr>
          <p:nvPr/>
        </p:nvCxnSpPr>
        <p:spPr>
          <a:xfrm>
            <a:off x="1565361" y="2911441"/>
            <a:ext cx="16654" cy="28181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346E29D8-3143-F346-B253-37BED8240116}"/>
              </a:ext>
            </a:extLst>
          </p:cNvPr>
          <p:cNvCxnSpPr>
            <a:cxnSpLocks/>
          </p:cNvCxnSpPr>
          <p:nvPr/>
        </p:nvCxnSpPr>
        <p:spPr>
          <a:xfrm flipH="1">
            <a:off x="1621969" y="3490183"/>
            <a:ext cx="26121" cy="29928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7E387083-D6F4-2A49-A9B5-D58534ECED46}"/>
              </a:ext>
            </a:extLst>
          </p:cNvPr>
          <p:cNvCxnSpPr>
            <a:cxnSpLocks/>
          </p:cNvCxnSpPr>
          <p:nvPr/>
        </p:nvCxnSpPr>
        <p:spPr>
          <a:xfrm flipH="1">
            <a:off x="1621972" y="3925991"/>
            <a:ext cx="17412" cy="29454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D12FAF61-F4F3-6845-8EEE-71769CBE10DF}"/>
              </a:ext>
            </a:extLst>
          </p:cNvPr>
          <p:cNvCxnSpPr>
            <a:cxnSpLocks/>
          </p:cNvCxnSpPr>
          <p:nvPr/>
        </p:nvCxnSpPr>
        <p:spPr>
          <a:xfrm flipH="1">
            <a:off x="1630678" y="4457218"/>
            <a:ext cx="17412" cy="29454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538DAF5D-CC64-2245-9F04-681CC66FC8B0}"/>
              </a:ext>
            </a:extLst>
          </p:cNvPr>
          <p:cNvCxnSpPr>
            <a:cxnSpLocks/>
          </p:cNvCxnSpPr>
          <p:nvPr/>
        </p:nvCxnSpPr>
        <p:spPr>
          <a:xfrm flipH="1">
            <a:off x="1613259" y="4897004"/>
            <a:ext cx="17412" cy="29454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E41C2672-D3ED-EF48-947F-24C1C5D6BB80}"/>
              </a:ext>
            </a:extLst>
          </p:cNvPr>
          <p:cNvCxnSpPr>
            <a:cxnSpLocks/>
          </p:cNvCxnSpPr>
          <p:nvPr/>
        </p:nvCxnSpPr>
        <p:spPr>
          <a:xfrm flipH="1">
            <a:off x="1086393" y="2880960"/>
            <a:ext cx="17412" cy="29454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22068ACA-D346-394C-81C5-12EDECDCD416}"/>
              </a:ext>
            </a:extLst>
          </p:cNvPr>
          <p:cNvCxnSpPr>
            <a:cxnSpLocks/>
          </p:cNvCxnSpPr>
          <p:nvPr/>
        </p:nvCxnSpPr>
        <p:spPr>
          <a:xfrm flipH="1">
            <a:off x="799002" y="3346872"/>
            <a:ext cx="209005" cy="30325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BE6BDC51-4BD6-AC41-80D3-2D7612E9513D}"/>
              </a:ext>
            </a:extLst>
          </p:cNvPr>
          <p:cNvCxnSpPr>
            <a:cxnSpLocks/>
          </p:cNvCxnSpPr>
          <p:nvPr/>
        </p:nvCxnSpPr>
        <p:spPr>
          <a:xfrm flipH="1">
            <a:off x="452425" y="3830195"/>
            <a:ext cx="202884" cy="36734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940291EA-EA3E-C346-BEF7-B7223CD87D55}"/>
              </a:ext>
            </a:extLst>
          </p:cNvPr>
          <p:cNvSpPr txBox="1"/>
          <p:nvPr/>
        </p:nvSpPr>
        <p:spPr>
          <a:xfrm rot="19172715">
            <a:off x="1728647" y="1651499"/>
            <a:ext cx="370115" cy="369332"/>
          </a:xfrm>
          <a:prstGeom prst="rect">
            <a:avLst/>
          </a:prstGeom>
          <a:noFill/>
        </p:spPr>
        <p:txBody>
          <a:bodyPr wrap="square" rtlCol="0">
            <a:spAutoFit/>
          </a:bodyPr>
          <a:lstStyle/>
          <a:p>
            <a:r>
              <a:rPr lang="en-US" dirty="0"/>
              <a:t>a</a:t>
            </a:r>
          </a:p>
        </p:txBody>
      </p:sp>
      <p:sp>
        <p:nvSpPr>
          <p:cNvPr id="47" name="TextBox 46">
            <a:extLst>
              <a:ext uri="{FF2B5EF4-FFF2-40B4-BE49-F238E27FC236}">
                <a16:creationId xmlns:a16="http://schemas.microsoft.com/office/drawing/2014/main" id="{C344EED8-2E49-824F-9F5E-2B9D437C9F3A}"/>
              </a:ext>
            </a:extLst>
          </p:cNvPr>
          <p:cNvSpPr txBox="1"/>
          <p:nvPr/>
        </p:nvSpPr>
        <p:spPr>
          <a:xfrm rot="19172715">
            <a:off x="1097273" y="2169662"/>
            <a:ext cx="370115" cy="369332"/>
          </a:xfrm>
          <a:prstGeom prst="rect">
            <a:avLst/>
          </a:prstGeom>
          <a:noFill/>
        </p:spPr>
        <p:txBody>
          <a:bodyPr wrap="square" rtlCol="0">
            <a:spAutoFit/>
          </a:bodyPr>
          <a:lstStyle/>
          <a:p>
            <a:r>
              <a:rPr lang="en-US" dirty="0"/>
              <a:t>a</a:t>
            </a:r>
          </a:p>
        </p:txBody>
      </p:sp>
      <p:sp>
        <p:nvSpPr>
          <p:cNvPr id="48" name="TextBox 47">
            <a:extLst>
              <a:ext uri="{FF2B5EF4-FFF2-40B4-BE49-F238E27FC236}">
                <a16:creationId xmlns:a16="http://schemas.microsoft.com/office/drawing/2014/main" id="{AFF3BFD0-F10C-0645-A7D5-289E6B6A63EB}"/>
              </a:ext>
            </a:extLst>
          </p:cNvPr>
          <p:cNvSpPr txBox="1"/>
          <p:nvPr/>
        </p:nvSpPr>
        <p:spPr>
          <a:xfrm rot="18347572">
            <a:off x="622656" y="3158086"/>
            <a:ext cx="370115" cy="369332"/>
          </a:xfrm>
          <a:prstGeom prst="rect">
            <a:avLst/>
          </a:prstGeom>
          <a:noFill/>
        </p:spPr>
        <p:txBody>
          <a:bodyPr wrap="square" rtlCol="0">
            <a:spAutoFit/>
          </a:bodyPr>
          <a:lstStyle/>
          <a:p>
            <a:r>
              <a:rPr lang="en-US" dirty="0"/>
              <a:t>a</a:t>
            </a:r>
          </a:p>
        </p:txBody>
      </p:sp>
      <p:sp>
        <p:nvSpPr>
          <p:cNvPr id="49" name="TextBox 48">
            <a:extLst>
              <a:ext uri="{FF2B5EF4-FFF2-40B4-BE49-F238E27FC236}">
                <a16:creationId xmlns:a16="http://schemas.microsoft.com/office/drawing/2014/main" id="{1D8947D5-4A31-5D41-8D69-52AE7AF2FCB6}"/>
              </a:ext>
            </a:extLst>
          </p:cNvPr>
          <p:cNvSpPr txBox="1"/>
          <p:nvPr/>
        </p:nvSpPr>
        <p:spPr>
          <a:xfrm rot="18347572">
            <a:off x="267366" y="3741564"/>
            <a:ext cx="370115" cy="369332"/>
          </a:xfrm>
          <a:prstGeom prst="rect">
            <a:avLst/>
          </a:prstGeom>
          <a:noFill/>
        </p:spPr>
        <p:txBody>
          <a:bodyPr wrap="square" rtlCol="0">
            <a:spAutoFit/>
          </a:bodyPr>
          <a:lstStyle/>
          <a:p>
            <a:r>
              <a:rPr lang="en-US" dirty="0"/>
              <a:t>$</a:t>
            </a:r>
          </a:p>
        </p:txBody>
      </p:sp>
      <p:sp>
        <p:nvSpPr>
          <p:cNvPr id="50" name="TextBox 49">
            <a:extLst>
              <a:ext uri="{FF2B5EF4-FFF2-40B4-BE49-F238E27FC236}">
                <a16:creationId xmlns:a16="http://schemas.microsoft.com/office/drawing/2014/main" id="{13C351A0-7693-8B4A-AC6C-95A8054B4B35}"/>
              </a:ext>
            </a:extLst>
          </p:cNvPr>
          <p:cNvSpPr txBox="1"/>
          <p:nvPr/>
        </p:nvSpPr>
        <p:spPr>
          <a:xfrm rot="21249859">
            <a:off x="1571896" y="2396083"/>
            <a:ext cx="370115" cy="369332"/>
          </a:xfrm>
          <a:prstGeom prst="rect">
            <a:avLst/>
          </a:prstGeom>
          <a:noFill/>
        </p:spPr>
        <p:txBody>
          <a:bodyPr wrap="square" rtlCol="0">
            <a:spAutoFit/>
          </a:bodyPr>
          <a:lstStyle/>
          <a:p>
            <a:r>
              <a:rPr lang="en-US" dirty="0"/>
              <a:t>b</a:t>
            </a:r>
          </a:p>
        </p:txBody>
      </p:sp>
      <p:sp>
        <p:nvSpPr>
          <p:cNvPr id="51" name="TextBox 50">
            <a:extLst>
              <a:ext uri="{FF2B5EF4-FFF2-40B4-BE49-F238E27FC236}">
                <a16:creationId xmlns:a16="http://schemas.microsoft.com/office/drawing/2014/main" id="{279583AD-7EB0-E842-A191-5E88C46D7C8D}"/>
              </a:ext>
            </a:extLst>
          </p:cNvPr>
          <p:cNvSpPr txBox="1"/>
          <p:nvPr/>
        </p:nvSpPr>
        <p:spPr>
          <a:xfrm rot="21306919">
            <a:off x="1857371" y="2260698"/>
            <a:ext cx="370115" cy="369332"/>
          </a:xfrm>
          <a:prstGeom prst="rect">
            <a:avLst/>
          </a:prstGeom>
          <a:noFill/>
        </p:spPr>
        <p:txBody>
          <a:bodyPr wrap="square" rtlCol="0">
            <a:spAutoFit/>
          </a:bodyPr>
          <a:lstStyle/>
          <a:p>
            <a:r>
              <a:rPr lang="en-US" dirty="0"/>
              <a:t>$</a:t>
            </a:r>
          </a:p>
        </p:txBody>
      </p:sp>
      <p:sp>
        <p:nvSpPr>
          <p:cNvPr id="52" name="TextBox 51">
            <a:extLst>
              <a:ext uri="{FF2B5EF4-FFF2-40B4-BE49-F238E27FC236}">
                <a16:creationId xmlns:a16="http://schemas.microsoft.com/office/drawing/2014/main" id="{6F218DD9-CBDF-8840-A38F-55932DC7E390}"/>
              </a:ext>
            </a:extLst>
          </p:cNvPr>
          <p:cNvSpPr txBox="1"/>
          <p:nvPr/>
        </p:nvSpPr>
        <p:spPr>
          <a:xfrm>
            <a:off x="1282334" y="2844414"/>
            <a:ext cx="373505" cy="369332"/>
          </a:xfrm>
          <a:prstGeom prst="rect">
            <a:avLst/>
          </a:prstGeom>
          <a:noFill/>
        </p:spPr>
        <p:txBody>
          <a:bodyPr wrap="square" rtlCol="0">
            <a:spAutoFit/>
          </a:bodyPr>
          <a:lstStyle/>
          <a:p>
            <a:r>
              <a:rPr lang="en-US" dirty="0"/>
              <a:t>a</a:t>
            </a:r>
          </a:p>
        </p:txBody>
      </p:sp>
      <p:sp>
        <p:nvSpPr>
          <p:cNvPr id="53" name="TextBox 52">
            <a:extLst>
              <a:ext uri="{FF2B5EF4-FFF2-40B4-BE49-F238E27FC236}">
                <a16:creationId xmlns:a16="http://schemas.microsoft.com/office/drawing/2014/main" id="{9224CFBA-9752-CC40-B16F-2B5370459071}"/>
              </a:ext>
            </a:extLst>
          </p:cNvPr>
          <p:cNvSpPr txBox="1"/>
          <p:nvPr/>
        </p:nvSpPr>
        <p:spPr>
          <a:xfrm>
            <a:off x="1336758" y="4368576"/>
            <a:ext cx="370115" cy="369332"/>
          </a:xfrm>
          <a:prstGeom prst="rect">
            <a:avLst/>
          </a:prstGeom>
          <a:noFill/>
        </p:spPr>
        <p:txBody>
          <a:bodyPr wrap="square" rtlCol="0">
            <a:spAutoFit/>
          </a:bodyPr>
          <a:lstStyle/>
          <a:p>
            <a:r>
              <a:rPr lang="en-US" dirty="0"/>
              <a:t>a</a:t>
            </a:r>
          </a:p>
        </p:txBody>
      </p:sp>
      <p:sp>
        <p:nvSpPr>
          <p:cNvPr id="54" name="TextBox 53">
            <a:extLst>
              <a:ext uri="{FF2B5EF4-FFF2-40B4-BE49-F238E27FC236}">
                <a16:creationId xmlns:a16="http://schemas.microsoft.com/office/drawing/2014/main" id="{631908EA-7D90-0845-99D1-273ED1B44336}"/>
              </a:ext>
            </a:extLst>
          </p:cNvPr>
          <p:cNvSpPr txBox="1"/>
          <p:nvPr/>
        </p:nvSpPr>
        <p:spPr>
          <a:xfrm>
            <a:off x="1334164" y="4821426"/>
            <a:ext cx="370115" cy="369332"/>
          </a:xfrm>
          <a:prstGeom prst="rect">
            <a:avLst/>
          </a:prstGeom>
          <a:noFill/>
        </p:spPr>
        <p:txBody>
          <a:bodyPr wrap="square" rtlCol="0">
            <a:spAutoFit/>
          </a:bodyPr>
          <a:lstStyle/>
          <a:p>
            <a:r>
              <a:rPr lang="en-US" dirty="0"/>
              <a:t>$</a:t>
            </a:r>
          </a:p>
        </p:txBody>
      </p:sp>
      <p:sp>
        <p:nvSpPr>
          <p:cNvPr id="55" name="TextBox 54">
            <a:extLst>
              <a:ext uri="{FF2B5EF4-FFF2-40B4-BE49-F238E27FC236}">
                <a16:creationId xmlns:a16="http://schemas.microsoft.com/office/drawing/2014/main" id="{8E8956C0-D06E-2948-85AF-7F4B7FB436D5}"/>
              </a:ext>
            </a:extLst>
          </p:cNvPr>
          <p:cNvSpPr txBox="1"/>
          <p:nvPr/>
        </p:nvSpPr>
        <p:spPr>
          <a:xfrm rot="21249859">
            <a:off x="2011681" y="1830019"/>
            <a:ext cx="370115" cy="369332"/>
          </a:xfrm>
          <a:prstGeom prst="rect">
            <a:avLst/>
          </a:prstGeom>
          <a:noFill/>
        </p:spPr>
        <p:txBody>
          <a:bodyPr wrap="square" rtlCol="0">
            <a:spAutoFit/>
          </a:bodyPr>
          <a:lstStyle/>
          <a:p>
            <a:r>
              <a:rPr lang="en-US" dirty="0"/>
              <a:t>b</a:t>
            </a:r>
          </a:p>
        </p:txBody>
      </p:sp>
      <p:sp>
        <p:nvSpPr>
          <p:cNvPr id="56" name="Oval 55">
            <a:extLst>
              <a:ext uri="{FF2B5EF4-FFF2-40B4-BE49-F238E27FC236}">
                <a16:creationId xmlns:a16="http://schemas.microsoft.com/office/drawing/2014/main" id="{3C867A40-FFFE-7E43-A30F-812EE9C57ED1}"/>
              </a:ext>
            </a:extLst>
          </p:cNvPr>
          <p:cNvSpPr/>
          <p:nvPr/>
        </p:nvSpPr>
        <p:spPr>
          <a:xfrm>
            <a:off x="1950716" y="3785106"/>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7" name="Straight Arrow Connector 56">
            <a:extLst>
              <a:ext uri="{FF2B5EF4-FFF2-40B4-BE49-F238E27FC236}">
                <a16:creationId xmlns:a16="http://schemas.microsoft.com/office/drawing/2014/main" id="{2063FF77-0354-FA4D-A507-897A8C93EDD4}"/>
              </a:ext>
            </a:extLst>
          </p:cNvPr>
          <p:cNvCxnSpPr>
            <a:cxnSpLocks/>
            <a:stCxn id="16" idx="5"/>
            <a:endCxn id="56" idx="0"/>
          </p:cNvCxnSpPr>
          <p:nvPr/>
        </p:nvCxnSpPr>
        <p:spPr>
          <a:xfrm>
            <a:off x="1686893" y="3400863"/>
            <a:ext cx="361795" cy="38424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08F1576A-98B4-AC41-A5C4-845D7EF9D2C7}"/>
              </a:ext>
            </a:extLst>
          </p:cNvPr>
          <p:cNvSpPr txBox="1"/>
          <p:nvPr/>
        </p:nvSpPr>
        <p:spPr>
          <a:xfrm rot="21306919">
            <a:off x="1892205" y="3353624"/>
            <a:ext cx="370115" cy="369332"/>
          </a:xfrm>
          <a:prstGeom prst="rect">
            <a:avLst/>
          </a:prstGeom>
          <a:noFill/>
        </p:spPr>
        <p:txBody>
          <a:bodyPr wrap="square" rtlCol="0">
            <a:spAutoFit/>
          </a:bodyPr>
          <a:lstStyle/>
          <a:p>
            <a:r>
              <a:rPr lang="en-US" dirty="0"/>
              <a:t>$</a:t>
            </a:r>
          </a:p>
        </p:txBody>
      </p:sp>
      <p:sp>
        <p:nvSpPr>
          <p:cNvPr id="59" name="TextBox 58">
            <a:extLst>
              <a:ext uri="{FF2B5EF4-FFF2-40B4-BE49-F238E27FC236}">
                <a16:creationId xmlns:a16="http://schemas.microsoft.com/office/drawing/2014/main" id="{7D16CF9B-BA2F-D24C-BAA1-D73F6F62CBD4}"/>
              </a:ext>
            </a:extLst>
          </p:cNvPr>
          <p:cNvSpPr txBox="1"/>
          <p:nvPr/>
        </p:nvSpPr>
        <p:spPr>
          <a:xfrm>
            <a:off x="1319345" y="3867832"/>
            <a:ext cx="370115" cy="369332"/>
          </a:xfrm>
          <a:prstGeom prst="rect">
            <a:avLst/>
          </a:prstGeom>
          <a:noFill/>
        </p:spPr>
        <p:txBody>
          <a:bodyPr wrap="square" rtlCol="0">
            <a:spAutoFit/>
          </a:bodyPr>
          <a:lstStyle/>
          <a:p>
            <a:r>
              <a:rPr lang="en-US" dirty="0"/>
              <a:t>b</a:t>
            </a:r>
          </a:p>
        </p:txBody>
      </p:sp>
      <p:sp>
        <p:nvSpPr>
          <p:cNvPr id="60" name="TextBox 59">
            <a:extLst>
              <a:ext uri="{FF2B5EF4-FFF2-40B4-BE49-F238E27FC236}">
                <a16:creationId xmlns:a16="http://schemas.microsoft.com/office/drawing/2014/main" id="{FAE6F131-DCFF-B64D-9703-202E0407949B}"/>
              </a:ext>
            </a:extLst>
          </p:cNvPr>
          <p:cNvSpPr txBox="1"/>
          <p:nvPr/>
        </p:nvSpPr>
        <p:spPr>
          <a:xfrm rot="19172715">
            <a:off x="2333891" y="2243683"/>
            <a:ext cx="370115" cy="369332"/>
          </a:xfrm>
          <a:prstGeom prst="rect">
            <a:avLst/>
          </a:prstGeom>
          <a:noFill/>
        </p:spPr>
        <p:txBody>
          <a:bodyPr wrap="square" rtlCol="0">
            <a:spAutoFit/>
          </a:bodyPr>
          <a:lstStyle/>
          <a:p>
            <a:r>
              <a:rPr lang="en-US" dirty="0"/>
              <a:t>a</a:t>
            </a:r>
          </a:p>
        </p:txBody>
      </p:sp>
      <p:sp>
        <p:nvSpPr>
          <p:cNvPr id="61" name="TextBox 60">
            <a:extLst>
              <a:ext uri="{FF2B5EF4-FFF2-40B4-BE49-F238E27FC236}">
                <a16:creationId xmlns:a16="http://schemas.microsoft.com/office/drawing/2014/main" id="{892BD94A-7FDA-6348-BFB8-BE62A061E83B}"/>
              </a:ext>
            </a:extLst>
          </p:cNvPr>
          <p:cNvSpPr txBox="1"/>
          <p:nvPr/>
        </p:nvSpPr>
        <p:spPr>
          <a:xfrm rot="21306919">
            <a:off x="2545351" y="1707698"/>
            <a:ext cx="370115" cy="369332"/>
          </a:xfrm>
          <a:prstGeom prst="rect">
            <a:avLst/>
          </a:prstGeom>
          <a:noFill/>
        </p:spPr>
        <p:txBody>
          <a:bodyPr wrap="square" rtlCol="0">
            <a:spAutoFit/>
          </a:bodyPr>
          <a:lstStyle/>
          <a:p>
            <a:r>
              <a:rPr lang="en-US" dirty="0"/>
              <a:t>$</a:t>
            </a:r>
          </a:p>
        </p:txBody>
      </p:sp>
      <p:sp>
        <p:nvSpPr>
          <p:cNvPr id="62" name="TextBox 61">
            <a:extLst>
              <a:ext uri="{FF2B5EF4-FFF2-40B4-BE49-F238E27FC236}">
                <a16:creationId xmlns:a16="http://schemas.microsoft.com/office/drawing/2014/main" id="{ADD7288A-BB3C-B34E-9BBB-82006B072FE2}"/>
              </a:ext>
            </a:extLst>
          </p:cNvPr>
          <p:cNvSpPr txBox="1"/>
          <p:nvPr/>
        </p:nvSpPr>
        <p:spPr>
          <a:xfrm rot="21306919">
            <a:off x="2697751" y="2617747"/>
            <a:ext cx="370115" cy="369332"/>
          </a:xfrm>
          <a:prstGeom prst="rect">
            <a:avLst/>
          </a:prstGeom>
          <a:noFill/>
        </p:spPr>
        <p:txBody>
          <a:bodyPr wrap="square" rtlCol="0">
            <a:spAutoFit/>
          </a:bodyPr>
          <a:lstStyle/>
          <a:p>
            <a:r>
              <a:rPr lang="en-US" dirty="0"/>
              <a:t>$</a:t>
            </a:r>
          </a:p>
        </p:txBody>
      </p:sp>
      <p:sp>
        <p:nvSpPr>
          <p:cNvPr id="63" name="TextBox 62">
            <a:extLst>
              <a:ext uri="{FF2B5EF4-FFF2-40B4-BE49-F238E27FC236}">
                <a16:creationId xmlns:a16="http://schemas.microsoft.com/office/drawing/2014/main" id="{68ACBD1A-DA05-0A4B-899E-885DA574276B}"/>
              </a:ext>
            </a:extLst>
          </p:cNvPr>
          <p:cNvSpPr txBox="1"/>
          <p:nvPr/>
        </p:nvSpPr>
        <p:spPr>
          <a:xfrm>
            <a:off x="2244633" y="2761681"/>
            <a:ext cx="373505" cy="369332"/>
          </a:xfrm>
          <a:prstGeom prst="rect">
            <a:avLst/>
          </a:prstGeom>
          <a:noFill/>
        </p:spPr>
        <p:txBody>
          <a:bodyPr wrap="square" rtlCol="0">
            <a:spAutoFit/>
          </a:bodyPr>
          <a:lstStyle/>
          <a:p>
            <a:r>
              <a:rPr lang="en-US" dirty="0"/>
              <a:t>a</a:t>
            </a:r>
          </a:p>
        </p:txBody>
      </p:sp>
      <p:sp>
        <p:nvSpPr>
          <p:cNvPr id="64" name="TextBox 63">
            <a:extLst>
              <a:ext uri="{FF2B5EF4-FFF2-40B4-BE49-F238E27FC236}">
                <a16:creationId xmlns:a16="http://schemas.microsoft.com/office/drawing/2014/main" id="{F318AB5C-4E25-C74A-9642-F191BE4E54F6}"/>
              </a:ext>
            </a:extLst>
          </p:cNvPr>
          <p:cNvSpPr txBox="1"/>
          <p:nvPr/>
        </p:nvSpPr>
        <p:spPr>
          <a:xfrm>
            <a:off x="2214151" y="3201467"/>
            <a:ext cx="373505" cy="369332"/>
          </a:xfrm>
          <a:prstGeom prst="rect">
            <a:avLst/>
          </a:prstGeom>
          <a:noFill/>
        </p:spPr>
        <p:txBody>
          <a:bodyPr wrap="square" rtlCol="0">
            <a:spAutoFit/>
          </a:bodyPr>
          <a:lstStyle/>
          <a:p>
            <a:r>
              <a:rPr lang="en-US" dirty="0"/>
              <a:t>b</a:t>
            </a:r>
          </a:p>
        </p:txBody>
      </p:sp>
      <p:sp>
        <p:nvSpPr>
          <p:cNvPr id="65" name="TextBox 64">
            <a:extLst>
              <a:ext uri="{FF2B5EF4-FFF2-40B4-BE49-F238E27FC236}">
                <a16:creationId xmlns:a16="http://schemas.microsoft.com/office/drawing/2014/main" id="{847634DB-32F4-5544-9720-7E62AE55436E}"/>
              </a:ext>
            </a:extLst>
          </p:cNvPr>
          <p:cNvSpPr txBox="1"/>
          <p:nvPr/>
        </p:nvSpPr>
        <p:spPr>
          <a:xfrm>
            <a:off x="2209796" y="3680441"/>
            <a:ext cx="373505" cy="369332"/>
          </a:xfrm>
          <a:prstGeom prst="rect">
            <a:avLst/>
          </a:prstGeom>
          <a:noFill/>
        </p:spPr>
        <p:txBody>
          <a:bodyPr wrap="square" rtlCol="0">
            <a:spAutoFit/>
          </a:bodyPr>
          <a:lstStyle/>
          <a:p>
            <a:r>
              <a:rPr lang="en-US" dirty="0"/>
              <a:t>a</a:t>
            </a:r>
          </a:p>
        </p:txBody>
      </p:sp>
      <p:sp>
        <p:nvSpPr>
          <p:cNvPr id="66" name="TextBox 65">
            <a:extLst>
              <a:ext uri="{FF2B5EF4-FFF2-40B4-BE49-F238E27FC236}">
                <a16:creationId xmlns:a16="http://schemas.microsoft.com/office/drawing/2014/main" id="{258B78B2-004A-B84E-9BE8-D24B2D626413}"/>
              </a:ext>
            </a:extLst>
          </p:cNvPr>
          <p:cNvSpPr txBox="1"/>
          <p:nvPr/>
        </p:nvSpPr>
        <p:spPr>
          <a:xfrm>
            <a:off x="2272518" y="4172476"/>
            <a:ext cx="373505" cy="369332"/>
          </a:xfrm>
          <a:prstGeom prst="rect">
            <a:avLst/>
          </a:prstGeom>
          <a:noFill/>
        </p:spPr>
        <p:txBody>
          <a:bodyPr wrap="square" rtlCol="0">
            <a:spAutoFit/>
          </a:bodyPr>
          <a:lstStyle/>
          <a:p>
            <a:r>
              <a:rPr lang="en-US" dirty="0"/>
              <a:t>$</a:t>
            </a:r>
          </a:p>
        </p:txBody>
      </p:sp>
      <p:sp>
        <p:nvSpPr>
          <p:cNvPr id="67" name="TextBox 66">
            <a:extLst>
              <a:ext uri="{FF2B5EF4-FFF2-40B4-BE49-F238E27FC236}">
                <a16:creationId xmlns:a16="http://schemas.microsoft.com/office/drawing/2014/main" id="{E68CC0F3-24B9-0C48-BEFC-C3A849BAAAC9}"/>
              </a:ext>
            </a:extLst>
          </p:cNvPr>
          <p:cNvSpPr txBox="1"/>
          <p:nvPr/>
        </p:nvSpPr>
        <p:spPr>
          <a:xfrm>
            <a:off x="5943600" y="1690688"/>
            <a:ext cx="6225070" cy="4247317"/>
          </a:xfrm>
          <a:prstGeom prst="rect">
            <a:avLst/>
          </a:prstGeom>
          <a:noFill/>
        </p:spPr>
        <p:txBody>
          <a:bodyPr wrap="square" rtlCol="0">
            <a:spAutoFit/>
          </a:bodyPr>
          <a:lstStyle/>
          <a:p>
            <a:r>
              <a:rPr lang="en-US" dirty="0"/>
              <a:t>How can we use a suffix </a:t>
            </a:r>
            <a:r>
              <a:rPr lang="en-US" dirty="0" err="1"/>
              <a:t>trie</a:t>
            </a:r>
            <a:r>
              <a:rPr lang="en-US" dirty="0"/>
              <a:t> to….</a:t>
            </a:r>
          </a:p>
          <a:p>
            <a:endParaRPr lang="en-US" dirty="0"/>
          </a:p>
          <a:p>
            <a:pPr marL="342900" indent="-342900">
              <a:buFont typeface="+mj-lt"/>
              <a:buAutoNum type="alphaLcParenR"/>
            </a:pPr>
            <a:r>
              <a:rPr lang="en-US" dirty="0"/>
              <a:t>Check if a string S is a </a:t>
            </a:r>
            <a:r>
              <a:rPr lang="en-US" b="1" i="1" u="sng" dirty="0">
                <a:solidFill>
                  <a:srgbClr val="FF4EFF"/>
                </a:solidFill>
              </a:rPr>
              <a:t>substring</a:t>
            </a:r>
            <a:r>
              <a:rPr lang="en-US" dirty="0"/>
              <a:t> of the text T? </a:t>
            </a:r>
          </a:p>
          <a:p>
            <a:r>
              <a:rPr lang="en-US" i="1" dirty="0">
                <a:solidFill>
                  <a:schemeClr val="accent3"/>
                </a:solidFill>
              </a:rPr>
              <a:t>     Keep processing the characters of S until you either arrive at some node(S </a:t>
            </a:r>
            <a:r>
              <a:rPr lang="en-US" b="1" i="1" dirty="0">
                <a:solidFill>
                  <a:schemeClr val="accent3"/>
                </a:solidFill>
              </a:rPr>
              <a:t>is </a:t>
            </a:r>
            <a:r>
              <a:rPr lang="en-US" i="1" dirty="0">
                <a:solidFill>
                  <a:schemeClr val="accent3"/>
                </a:solidFill>
              </a:rPr>
              <a:t>a substring) or fall off the </a:t>
            </a:r>
            <a:r>
              <a:rPr lang="en-US" i="1" dirty="0" err="1">
                <a:solidFill>
                  <a:schemeClr val="accent3"/>
                </a:solidFill>
              </a:rPr>
              <a:t>trie</a:t>
            </a:r>
            <a:r>
              <a:rPr lang="en-US" i="1" dirty="0">
                <a:solidFill>
                  <a:schemeClr val="accent3"/>
                </a:solidFill>
              </a:rPr>
              <a:t> (S is </a:t>
            </a:r>
            <a:r>
              <a:rPr lang="en-US" b="1" i="1" dirty="0">
                <a:solidFill>
                  <a:schemeClr val="accent3"/>
                </a:solidFill>
              </a:rPr>
              <a:t>not</a:t>
            </a:r>
            <a:r>
              <a:rPr lang="en-US" i="1" dirty="0">
                <a:solidFill>
                  <a:schemeClr val="accent3"/>
                </a:solidFill>
              </a:rPr>
              <a:t> a substring).</a:t>
            </a:r>
            <a:endParaRPr lang="en-US" dirty="0"/>
          </a:p>
          <a:p>
            <a:pPr marL="342900" indent="-342900">
              <a:buFont typeface="+mj-lt"/>
              <a:buAutoNum type="alphaLcParenR" startAt="2"/>
            </a:pPr>
            <a:r>
              <a:rPr lang="en-US" dirty="0"/>
              <a:t>Check if a string S is a </a:t>
            </a:r>
            <a:r>
              <a:rPr lang="en-US" b="1" i="1" u="sng" dirty="0">
                <a:solidFill>
                  <a:schemeClr val="accent5"/>
                </a:solidFill>
              </a:rPr>
              <a:t>suffix</a:t>
            </a:r>
            <a:r>
              <a:rPr lang="en-US" dirty="0"/>
              <a:t> of the text T? </a:t>
            </a:r>
          </a:p>
          <a:p>
            <a:r>
              <a:rPr lang="en-US" dirty="0">
                <a:solidFill>
                  <a:schemeClr val="accent3"/>
                </a:solidFill>
              </a:rPr>
              <a:t>      </a:t>
            </a:r>
            <a:r>
              <a:rPr lang="en-US" i="1" dirty="0">
                <a:solidFill>
                  <a:schemeClr val="accent3"/>
                </a:solidFill>
              </a:rPr>
              <a:t>Similar as (a), except for the fact that the node you need to arrive at to answer “Yes” has to have an outgoing edge reached by ‘$’.</a:t>
            </a:r>
            <a:r>
              <a:rPr lang="en-US" dirty="0"/>
              <a:t>	</a:t>
            </a:r>
            <a:endParaRPr lang="en-US" i="1" dirty="0">
              <a:solidFill>
                <a:schemeClr val="bg1">
                  <a:lumMod val="65000"/>
                </a:schemeClr>
              </a:solidFill>
            </a:endParaRPr>
          </a:p>
          <a:p>
            <a:pPr marL="342900" indent="-342900">
              <a:buFont typeface="+mj-lt"/>
              <a:buAutoNum type="alphaLcParenR" startAt="3"/>
            </a:pPr>
            <a:r>
              <a:rPr lang="en-US" dirty="0"/>
              <a:t>Count the </a:t>
            </a:r>
            <a:r>
              <a:rPr lang="en-US" b="1" i="1" u="sng" dirty="0">
                <a:solidFill>
                  <a:schemeClr val="accent4"/>
                </a:solidFill>
              </a:rPr>
              <a:t>number of times</a:t>
            </a:r>
            <a:r>
              <a:rPr lang="en-US" dirty="0">
                <a:solidFill>
                  <a:schemeClr val="accent4"/>
                </a:solidFill>
              </a:rPr>
              <a:t> </a:t>
            </a:r>
            <a:r>
              <a:rPr lang="en-US" dirty="0"/>
              <a:t>a string S occurs as a substring T?</a:t>
            </a:r>
          </a:p>
          <a:p>
            <a:r>
              <a:rPr lang="en-US" i="1" dirty="0"/>
              <a:t>     </a:t>
            </a:r>
            <a:endParaRPr lang="en-US" dirty="0"/>
          </a:p>
          <a:p>
            <a:pPr marL="342900" indent="-342900">
              <a:buFont typeface="+mj-lt"/>
              <a:buAutoNum type="alphaLcParenR" startAt="4"/>
            </a:pPr>
            <a:endParaRPr lang="en-US" dirty="0"/>
          </a:p>
          <a:p>
            <a:pPr marL="342900" indent="-342900">
              <a:buFont typeface="+mj-lt"/>
              <a:buAutoNum type="alphaLcParenR" startAt="4"/>
            </a:pPr>
            <a:endParaRPr lang="en-US" dirty="0"/>
          </a:p>
          <a:p>
            <a:pPr marL="342900" indent="-342900">
              <a:buFont typeface="+mj-lt"/>
              <a:buAutoNum type="alphaLcParenR" startAt="4"/>
            </a:pPr>
            <a:endParaRPr lang="en-US" dirty="0"/>
          </a:p>
        </p:txBody>
      </p:sp>
      <p:sp>
        <p:nvSpPr>
          <p:cNvPr id="68" name="TextBox 67">
            <a:extLst>
              <a:ext uri="{FF2B5EF4-FFF2-40B4-BE49-F238E27FC236}">
                <a16:creationId xmlns:a16="http://schemas.microsoft.com/office/drawing/2014/main" id="{C06250F5-E870-4089-AD2D-917D63F0CE4C}"/>
              </a:ext>
            </a:extLst>
          </p:cNvPr>
          <p:cNvSpPr txBox="1"/>
          <p:nvPr/>
        </p:nvSpPr>
        <p:spPr>
          <a:xfrm>
            <a:off x="767068" y="2826584"/>
            <a:ext cx="370115" cy="369332"/>
          </a:xfrm>
          <a:prstGeom prst="rect">
            <a:avLst/>
          </a:prstGeom>
          <a:noFill/>
        </p:spPr>
        <p:txBody>
          <a:bodyPr wrap="square" rtlCol="0">
            <a:spAutoFit/>
          </a:bodyPr>
          <a:lstStyle/>
          <a:p>
            <a:r>
              <a:rPr lang="en-US" dirty="0"/>
              <a:t>b</a:t>
            </a:r>
          </a:p>
        </p:txBody>
      </p:sp>
    </p:spTree>
    <p:extLst>
      <p:ext uri="{BB962C8B-B14F-4D97-AF65-F5344CB8AC3E}">
        <p14:creationId xmlns:p14="http://schemas.microsoft.com/office/powerpoint/2010/main" val="164087440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40DB12-3EA1-4A4C-A91D-85DB6989AC05}"/>
              </a:ext>
            </a:extLst>
          </p:cNvPr>
          <p:cNvSpPr>
            <a:spLocks noGrp="1"/>
          </p:cNvSpPr>
          <p:nvPr>
            <p:ph type="title"/>
          </p:nvPr>
        </p:nvSpPr>
        <p:spPr/>
        <p:txBody>
          <a:bodyPr/>
          <a:lstStyle/>
          <a:p>
            <a:pPr algn="ctr"/>
            <a:r>
              <a:rPr lang="en-US" dirty="0"/>
              <a:t>Asks, you say?</a:t>
            </a:r>
          </a:p>
        </p:txBody>
      </p:sp>
      <p:sp>
        <p:nvSpPr>
          <p:cNvPr id="4" name="TextBox 3">
            <a:extLst>
              <a:ext uri="{FF2B5EF4-FFF2-40B4-BE49-F238E27FC236}">
                <a16:creationId xmlns:a16="http://schemas.microsoft.com/office/drawing/2014/main" id="{0138FA8F-BC4A-2948-B378-138D062991A4}"/>
              </a:ext>
            </a:extLst>
          </p:cNvPr>
          <p:cNvSpPr txBox="1"/>
          <p:nvPr/>
        </p:nvSpPr>
        <p:spPr>
          <a:xfrm>
            <a:off x="1289944" y="3417730"/>
            <a:ext cx="370115" cy="369332"/>
          </a:xfrm>
          <a:prstGeom prst="rect">
            <a:avLst/>
          </a:prstGeom>
          <a:noFill/>
        </p:spPr>
        <p:txBody>
          <a:bodyPr wrap="square" rtlCol="0">
            <a:spAutoFit/>
          </a:bodyPr>
          <a:lstStyle/>
          <a:p>
            <a:r>
              <a:rPr lang="en-US" dirty="0"/>
              <a:t>a</a:t>
            </a:r>
          </a:p>
        </p:txBody>
      </p:sp>
      <p:sp>
        <p:nvSpPr>
          <p:cNvPr id="5" name="Oval 4">
            <a:extLst>
              <a:ext uri="{FF2B5EF4-FFF2-40B4-BE49-F238E27FC236}">
                <a16:creationId xmlns:a16="http://schemas.microsoft.com/office/drawing/2014/main" id="{03BDD534-ECD5-6F47-AEEC-A1A70D4B4767}"/>
              </a:ext>
            </a:extLst>
          </p:cNvPr>
          <p:cNvSpPr/>
          <p:nvPr/>
        </p:nvSpPr>
        <p:spPr>
          <a:xfrm>
            <a:off x="2142304" y="1651499"/>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376F8332-5474-314D-9614-150E3A67D174}"/>
              </a:ext>
            </a:extLst>
          </p:cNvPr>
          <p:cNvSpPr/>
          <p:nvPr/>
        </p:nvSpPr>
        <p:spPr>
          <a:xfrm>
            <a:off x="2660468" y="2169663"/>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0D29B1DA-C016-9946-A92F-7187221CDCC9}"/>
              </a:ext>
            </a:extLst>
          </p:cNvPr>
          <p:cNvSpPr/>
          <p:nvPr/>
        </p:nvSpPr>
        <p:spPr>
          <a:xfrm>
            <a:off x="2159723" y="2191434"/>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4A1194BC-6872-7747-8965-F70D94736A7D}"/>
              </a:ext>
            </a:extLst>
          </p:cNvPr>
          <p:cNvSpPr/>
          <p:nvPr/>
        </p:nvSpPr>
        <p:spPr>
          <a:xfrm>
            <a:off x="1515289" y="2213205"/>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4B0DAEA9-D562-FC47-A37D-2A2120A807FE}"/>
              </a:ext>
            </a:extLst>
          </p:cNvPr>
          <p:cNvSpPr/>
          <p:nvPr/>
        </p:nvSpPr>
        <p:spPr>
          <a:xfrm>
            <a:off x="2403564" y="2657346"/>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D29C5095-264C-E449-918F-6B27568E0375}"/>
              </a:ext>
            </a:extLst>
          </p:cNvPr>
          <p:cNvSpPr/>
          <p:nvPr/>
        </p:nvSpPr>
        <p:spPr>
          <a:xfrm>
            <a:off x="2782389" y="3101482"/>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C6B5ABCD-6E1B-CA48-B1B6-E9E333737F07}"/>
              </a:ext>
            </a:extLst>
          </p:cNvPr>
          <p:cNvSpPr/>
          <p:nvPr/>
        </p:nvSpPr>
        <p:spPr>
          <a:xfrm>
            <a:off x="2399210" y="3097127"/>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64226959-A068-7942-810F-0566431F6689}"/>
              </a:ext>
            </a:extLst>
          </p:cNvPr>
          <p:cNvSpPr/>
          <p:nvPr/>
        </p:nvSpPr>
        <p:spPr>
          <a:xfrm>
            <a:off x="2412272" y="3580456"/>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C7F52585-D82E-0041-93DB-ABD79F54CCA9}"/>
              </a:ext>
            </a:extLst>
          </p:cNvPr>
          <p:cNvSpPr/>
          <p:nvPr/>
        </p:nvSpPr>
        <p:spPr>
          <a:xfrm>
            <a:off x="2407918" y="4020237"/>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43394917-2924-CF45-B856-3EAA228B93D1}"/>
              </a:ext>
            </a:extLst>
          </p:cNvPr>
          <p:cNvSpPr/>
          <p:nvPr/>
        </p:nvSpPr>
        <p:spPr>
          <a:xfrm>
            <a:off x="2416625" y="4551464"/>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578B2510-B987-974C-ABAB-35F9B46ED21A}"/>
              </a:ext>
            </a:extLst>
          </p:cNvPr>
          <p:cNvSpPr/>
          <p:nvPr/>
        </p:nvSpPr>
        <p:spPr>
          <a:xfrm>
            <a:off x="1484810" y="2692179"/>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58E84075-B9C7-5A43-89E2-8C2F0B178353}"/>
              </a:ext>
            </a:extLst>
          </p:cNvPr>
          <p:cNvSpPr/>
          <p:nvPr/>
        </p:nvSpPr>
        <p:spPr>
          <a:xfrm>
            <a:off x="1519645" y="3249527"/>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66939EF6-87E3-CD4B-848B-5486BF126573}"/>
              </a:ext>
            </a:extLst>
          </p:cNvPr>
          <p:cNvSpPr/>
          <p:nvPr/>
        </p:nvSpPr>
        <p:spPr>
          <a:xfrm>
            <a:off x="1532707" y="3772045"/>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AF3B05F1-F812-AE45-BDDE-D765D6C122FA}"/>
              </a:ext>
            </a:extLst>
          </p:cNvPr>
          <p:cNvSpPr/>
          <p:nvPr/>
        </p:nvSpPr>
        <p:spPr>
          <a:xfrm>
            <a:off x="1528353" y="4211826"/>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C3361CFA-7050-6B4A-879E-7D1BB8E2345A}"/>
              </a:ext>
            </a:extLst>
          </p:cNvPr>
          <p:cNvSpPr/>
          <p:nvPr/>
        </p:nvSpPr>
        <p:spPr>
          <a:xfrm>
            <a:off x="1537060" y="4743053"/>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0BC75A3D-D5A4-8D45-88CD-A98985959F95}"/>
              </a:ext>
            </a:extLst>
          </p:cNvPr>
          <p:cNvSpPr/>
          <p:nvPr/>
        </p:nvSpPr>
        <p:spPr>
          <a:xfrm>
            <a:off x="1915882" y="2692180"/>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8257E480-B951-3E41-9016-6FF176A9045F}"/>
              </a:ext>
            </a:extLst>
          </p:cNvPr>
          <p:cNvSpPr/>
          <p:nvPr/>
        </p:nvSpPr>
        <p:spPr>
          <a:xfrm>
            <a:off x="1506578" y="5235091"/>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1EAB2E08-FDDC-9D4A-B708-92DF5F92AD33}"/>
              </a:ext>
            </a:extLst>
          </p:cNvPr>
          <p:cNvSpPr/>
          <p:nvPr/>
        </p:nvSpPr>
        <p:spPr>
          <a:xfrm>
            <a:off x="997128" y="2713950"/>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731B90A9-5F44-2840-B64E-1A6E2857A895}"/>
              </a:ext>
            </a:extLst>
          </p:cNvPr>
          <p:cNvSpPr/>
          <p:nvPr/>
        </p:nvSpPr>
        <p:spPr>
          <a:xfrm>
            <a:off x="992774" y="3153731"/>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FFB8684E-7C3B-B540-BD5A-13162257BF77}"/>
              </a:ext>
            </a:extLst>
          </p:cNvPr>
          <p:cNvSpPr/>
          <p:nvPr/>
        </p:nvSpPr>
        <p:spPr>
          <a:xfrm>
            <a:off x="587821" y="3663186"/>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80D1FE4D-C13F-F946-A6C5-9C4341402471}"/>
              </a:ext>
            </a:extLst>
          </p:cNvPr>
          <p:cNvSpPr/>
          <p:nvPr/>
        </p:nvSpPr>
        <p:spPr>
          <a:xfrm>
            <a:off x="348334" y="4259722"/>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Straight Arrow Connector 25">
            <a:extLst>
              <a:ext uri="{FF2B5EF4-FFF2-40B4-BE49-F238E27FC236}">
                <a16:creationId xmlns:a16="http://schemas.microsoft.com/office/drawing/2014/main" id="{9787E5BF-23F2-384C-9726-C37BD27222A5}"/>
              </a:ext>
            </a:extLst>
          </p:cNvPr>
          <p:cNvCxnSpPr>
            <a:stCxn id="5" idx="2"/>
            <a:endCxn id="8" idx="7"/>
          </p:cNvCxnSpPr>
          <p:nvPr/>
        </p:nvCxnSpPr>
        <p:spPr>
          <a:xfrm flipH="1">
            <a:off x="1682537" y="1740150"/>
            <a:ext cx="459767" cy="4990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1A0031AA-DE84-644F-87BC-7470A7146C3B}"/>
              </a:ext>
            </a:extLst>
          </p:cNvPr>
          <p:cNvCxnSpPr>
            <a:cxnSpLocks/>
            <a:stCxn id="5" idx="6"/>
            <a:endCxn id="6" idx="1"/>
          </p:cNvCxnSpPr>
          <p:nvPr/>
        </p:nvCxnSpPr>
        <p:spPr>
          <a:xfrm>
            <a:off x="2338247" y="1740150"/>
            <a:ext cx="350916" cy="45547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D4F6017C-DDC8-5D43-BD77-6D2982B6E7A5}"/>
              </a:ext>
            </a:extLst>
          </p:cNvPr>
          <p:cNvCxnSpPr>
            <a:cxnSpLocks/>
            <a:endCxn id="7" idx="0"/>
          </p:cNvCxnSpPr>
          <p:nvPr/>
        </p:nvCxnSpPr>
        <p:spPr>
          <a:xfrm>
            <a:off x="2228106" y="1839180"/>
            <a:ext cx="29589" cy="35225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866B02CC-23D7-5B45-A900-13EA4CC6B91E}"/>
              </a:ext>
            </a:extLst>
          </p:cNvPr>
          <p:cNvCxnSpPr>
            <a:cxnSpLocks/>
            <a:endCxn id="9" idx="0"/>
          </p:cNvCxnSpPr>
          <p:nvPr/>
        </p:nvCxnSpPr>
        <p:spPr>
          <a:xfrm>
            <a:off x="2309552" y="2337830"/>
            <a:ext cx="191984" cy="31951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492772A6-9A07-8A44-9813-599AE56E8748}"/>
              </a:ext>
            </a:extLst>
          </p:cNvPr>
          <p:cNvCxnSpPr>
            <a:cxnSpLocks/>
            <a:endCxn id="10" idx="0"/>
          </p:cNvCxnSpPr>
          <p:nvPr/>
        </p:nvCxnSpPr>
        <p:spPr>
          <a:xfrm>
            <a:off x="2579519" y="2777616"/>
            <a:ext cx="300842" cy="3238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6986A328-2DC7-7940-B65E-DFC128821CBC}"/>
              </a:ext>
            </a:extLst>
          </p:cNvPr>
          <p:cNvCxnSpPr>
            <a:cxnSpLocks/>
            <a:endCxn id="22" idx="0"/>
          </p:cNvCxnSpPr>
          <p:nvPr/>
        </p:nvCxnSpPr>
        <p:spPr>
          <a:xfrm flipH="1">
            <a:off x="1095100" y="2336689"/>
            <a:ext cx="441960" cy="37726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67673D5C-3E8A-7241-A733-B0CBC039AFDE}"/>
              </a:ext>
            </a:extLst>
          </p:cNvPr>
          <p:cNvCxnSpPr>
            <a:cxnSpLocks/>
            <a:endCxn id="15" idx="0"/>
          </p:cNvCxnSpPr>
          <p:nvPr/>
        </p:nvCxnSpPr>
        <p:spPr>
          <a:xfrm flipH="1">
            <a:off x="1582782" y="2397634"/>
            <a:ext cx="17412" cy="29454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6D832E47-2C7C-344E-A4F1-C3E2E0D7F7EE}"/>
              </a:ext>
            </a:extLst>
          </p:cNvPr>
          <p:cNvCxnSpPr>
            <a:cxnSpLocks/>
            <a:endCxn id="20" idx="0"/>
          </p:cNvCxnSpPr>
          <p:nvPr/>
        </p:nvCxnSpPr>
        <p:spPr>
          <a:xfrm>
            <a:off x="1713405" y="2393278"/>
            <a:ext cx="300449" cy="29890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947E9AC2-8066-B44F-8AEF-F6B397A14F43}"/>
              </a:ext>
            </a:extLst>
          </p:cNvPr>
          <p:cNvCxnSpPr>
            <a:cxnSpLocks/>
          </p:cNvCxnSpPr>
          <p:nvPr/>
        </p:nvCxnSpPr>
        <p:spPr>
          <a:xfrm flipH="1">
            <a:off x="2492830" y="2811293"/>
            <a:ext cx="17412" cy="29454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FCF21906-DF21-5942-9E9E-EA8C7E4355ED}"/>
              </a:ext>
            </a:extLst>
          </p:cNvPr>
          <p:cNvCxnSpPr>
            <a:cxnSpLocks/>
          </p:cNvCxnSpPr>
          <p:nvPr/>
        </p:nvCxnSpPr>
        <p:spPr>
          <a:xfrm flipH="1">
            <a:off x="2488473" y="3277205"/>
            <a:ext cx="17412" cy="29454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78FCC980-E217-5E4E-BF8E-551E4098ECF7}"/>
              </a:ext>
            </a:extLst>
          </p:cNvPr>
          <p:cNvCxnSpPr>
            <a:cxnSpLocks/>
          </p:cNvCxnSpPr>
          <p:nvPr/>
        </p:nvCxnSpPr>
        <p:spPr>
          <a:xfrm flipH="1">
            <a:off x="2488475" y="3747465"/>
            <a:ext cx="17412" cy="29454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065A24B7-E900-784B-BA0A-AAE9AAEE9CF1}"/>
              </a:ext>
            </a:extLst>
          </p:cNvPr>
          <p:cNvCxnSpPr>
            <a:cxnSpLocks/>
          </p:cNvCxnSpPr>
          <p:nvPr/>
        </p:nvCxnSpPr>
        <p:spPr>
          <a:xfrm flipH="1">
            <a:off x="2510244" y="4239503"/>
            <a:ext cx="17412" cy="29454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6E084710-EDD6-FD49-B66E-1FE2E37F60E1}"/>
              </a:ext>
            </a:extLst>
          </p:cNvPr>
          <p:cNvCxnSpPr>
            <a:cxnSpLocks/>
          </p:cNvCxnSpPr>
          <p:nvPr/>
        </p:nvCxnSpPr>
        <p:spPr>
          <a:xfrm>
            <a:off x="1565361" y="2911441"/>
            <a:ext cx="16654" cy="28181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346E29D8-3143-F346-B253-37BED8240116}"/>
              </a:ext>
            </a:extLst>
          </p:cNvPr>
          <p:cNvCxnSpPr>
            <a:cxnSpLocks/>
          </p:cNvCxnSpPr>
          <p:nvPr/>
        </p:nvCxnSpPr>
        <p:spPr>
          <a:xfrm flipH="1">
            <a:off x="1621969" y="3490183"/>
            <a:ext cx="26121" cy="29928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7E387083-D6F4-2A49-A9B5-D58534ECED46}"/>
              </a:ext>
            </a:extLst>
          </p:cNvPr>
          <p:cNvCxnSpPr>
            <a:cxnSpLocks/>
          </p:cNvCxnSpPr>
          <p:nvPr/>
        </p:nvCxnSpPr>
        <p:spPr>
          <a:xfrm flipH="1">
            <a:off x="1621972" y="3925991"/>
            <a:ext cx="17412" cy="29454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D12FAF61-F4F3-6845-8EEE-71769CBE10DF}"/>
              </a:ext>
            </a:extLst>
          </p:cNvPr>
          <p:cNvCxnSpPr>
            <a:cxnSpLocks/>
          </p:cNvCxnSpPr>
          <p:nvPr/>
        </p:nvCxnSpPr>
        <p:spPr>
          <a:xfrm flipH="1">
            <a:off x="1630678" y="4457218"/>
            <a:ext cx="17412" cy="29454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538DAF5D-CC64-2245-9F04-681CC66FC8B0}"/>
              </a:ext>
            </a:extLst>
          </p:cNvPr>
          <p:cNvCxnSpPr>
            <a:cxnSpLocks/>
          </p:cNvCxnSpPr>
          <p:nvPr/>
        </p:nvCxnSpPr>
        <p:spPr>
          <a:xfrm flipH="1">
            <a:off x="1613259" y="4897004"/>
            <a:ext cx="17412" cy="29454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E41C2672-D3ED-EF48-947F-24C1C5D6BB80}"/>
              </a:ext>
            </a:extLst>
          </p:cNvPr>
          <p:cNvCxnSpPr>
            <a:cxnSpLocks/>
          </p:cNvCxnSpPr>
          <p:nvPr/>
        </p:nvCxnSpPr>
        <p:spPr>
          <a:xfrm flipH="1">
            <a:off x="1086393" y="2880960"/>
            <a:ext cx="17412" cy="29454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22068ACA-D346-394C-81C5-12EDECDCD416}"/>
              </a:ext>
            </a:extLst>
          </p:cNvPr>
          <p:cNvCxnSpPr>
            <a:cxnSpLocks/>
          </p:cNvCxnSpPr>
          <p:nvPr/>
        </p:nvCxnSpPr>
        <p:spPr>
          <a:xfrm flipH="1">
            <a:off x="799002" y="3346872"/>
            <a:ext cx="209005" cy="30325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BE6BDC51-4BD6-AC41-80D3-2D7612E9513D}"/>
              </a:ext>
            </a:extLst>
          </p:cNvPr>
          <p:cNvCxnSpPr>
            <a:cxnSpLocks/>
          </p:cNvCxnSpPr>
          <p:nvPr/>
        </p:nvCxnSpPr>
        <p:spPr>
          <a:xfrm flipH="1">
            <a:off x="452425" y="3830195"/>
            <a:ext cx="202884" cy="36734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940291EA-EA3E-C346-BEF7-B7223CD87D55}"/>
              </a:ext>
            </a:extLst>
          </p:cNvPr>
          <p:cNvSpPr txBox="1"/>
          <p:nvPr/>
        </p:nvSpPr>
        <p:spPr>
          <a:xfrm rot="19172715">
            <a:off x="1728647" y="1651499"/>
            <a:ext cx="370115" cy="369332"/>
          </a:xfrm>
          <a:prstGeom prst="rect">
            <a:avLst/>
          </a:prstGeom>
          <a:noFill/>
        </p:spPr>
        <p:txBody>
          <a:bodyPr wrap="square" rtlCol="0">
            <a:spAutoFit/>
          </a:bodyPr>
          <a:lstStyle/>
          <a:p>
            <a:r>
              <a:rPr lang="en-US" dirty="0"/>
              <a:t>a</a:t>
            </a:r>
          </a:p>
        </p:txBody>
      </p:sp>
      <p:sp>
        <p:nvSpPr>
          <p:cNvPr id="47" name="TextBox 46">
            <a:extLst>
              <a:ext uri="{FF2B5EF4-FFF2-40B4-BE49-F238E27FC236}">
                <a16:creationId xmlns:a16="http://schemas.microsoft.com/office/drawing/2014/main" id="{C344EED8-2E49-824F-9F5E-2B9D437C9F3A}"/>
              </a:ext>
            </a:extLst>
          </p:cNvPr>
          <p:cNvSpPr txBox="1"/>
          <p:nvPr/>
        </p:nvSpPr>
        <p:spPr>
          <a:xfrm rot="19172715">
            <a:off x="1097273" y="2169662"/>
            <a:ext cx="370115" cy="369332"/>
          </a:xfrm>
          <a:prstGeom prst="rect">
            <a:avLst/>
          </a:prstGeom>
          <a:noFill/>
        </p:spPr>
        <p:txBody>
          <a:bodyPr wrap="square" rtlCol="0">
            <a:spAutoFit/>
          </a:bodyPr>
          <a:lstStyle/>
          <a:p>
            <a:r>
              <a:rPr lang="en-US" dirty="0"/>
              <a:t>a</a:t>
            </a:r>
          </a:p>
        </p:txBody>
      </p:sp>
      <p:sp>
        <p:nvSpPr>
          <p:cNvPr id="48" name="TextBox 47">
            <a:extLst>
              <a:ext uri="{FF2B5EF4-FFF2-40B4-BE49-F238E27FC236}">
                <a16:creationId xmlns:a16="http://schemas.microsoft.com/office/drawing/2014/main" id="{AFF3BFD0-F10C-0645-A7D5-289E6B6A63EB}"/>
              </a:ext>
            </a:extLst>
          </p:cNvPr>
          <p:cNvSpPr txBox="1"/>
          <p:nvPr/>
        </p:nvSpPr>
        <p:spPr>
          <a:xfrm rot="18347572">
            <a:off x="622656" y="3158086"/>
            <a:ext cx="370115" cy="369332"/>
          </a:xfrm>
          <a:prstGeom prst="rect">
            <a:avLst/>
          </a:prstGeom>
          <a:noFill/>
        </p:spPr>
        <p:txBody>
          <a:bodyPr wrap="square" rtlCol="0">
            <a:spAutoFit/>
          </a:bodyPr>
          <a:lstStyle/>
          <a:p>
            <a:r>
              <a:rPr lang="en-US" dirty="0"/>
              <a:t>a</a:t>
            </a:r>
          </a:p>
        </p:txBody>
      </p:sp>
      <p:sp>
        <p:nvSpPr>
          <p:cNvPr id="49" name="TextBox 48">
            <a:extLst>
              <a:ext uri="{FF2B5EF4-FFF2-40B4-BE49-F238E27FC236}">
                <a16:creationId xmlns:a16="http://schemas.microsoft.com/office/drawing/2014/main" id="{1D8947D5-4A31-5D41-8D69-52AE7AF2FCB6}"/>
              </a:ext>
            </a:extLst>
          </p:cNvPr>
          <p:cNvSpPr txBox="1"/>
          <p:nvPr/>
        </p:nvSpPr>
        <p:spPr>
          <a:xfrm rot="18347572">
            <a:off x="267366" y="3741564"/>
            <a:ext cx="370115" cy="369332"/>
          </a:xfrm>
          <a:prstGeom prst="rect">
            <a:avLst/>
          </a:prstGeom>
          <a:noFill/>
        </p:spPr>
        <p:txBody>
          <a:bodyPr wrap="square" rtlCol="0">
            <a:spAutoFit/>
          </a:bodyPr>
          <a:lstStyle/>
          <a:p>
            <a:r>
              <a:rPr lang="en-US" dirty="0"/>
              <a:t>$</a:t>
            </a:r>
          </a:p>
        </p:txBody>
      </p:sp>
      <p:sp>
        <p:nvSpPr>
          <p:cNvPr id="50" name="TextBox 49">
            <a:extLst>
              <a:ext uri="{FF2B5EF4-FFF2-40B4-BE49-F238E27FC236}">
                <a16:creationId xmlns:a16="http://schemas.microsoft.com/office/drawing/2014/main" id="{13C351A0-7693-8B4A-AC6C-95A8054B4B35}"/>
              </a:ext>
            </a:extLst>
          </p:cNvPr>
          <p:cNvSpPr txBox="1"/>
          <p:nvPr/>
        </p:nvSpPr>
        <p:spPr>
          <a:xfrm rot="21249859">
            <a:off x="1571896" y="2396083"/>
            <a:ext cx="370115" cy="369332"/>
          </a:xfrm>
          <a:prstGeom prst="rect">
            <a:avLst/>
          </a:prstGeom>
          <a:noFill/>
        </p:spPr>
        <p:txBody>
          <a:bodyPr wrap="square" rtlCol="0">
            <a:spAutoFit/>
          </a:bodyPr>
          <a:lstStyle/>
          <a:p>
            <a:r>
              <a:rPr lang="en-US" dirty="0"/>
              <a:t>b</a:t>
            </a:r>
          </a:p>
        </p:txBody>
      </p:sp>
      <p:sp>
        <p:nvSpPr>
          <p:cNvPr id="51" name="TextBox 50">
            <a:extLst>
              <a:ext uri="{FF2B5EF4-FFF2-40B4-BE49-F238E27FC236}">
                <a16:creationId xmlns:a16="http://schemas.microsoft.com/office/drawing/2014/main" id="{279583AD-7EB0-E842-A191-5E88C46D7C8D}"/>
              </a:ext>
            </a:extLst>
          </p:cNvPr>
          <p:cNvSpPr txBox="1"/>
          <p:nvPr/>
        </p:nvSpPr>
        <p:spPr>
          <a:xfrm rot="21306919">
            <a:off x="1857371" y="2260698"/>
            <a:ext cx="370115" cy="369332"/>
          </a:xfrm>
          <a:prstGeom prst="rect">
            <a:avLst/>
          </a:prstGeom>
          <a:noFill/>
        </p:spPr>
        <p:txBody>
          <a:bodyPr wrap="square" rtlCol="0">
            <a:spAutoFit/>
          </a:bodyPr>
          <a:lstStyle/>
          <a:p>
            <a:r>
              <a:rPr lang="en-US" dirty="0"/>
              <a:t>$</a:t>
            </a:r>
          </a:p>
        </p:txBody>
      </p:sp>
      <p:sp>
        <p:nvSpPr>
          <p:cNvPr id="52" name="TextBox 51">
            <a:extLst>
              <a:ext uri="{FF2B5EF4-FFF2-40B4-BE49-F238E27FC236}">
                <a16:creationId xmlns:a16="http://schemas.microsoft.com/office/drawing/2014/main" id="{6F218DD9-CBDF-8840-A38F-55932DC7E390}"/>
              </a:ext>
            </a:extLst>
          </p:cNvPr>
          <p:cNvSpPr txBox="1"/>
          <p:nvPr/>
        </p:nvSpPr>
        <p:spPr>
          <a:xfrm>
            <a:off x="1282334" y="2844414"/>
            <a:ext cx="373505" cy="369332"/>
          </a:xfrm>
          <a:prstGeom prst="rect">
            <a:avLst/>
          </a:prstGeom>
          <a:noFill/>
        </p:spPr>
        <p:txBody>
          <a:bodyPr wrap="square" rtlCol="0">
            <a:spAutoFit/>
          </a:bodyPr>
          <a:lstStyle/>
          <a:p>
            <a:r>
              <a:rPr lang="en-US" dirty="0"/>
              <a:t>a</a:t>
            </a:r>
          </a:p>
        </p:txBody>
      </p:sp>
      <p:sp>
        <p:nvSpPr>
          <p:cNvPr id="53" name="TextBox 52">
            <a:extLst>
              <a:ext uri="{FF2B5EF4-FFF2-40B4-BE49-F238E27FC236}">
                <a16:creationId xmlns:a16="http://schemas.microsoft.com/office/drawing/2014/main" id="{9224CFBA-9752-CC40-B16F-2B5370459071}"/>
              </a:ext>
            </a:extLst>
          </p:cNvPr>
          <p:cNvSpPr txBox="1"/>
          <p:nvPr/>
        </p:nvSpPr>
        <p:spPr>
          <a:xfrm>
            <a:off x="1336758" y="4368576"/>
            <a:ext cx="370115" cy="369332"/>
          </a:xfrm>
          <a:prstGeom prst="rect">
            <a:avLst/>
          </a:prstGeom>
          <a:noFill/>
        </p:spPr>
        <p:txBody>
          <a:bodyPr wrap="square" rtlCol="0">
            <a:spAutoFit/>
          </a:bodyPr>
          <a:lstStyle/>
          <a:p>
            <a:r>
              <a:rPr lang="en-US" dirty="0"/>
              <a:t>a</a:t>
            </a:r>
          </a:p>
        </p:txBody>
      </p:sp>
      <p:sp>
        <p:nvSpPr>
          <p:cNvPr id="54" name="TextBox 53">
            <a:extLst>
              <a:ext uri="{FF2B5EF4-FFF2-40B4-BE49-F238E27FC236}">
                <a16:creationId xmlns:a16="http://schemas.microsoft.com/office/drawing/2014/main" id="{631908EA-7D90-0845-99D1-273ED1B44336}"/>
              </a:ext>
            </a:extLst>
          </p:cNvPr>
          <p:cNvSpPr txBox="1"/>
          <p:nvPr/>
        </p:nvSpPr>
        <p:spPr>
          <a:xfrm>
            <a:off x="1334164" y="4821426"/>
            <a:ext cx="370115" cy="369332"/>
          </a:xfrm>
          <a:prstGeom prst="rect">
            <a:avLst/>
          </a:prstGeom>
          <a:noFill/>
        </p:spPr>
        <p:txBody>
          <a:bodyPr wrap="square" rtlCol="0">
            <a:spAutoFit/>
          </a:bodyPr>
          <a:lstStyle/>
          <a:p>
            <a:r>
              <a:rPr lang="en-US" dirty="0"/>
              <a:t>$</a:t>
            </a:r>
          </a:p>
        </p:txBody>
      </p:sp>
      <p:sp>
        <p:nvSpPr>
          <p:cNvPr id="55" name="TextBox 54">
            <a:extLst>
              <a:ext uri="{FF2B5EF4-FFF2-40B4-BE49-F238E27FC236}">
                <a16:creationId xmlns:a16="http://schemas.microsoft.com/office/drawing/2014/main" id="{8E8956C0-D06E-2948-85AF-7F4B7FB436D5}"/>
              </a:ext>
            </a:extLst>
          </p:cNvPr>
          <p:cNvSpPr txBox="1"/>
          <p:nvPr/>
        </p:nvSpPr>
        <p:spPr>
          <a:xfrm rot="21249859">
            <a:off x="2011681" y="1830019"/>
            <a:ext cx="370115" cy="369332"/>
          </a:xfrm>
          <a:prstGeom prst="rect">
            <a:avLst/>
          </a:prstGeom>
          <a:noFill/>
        </p:spPr>
        <p:txBody>
          <a:bodyPr wrap="square" rtlCol="0">
            <a:spAutoFit/>
          </a:bodyPr>
          <a:lstStyle/>
          <a:p>
            <a:r>
              <a:rPr lang="en-US" dirty="0"/>
              <a:t>b</a:t>
            </a:r>
          </a:p>
        </p:txBody>
      </p:sp>
      <p:sp>
        <p:nvSpPr>
          <p:cNvPr id="56" name="Oval 55">
            <a:extLst>
              <a:ext uri="{FF2B5EF4-FFF2-40B4-BE49-F238E27FC236}">
                <a16:creationId xmlns:a16="http://schemas.microsoft.com/office/drawing/2014/main" id="{3C867A40-FFFE-7E43-A30F-812EE9C57ED1}"/>
              </a:ext>
            </a:extLst>
          </p:cNvPr>
          <p:cNvSpPr/>
          <p:nvPr/>
        </p:nvSpPr>
        <p:spPr>
          <a:xfrm>
            <a:off x="1950716" y="3785106"/>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7" name="Straight Arrow Connector 56">
            <a:extLst>
              <a:ext uri="{FF2B5EF4-FFF2-40B4-BE49-F238E27FC236}">
                <a16:creationId xmlns:a16="http://schemas.microsoft.com/office/drawing/2014/main" id="{2063FF77-0354-FA4D-A507-897A8C93EDD4}"/>
              </a:ext>
            </a:extLst>
          </p:cNvPr>
          <p:cNvCxnSpPr>
            <a:cxnSpLocks/>
            <a:stCxn id="16" idx="5"/>
            <a:endCxn id="56" idx="0"/>
          </p:cNvCxnSpPr>
          <p:nvPr/>
        </p:nvCxnSpPr>
        <p:spPr>
          <a:xfrm>
            <a:off x="1686893" y="3400863"/>
            <a:ext cx="361795" cy="38424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08F1576A-98B4-AC41-A5C4-845D7EF9D2C7}"/>
              </a:ext>
            </a:extLst>
          </p:cNvPr>
          <p:cNvSpPr txBox="1"/>
          <p:nvPr/>
        </p:nvSpPr>
        <p:spPr>
          <a:xfrm rot="21306919">
            <a:off x="1892205" y="3353624"/>
            <a:ext cx="370115" cy="369332"/>
          </a:xfrm>
          <a:prstGeom prst="rect">
            <a:avLst/>
          </a:prstGeom>
          <a:noFill/>
        </p:spPr>
        <p:txBody>
          <a:bodyPr wrap="square" rtlCol="0">
            <a:spAutoFit/>
          </a:bodyPr>
          <a:lstStyle/>
          <a:p>
            <a:r>
              <a:rPr lang="en-US" dirty="0"/>
              <a:t>$</a:t>
            </a:r>
          </a:p>
        </p:txBody>
      </p:sp>
      <p:sp>
        <p:nvSpPr>
          <p:cNvPr id="59" name="TextBox 58">
            <a:extLst>
              <a:ext uri="{FF2B5EF4-FFF2-40B4-BE49-F238E27FC236}">
                <a16:creationId xmlns:a16="http://schemas.microsoft.com/office/drawing/2014/main" id="{7D16CF9B-BA2F-D24C-BAA1-D73F6F62CBD4}"/>
              </a:ext>
            </a:extLst>
          </p:cNvPr>
          <p:cNvSpPr txBox="1"/>
          <p:nvPr/>
        </p:nvSpPr>
        <p:spPr>
          <a:xfrm>
            <a:off x="1319345" y="3867832"/>
            <a:ext cx="370115" cy="369332"/>
          </a:xfrm>
          <a:prstGeom prst="rect">
            <a:avLst/>
          </a:prstGeom>
          <a:noFill/>
        </p:spPr>
        <p:txBody>
          <a:bodyPr wrap="square" rtlCol="0">
            <a:spAutoFit/>
          </a:bodyPr>
          <a:lstStyle/>
          <a:p>
            <a:r>
              <a:rPr lang="en-US" dirty="0"/>
              <a:t>b</a:t>
            </a:r>
          </a:p>
        </p:txBody>
      </p:sp>
      <p:sp>
        <p:nvSpPr>
          <p:cNvPr id="60" name="TextBox 59">
            <a:extLst>
              <a:ext uri="{FF2B5EF4-FFF2-40B4-BE49-F238E27FC236}">
                <a16:creationId xmlns:a16="http://schemas.microsoft.com/office/drawing/2014/main" id="{FAE6F131-DCFF-B64D-9703-202E0407949B}"/>
              </a:ext>
            </a:extLst>
          </p:cNvPr>
          <p:cNvSpPr txBox="1"/>
          <p:nvPr/>
        </p:nvSpPr>
        <p:spPr>
          <a:xfrm rot="19172715">
            <a:off x="2333891" y="2243683"/>
            <a:ext cx="370115" cy="369332"/>
          </a:xfrm>
          <a:prstGeom prst="rect">
            <a:avLst/>
          </a:prstGeom>
          <a:noFill/>
        </p:spPr>
        <p:txBody>
          <a:bodyPr wrap="square" rtlCol="0">
            <a:spAutoFit/>
          </a:bodyPr>
          <a:lstStyle/>
          <a:p>
            <a:r>
              <a:rPr lang="en-US" dirty="0"/>
              <a:t>a</a:t>
            </a:r>
          </a:p>
        </p:txBody>
      </p:sp>
      <p:sp>
        <p:nvSpPr>
          <p:cNvPr id="61" name="TextBox 60">
            <a:extLst>
              <a:ext uri="{FF2B5EF4-FFF2-40B4-BE49-F238E27FC236}">
                <a16:creationId xmlns:a16="http://schemas.microsoft.com/office/drawing/2014/main" id="{892BD94A-7FDA-6348-BFB8-BE62A061E83B}"/>
              </a:ext>
            </a:extLst>
          </p:cNvPr>
          <p:cNvSpPr txBox="1"/>
          <p:nvPr/>
        </p:nvSpPr>
        <p:spPr>
          <a:xfrm rot="21306919">
            <a:off x="2545351" y="1707698"/>
            <a:ext cx="370115" cy="369332"/>
          </a:xfrm>
          <a:prstGeom prst="rect">
            <a:avLst/>
          </a:prstGeom>
          <a:noFill/>
        </p:spPr>
        <p:txBody>
          <a:bodyPr wrap="square" rtlCol="0">
            <a:spAutoFit/>
          </a:bodyPr>
          <a:lstStyle/>
          <a:p>
            <a:r>
              <a:rPr lang="en-US" dirty="0"/>
              <a:t>$</a:t>
            </a:r>
          </a:p>
        </p:txBody>
      </p:sp>
      <p:sp>
        <p:nvSpPr>
          <p:cNvPr id="62" name="TextBox 61">
            <a:extLst>
              <a:ext uri="{FF2B5EF4-FFF2-40B4-BE49-F238E27FC236}">
                <a16:creationId xmlns:a16="http://schemas.microsoft.com/office/drawing/2014/main" id="{ADD7288A-BB3C-B34E-9BBB-82006B072FE2}"/>
              </a:ext>
            </a:extLst>
          </p:cNvPr>
          <p:cNvSpPr txBox="1"/>
          <p:nvPr/>
        </p:nvSpPr>
        <p:spPr>
          <a:xfrm rot="21306919">
            <a:off x="2697751" y="2617747"/>
            <a:ext cx="370115" cy="369332"/>
          </a:xfrm>
          <a:prstGeom prst="rect">
            <a:avLst/>
          </a:prstGeom>
          <a:noFill/>
        </p:spPr>
        <p:txBody>
          <a:bodyPr wrap="square" rtlCol="0">
            <a:spAutoFit/>
          </a:bodyPr>
          <a:lstStyle/>
          <a:p>
            <a:r>
              <a:rPr lang="en-US" dirty="0"/>
              <a:t>$</a:t>
            </a:r>
          </a:p>
        </p:txBody>
      </p:sp>
      <p:sp>
        <p:nvSpPr>
          <p:cNvPr id="63" name="TextBox 62">
            <a:extLst>
              <a:ext uri="{FF2B5EF4-FFF2-40B4-BE49-F238E27FC236}">
                <a16:creationId xmlns:a16="http://schemas.microsoft.com/office/drawing/2014/main" id="{68ACBD1A-DA05-0A4B-899E-885DA574276B}"/>
              </a:ext>
            </a:extLst>
          </p:cNvPr>
          <p:cNvSpPr txBox="1"/>
          <p:nvPr/>
        </p:nvSpPr>
        <p:spPr>
          <a:xfrm>
            <a:off x="2244633" y="2761681"/>
            <a:ext cx="373505" cy="369332"/>
          </a:xfrm>
          <a:prstGeom prst="rect">
            <a:avLst/>
          </a:prstGeom>
          <a:noFill/>
        </p:spPr>
        <p:txBody>
          <a:bodyPr wrap="square" rtlCol="0">
            <a:spAutoFit/>
          </a:bodyPr>
          <a:lstStyle/>
          <a:p>
            <a:r>
              <a:rPr lang="en-US" dirty="0"/>
              <a:t>a</a:t>
            </a:r>
          </a:p>
        </p:txBody>
      </p:sp>
      <p:sp>
        <p:nvSpPr>
          <p:cNvPr id="64" name="TextBox 63">
            <a:extLst>
              <a:ext uri="{FF2B5EF4-FFF2-40B4-BE49-F238E27FC236}">
                <a16:creationId xmlns:a16="http://schemas.microsoft.com/office/drawing/2014/main" id="{F318AB5C-4E25-C74A-9642-F191BE4E54F6}"/>
              </a:ext>
            </a:extLst>
          </p:cNvPr>
          <p:cNvSpPr txBox="1"/>
          <p:nvPr/>
        </p:nvSpPr>
        <p:spPr>
          <a:xfrm>
            <a:off x="2214151" y="3201467"/>
            <a:ext cx="373505" cy="369332"/>
          </a:xfrm>
          <a:prstGeom prst="rect">
            <a:avLst/>
          </a:prstGeom>
          <a:noFill/>
        </p:spPr>
        <p:txBody>
          <a:bodyPr wrap="square" rtlCol="0">
            <a:spAutoFit/>
          </a:bodyPr>
          <a:lstStyle/>
          <a:p>
            <a:r>
              <a:rPr lang="en-US" dirty="0"/>
              <a:t>b</a:t>
            </a:r>
          </a:p>
        </p:txBody>
      </p:sp>
      <p:sp>
        <p:nvSpPr>
          <p:cNvPr id="65" name="TextBox 64">
            <a:extLst>
              <a:ext uri="{FF2B5EF4-FFF2-40B4-BE49-F238E27FC236}">
                <a16:creationId xmlns:a16="http://schemas.microsoft.com/office/drawing/2014/main" id="{847634DB-32F4-5544-9720-7E62AE55436E}"/>
              </a:ext>
            </a:extLst>
          </p:cNvPr>
          <p:cNvSpPr txBox="1"/>
          <p:nvPr/>
        </p:nvSpPr>
        <p:spPr>
          <a:xfrm>
            <a:off x="2209796" y="3680441"/>
            <a:ext cx="373505" cy="369332"/>
          </a:xfrm>
          <a:prstGeom prst="rect">
            <a:avLst/>
          </a:prstGeom>
          <a:noFill/>
        </p:spPr>
        <p:txBody>
          <a:bodyPr wrap="square" rtlCol="0">
            <a:spAutoFit/>
          </a:bodyPr>
          <a:lstStyle/>
          <a:p>
            <a:r>
              <a:rPr lang="en-US" dirty="0"/>
              <a:t>a</a:t>
            </a:r>
          </a:p>
        </p:txBody>
      </p:sp>
      <p:sp>
        <p:nvSpPr>
          <p:cNvPr id="66" name="TextBox 65">
            <a:extLst>
              <a:ext uri="{FF2B5EF4-FFF2-40B4-BE49-F238E27FC236}">
                <a16:creationId xmlns:a16="http://schemas.microsoft.com/office/drawing/2014/main" id="{258B78B2-004A-B84E-9BE8-D24B2D626413}"/>
              </a:ext>
            </a:extLst>
          </p:cNvPr>
          <p:cNvSpPr txBox="1"/>
          <p:nvPr/>
        </p:nvSpPr>
        <p:spPr>
          <a:xfrm>
            <a:off x="2272518" y="4172476"/>
            <a:ext cx="373505" cy="369332"/>
          </a:xfrm>
          <a:prstGeom prst="rect">
            <a:avLst/>
          </a:prstGeom>
          <a:noFill/>
        </p:spPr>
        <p:txBody>
          <a:bodyPr wrap="square" rtlCol="0">
            <a:spAutoFit/>
          </a:bodyPr>
          <a:lstStyle/>
          <a:p>
            <a:r>
              <a:rPr lang="en-US" dirty="0"/>
              <a:t>$</a:t>
            </a:r>
          </a:p>
        </p:txBody>
      </p:sp>
      <p:sp>
        <p:nvSpPr>
          <p:cNvPr id="67" name="TextBox 66">
            <a:extLst>
              <a:ext uri="{FF2B5EF4-FFF2-40B4-BE49-F238E27FC236}">
                <a16:creationId xmlns:a16="http://schemas.microsoft.com/office/drawing/2014/main" id="{E68CC0F3-24B9-0C48-BEFC-C3A849BAAAC9}"/>
              </a:ext>
            </a:extLst>
          </p:cNvPr>
          <p:cNvSpPr txBox="1"/>
          <p:nvPr/>
        </p:nvSpPr>
        <p:spPr>
          <a:xfrm>
            <a:off x="5943600" y="1690688"/>
            <a:ext cx="6225070" cy="4801314"/>
          </a:xfrm>
          <a:prstGeom prst="rect">
            <a:avLst/>
          </a:prstGeom>
          <a:noFill/>
        </p:spPr>
        <p:txBody>
          <a:bodyPr wrap="square" rtlCol="0">
            <a:spAutoFit/>
          </a:bodyPr>
          <a:lstStyle/>
          <a:p>
            <a:r>
              <a:rPr lang="en-US" dirty="0"/>
              <a:t>How can we use a suffix </a:t>
            </a:r>
            <a:r>
              <a:rPr lang="en-US" dirty="0" err="1"/>
              <a:t>trie</a:t>
            </a:r>
            <a:r>
              <a:rPr lang="en-US" dirty="0"/>
              <a:t> to….</a:t>
            </a:r>
          </a:p>
          <a:p>
            <a:endParaRPr lang="en-US" dirty="0"/>
          </a:p>
          <a:p>
            <a:pPr marL="342900" indent="-342900">
              <a:buFont typeface="+mj-lt"/>
              <a:buAutoNum type="alphaLcParenR"/>
            </a:pPr>
            <a:r>
              <a:rPr lang="en-US" dirty="0"/>
              <a:t>Check if a string S is a </a:t>
            </a:r>
            <a:r>
              <a:rPr lang="en-US" b="1" i="1" u="sng" dirty="0">
                <a:solidFill>
                  <a:srgbClr val="FF4EFF"/>
                </a:solidFill>
              </a:rPr>
              <a:t>substring</a:t>
            </a:r>
            <a:r>
              <a:rPr lang="en-US" dirty="0"/>
              <a:t> of the text T? </a:t>
            </a:r>
          </a:p>
          <a:p>
            <a:r>
              <a:rPr lang="en-US" i="1" dirty="0">
                <a:solidFill>
                  <a:schemeClr val="accent3"/>
                </a:solidFill>
              </a:rPr>
              <a:t>     Keep processing the characters of S until you either arrive at some node(S </a:t>
            </a:r>
            <a:r>
              <a:rPr lang="en-US" b="1" i="1" dirty="0">
                <a:solidFill>
                  <a:schemeClr val="accent3"/>
                </a:solidFill>
              </a:rPr>
              <a:t>is </a:t>
            </a:r>
            <a:r>
              <a:rPr lang="en-US" i="1" dirty="0">
                <a:solidFill>
                  <a:schemeClr val="accent3"/>
                </a:solidFill>
              </a:rPr>
              <a:t>a substring) or fall off the </a:t>
            </a:r>
            <a:r>
              <a:rPr lang="en-US" i="1" dirty="0" err="1">
                <a:solidFill>
                  <a:schemeClr val="accent3"/>
                </a:solidFill>
              </a:rPr>
              <a:t>trie</a:t>
            </a:r>
            <a:r>
              <a:rPr lang="en-US" i="1" dirty="0">
                <a:solidFill>
                  <a:schemeClr val="accent3"/>
                </a:solidFill>
              </a:rPr>
              <a:t> (S is </a:t>
            </a:r>
            <a:r>
              <a:rPr lang="en-US" b="1" i="1" dirty="0">
                <a:solidFill>
                  <a:schemeClr val="accent3"/>
                </a:solidFill>
              </a:rPr>
              <a:t>not</a:t>
            </a:r>
            <a:r>
              <a:rPr lang="en-US" i="1" dirty="0">
                <a:solidFill>
                  <a:schemeClr val="accent3"/>
                </a:solidFill>
              </a:rPr>
              <a:t> a substring).</a:t>
            </a:r>
            <a:endParaRPr lang="en-US" dirty="0"/>
          </a:p>
          <a:p>
            <a:pPr marL="342900" indent="-342900">
              <a:buFont typeface="+mj-lt"/>
              <a:buAutoNum type="alphaLcParenR" startAt="2"/>
            </a:pPr>
            <a:r>
              <a:rPr lang="en-US" dirty="0"/>
              <a:t>Check if a string S is a </a:t>
            </a:r>
            <a:r>
              <a:rPr lang="en-US" b="1" i="1" u="sng" dirty="0">
                <a:solidFill>
                  <a:schemeClr val="accent5"/>
                </a:solidFill>
              </a:rPr>
              <a:t>suffix</a:t>
            </a:r>
            <a:r>
              <a:rPr lang="en-US" dirty="0"/>
              <a:t> of the text T? </a:t>
            </a:r>
          </a:p>
          <a:p>
            <a:r>
              <a:rPr lang="en-US" dirty="0">
                <a:solidFill>
                  <a:schemeClr val="accent3"/>
                </a:solidFill>
              </a:rPr>
              <a:t>      </a:t>
            </a:r>
            <a:r>
              <a:rPr lang="en-US" i="1" dirty="0">
                <a:solidFill>
                  <a:schemeClr val="accent3"/>
                </a:solidFill>
              </a:rPr>
              <a:t>Similar as (a), except for the fact that the node you need to arrive at to answer “Yes” has to have an outgoing edge reached by ‘$’.</a:t>
            </a:r>
            <a:r>
              <a:rPr lang="en-US" dirty="0"/>
              <a:t>	</a:t>
            </a:r>
          </a:p>
          <a:p>
            <a:r>
              <a:rPr lang="en-US" dirty="0"/>
              <a:t>c)   Count the </a:t>
            </a:r>
            <a:r>
              <a:rPr lang="en-US" b="1" i="1" u="sng" dirty="0">
                <a:solidFill>
                  <a:schemeClr val="accent4"/>
                </a:solidFill>
              </a:rPr>
              <a:t>number of times</a:t>
            </a:r>
            <a:r>
              <a:rPr lang="en-US" dirty="0">
                <a:solidFill>
                  <a:schemeClr val="accent4"/>
                </a:solidFill>
              </a:rPr>
              <a:t> </a:t>
            </a:r>
            <a:r>
              <a:rPr lang="en-US" dirty="0"/>
              <a:t>a string S occurs as a substring T?</a:t>
            </a:r>
          </a:p>
          <a:p>
            <a:r>
              <a:rPr lang="en-US" i="1" dirty="0"/>
              <a:t>     </a:t>
            </a:r>
            <a:r>
              <a:rPr lang="en-US" i="1" dirty="0">
                <a:solidFill>
                  <a:schemeClr val="accent3"/>
                </a:solidFill>
              </a:rPr>
              <a:t>Traverse the </a:t>
            </a:r>
            <a:r>
              <a:rPr lang="en-US" i="1" dirty="0" err="1">
                <a:solidFill>
                  <a:schemeClr val="accent3"/>
                </a:solidFill>
              </a:rPr>
              <a:t>trie</a:t>
            </a:r>
            <a:r>
              <a:rPr lang="en-US" i="1" dirty="0">
                <a:solidFill>
                  <a:schemeClr val="accent3"/>
                </a:solidFill>
              </a:rPr>
              <a:t> as in (a), hopefully reaching a node (otherwise </a:t>
            </a:r>
            <a:r>
              <a:rPr lang="en-US" i="1" dirty="0" err="1">
                <a:solidFill>
                  <a:schemeClr val="accent3"/>
                </a:solidFill>
              </a:rPr>
              <a:t>anwer</a:t>
            </a:r>
            <a:r>
              <a:rPr lang="en-US" i="1" dirty="0">
                <a:solidFill>
                  <a:schemeClr val="accent3"/>
                </a:solidFill>
              </a:rPr>
              <a:t> is 0), and then count the </a:t>
            </a:r>
            <a:r>
              <a:rPr lang="en-US" b="1" i="1" u="sng" dirty="0">
                <a:solidFill>
                  <a:schemeClr val="accent3"/>
                </a:solidFill>
              </a:rPr>
              <a:t>number of leaf nodes of the </a:t>
            </a:r>
            <a:r>
              <a:rPr lang="en-US" b="1" i="1" u="sng" dirty="0" err="1">
                <a:solidFill>
                  <a:schemeClr val="accent3"/>
                </a:solidFill>
              </a:rPr>
              <a:t>subtrie</a:t>
            </a:r>
            <a:r>
              <a:rPr lang="en-US" b="1" i="1" u="sng" dirty="0">
                <a:solidFill>
                  <a:schemeClr val="accent3"/>
                </a:solidFill>
              </a:rPr>
              <a:t> rooted at that node </a:t>
            </a:r>
            <a:r>
              <a:rPr lang="en-US" i="1" dirty="0">
                <a:solidFill>
                  <a:schemeClr val="accent3"/>
                </a:solidFill>
              </a:rPr>
              <a:t>(DFS).</a:t>
            </a:r>
            <a:endParaRPr lang="en-US" dirty="0"/>
          </a:p>
          <a:p>
            <a:pPr marL="342900" indent="-342900">
              <a:buFont typeface="+mj-lt"/>
              <a:buAutoNum type="alphaLcParenR" startAt="4"/>
            </a:pPr>
            <a:endParaRPr lang="en-US" dirty="0"/>
          </a:p>
          <a:p>
            <a:pPr marL="342900" indent="-342900">
              <a:buFont typeface="+mj-lt"/>
              <a:buAutoNum type="alphaLcParenR" startAt="4"/>
            </a:pPr>
            <a:endParaRPr lang="en-US" dirty="0"/>
          </a:p>
          <a:p>
            <a:pPr marL="342900" indent="-342900">
              <a:buFont typeface="+mj-lt"/>
              <a:buAutoNum type="alphaLcParenR" startAt="4"/>
            </a:pPr>
            <a:endParaRPr lang="en-US" dirty="0"/>
          </a:p>
        </p:txBody>
      </p:sp>
      <p:sp>
        <p:nvSpPr>
          <p:cNvPr id="68" name="TextBox 67">
            <a:extLst>
              <a:ext uri="{FF2B5EF4-FFF2-40B4-BE49-F238E27FC236}">
                <a16:creationId xmlns:a16="http://schemas.microsoft.com/office/drawing/2014/main" id="{FB6D4FF0-0BF6-48E6-ACBD-58C6083A2A40}"/>
              </a:ext>
            </a:extLst>
          </p:cNvPr>
          <p:cNvSpPr txBox="1"/>
          <p:nvPr/>
        </p:nvSpPr>
        <p:spPr>
          <a:xfrm>
            <a:off x="767068" y="2818117"/>
            <a:ext cx="370115" cy="369332"/>
          </a:xfrm>
          <a:prstGeom prst="rect">
            <a:avLst/>
          </a:prstGeom>
          <a:noFill/>
        </p:spPr>
        <p:txBody>
          <a:bodyPr wrap="square" rtlCol="0">
            <a:spAutoFit/>
          </a:bodyPr>
          <a:lstStyle/>
          <a:p>
            <a:r>
              <a:rPr lang="en-US" dirty="0"/>
              <a:t>b</a:t>
            </a:r>
          </a:p>
        </p:txBody>
      </p:sp>
    </p:spTree>
    <p:extLst>
      <p:ext uri="{BB962C8B-B14F-4D97-AF65-F5344CB8AC3E}">
        <p14:creationId xmlns:p14="http://schemas.microsoft.com/office/powerpoint/2010/main" val="273818532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40DB12-3EA1-4A4C-A91D-85DB6989AC05}"/>
              </a:ext>
            </a:extLst>
          </p:cNvPr>
          <p:cNvSpPr>
            <a:spLocks noGrp="1"/>
          </p:cNvSpPr>
          <p:nvPr>
            <p:ph type="title"/>
          </p:nvPr>
        </p:nvSpPr>
        <p:spPr/>
        <p:txBody>
          <a:bodyPr/>
          <a:lstStyle/>
          <a:p>
            <a:pPr algn="ctr"/>
            <a:r>
              <a:rPr lang="en-US" dirty="0"/>
              <a:t>Asks, you say?</a:t>
            </a:r>
          </a:p>
        </p:txBody>
      </p:sp>
      <p:sp>
        <p:nvSpPr>
          <p:cNvPr id="4" name="TextBox 3">
            <a:extLst>
              <a:ext uri="{FF2B5EF4-FFF2-40B4-BE49-F238E27FC236}">
                <a16:creationId xmlns:a16="http://schemas.microsoft.com/office/drawing/2014/main" id="{0138FA8F-BC4A-2948-B378-138D062991A4}"/>
              </a:ext>
            </a:extLst>
          </p:cNvPr>
          <p:cNvSpPr txBox="1"/>
          <p:nvPr/>
        </p:nvSpPr>
        <p:spPr>
          <a:xfrm>
            <a:off x="1289944" y="3417730"/>
            <a:ext cx="370115" cy="369332"/>
          </a:xfrm>
          <a:prstGeom prst="rect">
            <a:avLst/>
          </a:prstGeom>
          <a:noFill/>
        </p:spPr>
        <p:txBody>
          <a:bodyPr wrap="square" rtlCol="0">
            <a:spAutoFit/>
          </a:bodyPr>
          <a:lstStyle/>
          <a:p>
            <a:r>
              <a:rPr lang="en-US" dirty="0"/>
              <a:t>a</a:t>
            </a:r>
          </a:p>
        </p:txBody>
      </p:sp>
      <p:sp>
        <p:nvSpPr>
          <p:cNvPr id="5" name="Oval 4">
            <a:extLst>
              <a:ext uri="{FF2B5EF4-FFF2-40B4-BE49-F238E27FC236}">
                <a16:creationId xmlns:a16="http://schemas.microsoft.com/office/drawing/2014/main" id="{03BDD534-ECD5-6F47-AEEC-A1A70D4B4767}"/>
              </a:ext>
            </a:extLst>
          </p:cNvPr>
          <p:cNvSpPr/>
          <p:nvPr/>
        </p:nvSpPr>
        <p:spPr>
          <a:xfrm>
            <a:off x="2142304" y="1651499"/>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376F8332-5474-314D-9614-150E3A67D174}"/>
              </a:ext>
            </a:extLst>
          </p:cNvPr>
          <p:cNvSpPr/>
          <p:nvPr/>
        </p:nvSpPr>
        <p:spPr>
          <a:xfrm>
            <a:off x="2660468" y="2169663"/>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0D29B1DA-C016-9946-A92F-7187221CDCC9}"/>
              </a:ext>
            </a:extLst>
          </p:cNvPr>
          <p:cNvSpPr/>
          <p:nvPr/>
        </p:nvSpPr>
        <p:spPr>
          <a:xfrm>
            <a:off x="2159723" y="2191434"/>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4A1194BC-6872-7747-8965-F70D94736A7D}"/>
              </a:ext>
            </a:extLst>
          </p:cNvPr>
          <p:cNvSpPr/>
          <p:nvPr/>
        </p:nvSpPr>
        <p:spPr>
          <a:xfrm>
            <a:off x="1515289" y="2213205"/>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4B0DAEA9-D562-FC47-A37D-2A2120A807FE}"/>
              </a:ext>
            </a:extLst>
          </p:cNvPr>
          <p:cNvSpPr/>
          <p:nvPr/>
        </p:nvSpPr>
        <p:spPr>
          <a:xfrm>
            <a:off x="2403564" y="2657346"/>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D29C5095-264C-E449-918F-6B27568E0375}"/>
              </a:ext>
            </a:extLst>
          </p:cNvPr>
          <p:cNvSpPr/>
          <p:nvPr/>
        </p:nvSpPr>
        <p:spPr>
          <a:xfrm>
            <a:off x="2782389" y="3101482"/>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C6B5ABCD-6E1B-CA48-B1B6-E9E333737F07}"/>
              </a:ext>
            </a:extLst>
          </p:cNvPr>
          <p:cNvSpPr/>
          <p:nvPr/>
        </p:nvSpPr>
        <p:spPr>
          <a:xfrm>
            <a:off x="2399210" y="3097127"/>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64226959-A068-7942-810F-0566431F6689}"/>
              </a:ext>
            </a:extLst>
          </p:cNvPr>
          <p:cNvSpPr/>
          <p:nvPr/>
        </p:nvSpPr>
        <p:spPr>
          <a:xfrm>
            <a:off x="2412272" y="3580456"/>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C7F52585-D82E-0041-93DB-ABD79F54CCA9}"/>
              </a:ext>
            </a:extLst>
          </p:cNvPr>
          <p:cNvSpPr/>
          <p:nvPr/>
        </p:nvSpPr>
        <p:spPr>
          <a:xfrm>
            <a:off x="2407918" y="4020237"/>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43394917-2924-CF45-B856-3EAA228B93D1}"/>
              </a:ext>
            </a:extLst>
          </p:cNvPr>
          <p:cNvSpPr/>
          <p:nvPr/>
        </p:nvSpPr>
        <p:spPr>
          <a:xfrm>
            <a:off x="2416625" y="4551464"/>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578B2510-B987-974C-ABAB-35F9B46ED21A}"/>
              </a:ext>
            </a:extLst>
          </p:cNvPr>
          <p:cNvSpPr/>
          <p:nvPr/>
        </p:nvSpPr>
        <p:spPr>
          <a:xfrm>
            <a:off x="1484810" y="2692179"/>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58E84075-B9C7-5A43-89E2-8C2F0B178353}"/>
              </a:ext>
            </a:extLst>
          </p:cNvPr>
          <p:cNvSpPr/>
          <p:nvPr/>
        </p:nvSpPr>
        <p:spPr>
          <a:xfrm>
            <a:off x="1519645" y="3249527"/>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66939EF6-87E3-CD4B-848B-5486BF126573}"/>
              </a:ext>
            </a:extLst>
          </p:cNvPr>
          <p:cNvSpPr/>
          <p:nvPr/>
        </p:nvSpPr>
        <p:spPr>
          <a:xfrm>
            <a:off x="1532707" y="3772045"/>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AF3B05F1-F812-AE45-BDDE-D765D6C122FA}"/>
              </a:ext>
            </a:extLst>
          </p:cNvPr>
          <p:cNvSpPr/>
          <p:nvPr/>
        </p:nvSpPr>
        <p:spPr>
          <a:xfrm>
            <a:off x="1528353" y="4211826"/>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C3361CFA-7050-6B4A-879E-7D1BB8E2345A}"/>
              </a:ext>
            </a:extLst>
          </p:cNvPr>
          <p:cNvSpPr/>
          <p:nvPr/>
        </p:nvSpPr>
        <p:spPr>
          <a:xfrm>
            <a:off x="1537060" y="4743053"/>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0BC75A3D-D5A4-8D45-88CD-A98985959F95}"/>
              </a:ext>
            </a:extLst>
          </p:cNvPr>
          <p:cNvSpPr/>
          <p:nvPr/>
        </p:nvSpPr>
        <p:spPr>
          <a:xfrm>
            <a:off x="1915882" y="2692180"/>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8257E480-B951-3E41-9016-6FF176A9045F}"/>
              </a:ext>
            </a:extLst>
          </p:cNvPr>
          <p:cNvSpPr/>
          <p:nvPr/>
        </p:nvSpPr>
        <p:spPr>
          <a:xfrm>
            <a:off x="1506578" y="5235091"/>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1EAB2E08-FDDC-9D4A-B708-92DF5F92AD33}"/>
              </a:ext>
            </a:extLst>
          </p:cNvPr>
          <p:cNvSpPr/>
          <p:nvPr/>
        </p:nvSpPr>
        <p:spPr>
          <a:xfrm>
            <a:off x="997128" y="2713950"/>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731B90A9-5F44-2840-B64E-1A6E2857A895}"/>
              </a:ext>
            </a:extLst>
          </p:cNvPr>
          <p:cNvSpPr/>
          <p:nvPr/>
        </p:nvSpPr>
        <p:spPr>
          <a:xfrm>
            <a:off x="992774" y="3153731"/>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FFB8684E-7C3B-B540-BD5A-13162257BF77}"/>
              </a:ext>
            </a:extLst>
          </p:cNvPr>
          <p:cNvSpPr/>
          <p:nvPr/>
        </p:nvSpPr>
        <p:spPr>
          <a:xfrm>
            <a:off x="587821" y="3663186"/>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80D1FE4D-C13F-F946-A6C5-9C4341402471}"/>
              </a:ext>
            </a:extLst>
          </p:cNvPr>
          <p:cNvSpPr/>
          <p:nvPr/>
        </p:nvSpPr>
        <p:spPr>
          <a:xfrm>
            <a:off x="348334" y="4259722"/>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Straight Arrow Connector 25">
            <a:extLst>
              <a:ext uri="{FF2B5EF4-FFF2-40B4-BE49-F238E27FC236}">
                <a16:creationId xmlns:a16="http://schemas.microsoft.com/office/drawing/2014/main" id="{9787E5BF-23F2-384C-9726-C37BD27222A5}"/>
              </a:ext>
            </a:extLst>
          </p:cNvPr>
          <p:cNvCxnSpPr>
            <a:stCxn id="5" idx="2"/>
            <a:endCxn id="8" idx="7"/>
          </p:cNvCxnSpPr>
          <p:nvPr/>
        </p:nvCxnSpPr>
        <p:spPr>
          <a:xfrm flipH="1">
            <a:off x="1682537" y="1740150"/>
            <a:ext cx="459767" cy="4990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1A0031AA-DE84-644F-87BC-7470A7146C3B}"/>
              </a:ext>
            </a:extLst>
          </p:cNvPr>
          <p:cNvCxnSpPr>
            <a:cxnSpLocks/>
            <a:stCxn id="5" idx="6"/>
            <a:endCxn id="6" idx="1"/>
          </p:cNvCxnSpPr>
          <p:nvPr/>
        </p:nvCxnSpPr>
        <p:spPr>
          <a:xfrm>
            <a:off x="2338247" y="1740150"/>
            <a:ext cx="350916" cy="45547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D4F6017C-DDC8-5D43-BD77-6D2982B6E7A5}"/>
              </a:ext>
            </a:extLst>
          </p:cNvPr>
          <p:cNvCxnSpPr>
            <a:cxnSpLocks/>
            <a:endCxn id="7" idx="0"/>
          </p:cNvCxnSpPr>
          <p:nvPr/>
        </p:nvCxnSpPr>
        <p:spPr>
          <a:xfrm>
            <a:off x="2228106" y="1839180"/>
            <a:ext cx="29589" cy="35225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866B02CC-23D7-5B45-A900-13EA4CC6B91E}"/>
              </a:ext>
            </a:extLst>
          </p:cNvPr>
          <p:cNvCxnSpPr>
            <a:cxnSpLocks/>
            <a:endCxn id="9" idx="0"/>
          </p:cNvCxnSpPr>
          <p:nvPr/>
        </p:nvCxnSpPr>
        <p:spPr>
          <a:xfrm>
            <a:off x="2309552" y="2337830"/>
            <a:ext cx="191984" cy="31951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492772A6-9A07-8A44-9813-599AE56E8748}"/>
              </a:ext>
            </a:extLst>
          </p:cNvPr>
          <p:cNvCxnSpPr>
            <a:cxnSpLocks/>
            <a:endCxn id="10" idx="0"/>
          </p:cNvCxnSpPr>
          <p:nvPr/>
        </p:nvCxnSpPr>
        <p:spPr>
          <a:xfrm>
            <a:off x="2579519" y="2777616"/>
            <a:ext cx="300842" cy="3238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6986A328-2DC7-7940-B65E-DFC128821CBC}"/>
              </a:ext>
            </a:extLst>
          </p:cNvPr>
          <p:cNvCxnSpPr>
            <a:cxnSpLocks/>
            <a:endCxn id="22" idx="0"/>
          </p:cNvCxnSpPr>
          <p:nvPr/>
        </p:nvCxnSpPr>
        <p:spPr>
          <a:xfrm flipH="1">
            <a:off x="1095100" y="2336689"/>
            <a:ext cx="441960" cy="37726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67673D5C-3E8A-7241-A733-B0CBC039AFDE}"/>
              </a:ext>
            </a:extLst>
          </p:cNvPr>
          <p:cNvCxnSpPr>
            <a:cxnSpLocks/>
            <a:endCxn id="15" idx="0"/>
          </p:cNvCxnSpPr>
          <p:nvPr/>
        </p:nvCxnSpPr>
        <p:spPr>
          <a:xfrm flipH="1">
            <a:off x="1582782" y="2397634"/>
            <a:ext cx="17412" cy="29454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6D832E47-2C7C-344E-A4F1-C3E2E0D7F7EE}"/>
              </a:ext>
            </a:extLst>
          </p:cNvPr>
          <p:cNvCxnSpPr>
            <a:cxnSpLocks/>
            <a:endCxn id="20" idx="0"/>
          </p:cNvCxnSpPr>
          <p:nvPr/>
        </p:nvCxnSpPr>
        <p:spPr>
          <a:xfrm>
            <a:off x="1713405" y="2393278"/>
            <a:ext cx="300449" cy="29890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947E9AC2-8066-B44F-8AEF-F6B397A14F43}"/>
              </a:ext>
            </a:extLst>
          </p:cNvPr>
          <p:cNvCxnSpPr>
            <a:cxnSpLocks/>
          </p:cNvCxnSpPr>
          <p:nvPr/>
        </p:nvCxnSpPr>
        <p:spPr>
          <a:xfrm flipH="1">
            <a:off x="2492830" y="2811293"/>
            <a:ext cx="17412" cy="29454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FCF21906-DF21-5942-9E9E-EA8C7E4355ED}"/>
              </a:ext>
            </a:extLst>
          </p:cNvPr>
          <p:cNvCxnSpPr>
            <a:cxnSpLocks/>
          </p:cNvCxnSpPr>
          <p:nvPr/>
        </p:nvCxnSpPr>
        <p:spPr>
          <a:xfrm flipH="1">
            <a:off x="2488473" y="3277205"/>
            <a:ext cx="17412" cy="29454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78FCC980-E217-5E4E-BF8E-551E4098ECF7}"/>
              </a:ext>
            </a:extLst>
          </p:cNvPr>
          <p:cNvCxnSpPr>
            <a:cxnSpLocks/>
          </p:cNvCxnSpPr>
          <p:nvPr/>
        </p:nvCxnSpPr>
        <p:spPr>
          <a:xfrm flipH="1">
            <a:off x="2488475" y="3747465"/>
            <a:ext cx="17412" cy="29454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065A24B7-E900-784B-BA0A-AAE9AAEE9CF1}"/>
              </a:ext>
            </a:extLst>
          </p:cNvPr>
          <p:cNvCxnSpPr>
            <a:cxnSpLocks/>
          </p:cNvCxnSpPr>
          <p:nvPr/>
        </p:nvCxnSpPr>
        <p:spPr>
          <a:xfrm flipH="1">
            <a:off x="2510244" y="4239503"/>
            <a:ext cx="17412" cy="29454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6E084710-EDD6-FD49-B66E-1FE2E37F60E1}"/>
              </a:ext>
            </a:extLst>
          </p:cNvPr>
          <p:cNvCxnSpPr>
            <a:cxnSpLocks/>
          </p:cNvCxnSpPr>
          <p:nvPr/>
        </p:nvCxnSpPr>
        <p:spPr>
          <a:xfrm>
            <a:off x="1565361" y="2911441"/>
            <a:ext cx="16654" cy="28181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346E29D8-3143-F346-B253-37BED8240116}"/>
              </a:ext>
            </a:extLst>
          </p:cNvPr>
          <p:cNvCxnSpPr>
            <a:cxnSpLocks/>
          </p:cNvCxnSpPr>
          <p:nvPr/>
        </p:nvCxnSpPr>
        <p:spPr>
          <a:xfrm flipH="1">
            <a:off x="1621969" y="3490183"/>
            <a:ext cx="26121" cy="29928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7E387083-D6F4-2A49-A9B5-D58534ECED46}"/>
              </a:ext>
            </a:extLst>
          </p:cNvPr>
          <p:cNvCxnSpPr>
            <a:cxnSpLocks/>
          </p:cNvCxnSpPr>
          <p:nvPr/>
        </p:nvCxnSpPr>
        <p:spPr>
          <a:xfrm flipH="1">
            <a:off x="1621972" y="3925991"/>
            <a:ext cx="17412" cy="29454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D12FAF61-F4F3-6845-8EEE-71769CBE10DF}"/>
              </a:ext>
            </a:extLst>
          </p:cNvPr>
          <p:cNvCxnSpPr>
            <a:cxnSpLocks/>
          </p:cNvCxnSpPr>
          <p:nvPr/>
        </p:nvCxnSpPr>
        <p:spPr>
          <a:xfrm flipH="1">
            <a:off x="1630678" y="4457218"/>
            <a:ext cx="17412" cy="29454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538DAF5D-CC64-2245-9F04-681CC66FC8B0}"/>
              </a:ext>
            </a:extLst>
          </p:cNvPr>
          <p:cNvCxnSpPr>
            <a:cxnSpLocks/>
          </p:cNvCxnSpPr>
          <p:nvPr/>
        </p:nvCxnSpPr>
        <p:spPr>
          <a:xfrm flipH="1">
            <a:off x="1613259" y="4897004"/>
            <a:ext cx="17412" cy="29454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E41C2672-D3ED-EF48-947F-24C1C5D6BB80}"/>
              </a:ext>
            </a:extLst>
          </p:cNvPr>
          <p:cNvCxnSpPr>
            <a:cxnSpLocks/>
          </p:cNvCxnSpPr>
          <p:nvPr/>
        </p:nvCxnSpPr>
        <p:spPr>
          <a:xfrm flipH="1">
            <a:off x="1086393" y="2880960"/>
            <a:ext cx="17412" cy="29454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22068ACA-D346-394C-81C5-12EDECDCD416}"/>
              </a:ext>
            </a:extLst>
          </p:cNvPr>
          <p:cNvCxnSpPr>
            <a:cxnSpLocks/>
          </p:cNvCxnSpPr>
          <p:nvPr/>
        </p:nvCxnSpPr>
        <p:spPr>
          <a:xfrm flipH="1">
            <a:off x="799002" y="3346872"/>
            <a:ext cx="209005" cy="30325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BE6BDC51-4BD6-AC41-80D3-2D7612E9513D}"/>
              </a:ext>
            </a:extLst>
          </p:cNvPr>
          <p:cNvCxnSpPr>
            <a:cxnSpLocks/>
          </p:cNvCxnSpPr>
          <p:nvPr/>
        </p:nvCxnSpPr>
        <p:spPr>
          <a:xfrm flipH="1">
            <a:off x="452425" y="3830195"/>
            <a:ext cx="202884" cy="36734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940291EA-EA3E-C346-BEF7-B7223CD87D55}"/>
              </a:ext>
            </a:extLst>
          </p:cNvPr>
          <p:cNvSpPr txBox="1"/>
          <p:nvPr/>
        </p:nvSpPr>
        <p:spPr>
          <a:xfrm rot="19172715">
            <a:off x="1728647" y="1651499"/>
            <a:ext cx="370115" cy="369332"/>
          </a:xfrm>
          <a:prstGeom prst="rect">
            <a:avLst/>
          </a:prstGeom>
          <a:noFill/>
        </p:spPr>
        <p:txBody>
          <a:bodyPr wrap="square" rtlCol="0">
            <a:spAutoFit/>
          </a:bodyPr>
          <a:lstStyle/>
          <a:p>
            <a:r>
              <a:rPr lang="en-US" dirty="0"/>
              <a:t>a</a:t>
            </a:r>
          </a:p>
        </p:txBody>
      </p:sp>
      <p:sp>
        <p:nvSpPr>
          <p:cNvPr id="47" name="TextBox 46">
            <a:extLst>
              <a:ext uri="{FF2B5EF4-FFF2-40B4-BE49-F238E27FC236}">
                <a16:creationId xmlns:a16="http://schemas.microsoft.com/office/drawing/2014/main" id="{C344EED8-2E49-824F-9F5E-2B9D437C9F3A}"/>
              </a:ext>
            </a:extLst>
          </p:cNvPr>
          <p:cNvSpPr txBox="1"/>
          <p:nvPr/>
        </p:nvSpPr>
        <p:spPr>
          <a:xfrm rot="19172715">
            <a:off x="1097273" y="2169662"/>
            <a:ext cx="370115" cy="369332"/>
          </a:xfrm>
          <a:prstGeom prst="rect">
            <a:avLst/>
          </a:prstGeom>
          <a:noFill/>
        </p:spPr>
        <p:txBody>
          <a:bodyPr wrap="square" rtlCol="0">
            <a:spAutoFit/>
          </a:bodyPr>
          <a:lstStyle/>
          <a:p>
            <a:r>
              <a:rPr lang="en-US" dirty="0"/>
              <a:t>a</a:t>
            </a:r>
          </a:p>
        </p:txBody>
      </p:sp>
      <p:sp>
        <p:nvSpPr>
          <p:cNvPr id="48" name="TextBox 47">
            <a:extLst>
              <a:ext uri="{FF2B5EF4-FFF2-40B4-BE49-F238E27FC236}">
                <a16:creationId xmlns:a16="http://schemas.microsoft.com/office/drawing/2014/main" id="{AFF3BFD0-F10C-0645-A7D5-289E6B6A63EB}"/>
              </a:ext>
            </a:extLst>
          </p:cNvPr>
          <p:cNvSpPr txBox="1"/>
          <p:nvPr/>
        </p:nvSpPr>
        <p:spPr>
          <a:xfrm rot="18347572">
            <a:off x="622656" y="3158086"/>
            <a:ext cx="370115" cy="369332"/>
          </a:xfrm>
          <a:prstGeom prst="rect">
            <a:avLst/>
          </a:prstGeom>
          <a:noFill/>
        </p:spPr>
        <p:txBody>
          <a:bodyPr wrap="square" rtlCol="0">
            <a:spAutoFit/>
          </a:bodyPr>
          <a:lstStyle/>
          <a:p>
            <a:r>
              <a:rPr lang="en-US" dirty="0"/>
              <a:t>a</a:t>
            </a:r>
          </a:p>
        </p:txBody>
      </p:sp>
      <p:sp>
        <p:nvSpPr>
          <p:cNvPr id="49" name="TextBox 48">
            <a:extLst>
              <a:ext uri="{FF2B5EF4-FFF2-40B4-BE49-F238E27FC236}">
                <a16:creationId xmlns:a16="http://schemas.microsoft.com/office/drawing/2014/main" id="{1D8947D5-4A31-5D41-8D69-52AE7AF2FCB6}"/>
              </a:ext>
            </a:extLst>
          </p:cNvPr>
          <p:cNvSpPr txBox="1"/>
          <p:nvPr/>
        </p:nvSpPr>
        <p:spPr>
          <a:xfrm rot="18347572">
            <a:off x="267366" y="3741564"/>
            <a:ext cx="370115" cy="369332"/>
          </a:xfrm>
          <a:prstGeom prst="rect">
            <a:avLst/>
          </a:prstGeom>
          <a:noFill/>
        </p:spPr>
        <p:txBody>
          <a:bodyPr wrap="square" rtlCol="0">
            <a:spAutoFit/>
          </a:bodyPr>
          <a:lstStyle/>
          <a:p>
            <a:r>
              <a:rPr lang="en-US" dirty="0"/>
              <a:t>$</a:t>
            </a:r>
          </a:p>
        </p:txBody>
      </p:sp>
      <p:sp>
        <p:nvSpPr>
          <p:cNvPr id="50" name="TextBox 49">
            <a:extLst>
              <a:ext uri="{FF2B5EF4-FFF2-40B4-BE49-F238E27FC236}">
                <a16:creationId xmlns:a16="http://schemas.microsoft.com/office/drawing/2014/main" id="{13C351A0-7693-8B4A-AC6C-95A8054B4B35}"/>
              </a:ext>
            </a:extLst>
          </p:cNvPr>
          <p:cNvSpPr txBox="1"/>
          <p:nvPr/>
        </p:nvSpPr>
        <p:spPr>
          <a:xfrm rot="21249859">
            <a:off x="1571896" y="2396083"/>
            <a:ext cx="370115" cy="369332"/>
          </a:xfrm>
          <a:prstGeom prst="rect">
            <a:avLst/>
          </a:prstGeom>
          <a:noFill/>
        </p:spPr>
        <p:txBody>
          <a:bodyPr wrap="square" rtlCol="0">
            <a:spAutoFit/>
          </a:bodyPr>
          <a:lstStyle/>
          <a:p>
            <a:r>
              <a:rPr lang="en-US" dirty="0"/>
              <a:t>b</a:t>
            </a:r>
          </a:p>
        </p:txBody>
      </p:sp>
      <p:sp>
        <p:nvSpPr>
          <p:cNvPr id="51" name="TextBox 50">
            <a:extLst>
              <a:ext uri="{FF2B5EF4-FFF2-40B4-BE49-F238E27FC236}">
                <a16:creationId xmlns:a16="http://schemas.microsoft.com/office/drawing/2014/main" id="{279583AD-7EB0-E842-A191-5E88C46D7C8D}"/>
              </a:ext>
            </a:extLst>
          </p:cNvPr>
          <p:cNvSpPr txBox="1"/>
          <p:nvPr/>
        </p:nvSpPr>
        <p:spPr>
          <a:xfrm rot="21306919">
            <a:off x="1857371" y="2260698"/>
            <a:ext cx="370115" cy="369332"/>
          </a:xfrm>
          <a:prstGeom prst="rect">
            <a:avLst/>
          </a:prstGeom>
          <a:noFill/>
        </p:spPr>
        <p:txBody>
          <a:bodyPr wrap="square" rtlCol="0">
            <a:spAutoFit/>
          </a:bodyPr>
          <a:lstStyle/>
          <a:p>
            <a:r>
              <a:rPr lang="en-US" dirty="0"/>
              <a:t>$</a:t>
            </a:r>
          </a:p>
        </p:txBody>
      </p:sp>
      <p:sp>
        <p:nvSpPr>
          <p:cNvPr id="52" name="TextBox 51">
            <a:extLst>
              <a:ext uri="{FF2B5EF4-FFF2-40B4-BE49-F238E27FC236}">
                <a16:creationId xmlns:a16="http://schemas.microsoft.com/office/drawing/2014/main" id="{6F218DD9-CBDF-8840-A38F-55932DC7E390}"/>
              </a:ext>
            </a:extLst>
          </p:cNvPr>
          <p:cNvSpPr txBox="1"/>
          <p:nvPr/>
        </p:nvSpPr>
        <p:spPr>
          <a:xfrm>
            <a:off x="1282334" y="2844414"/>
            <a:ext cx="373505" cy="369332"/>
          </a:xfrm>
          <a:prstGeom prst="rect">
            <a:avLst/>
          </a:prstGeom>
          <a:noFill/>
        </p:spPr>
        <p:txBody>
          <a:bodyPr wrap="square" rtlCol="0">
            <a:spAutoFit/>
          </a:bodyPr>
          <a:lstStyle/>
          <a:p>
            <a:r>
              <a:rPr lang="en-US" dirty="0"/>
              <a:t>a</a:t>
            </a:r>
          </a:p>
        </p:txBody>
      </p:sp>
      <p:sp>
        <p:nvSpPr>
          <p:cNvPr id="53" name="TextBox 52">
            <a:extLst>
              <a:ext uri="{FF2B5EF4-FFF2-40B4-BE49-F238E27FC236}">
                <a16:creationId xmlns:a16="http://schemas.microsoft.com/office/drawing/2014/main" id="{9224CFBA-9752-CC40-B16F-2B5370459071}"/>
              </a:ext>
            </a:extLst>
          </p:cNvPr>
          <p:cNvSpPr txBox="1"/>
          <p:nvPr/>
        </p:nvSpPr>
        <p:spPr>
          <a:xfrm>
            <a:off x="1336758" y="4368576"/>
            <a:ext cx="370115" cy="369332"/>
          </a:xfrm>
          <a:prstGeom prst="rect">
            <a:avLst/>
          </a:prstGeom>
          <a:noFill/>
        </p:spPr>
        <p:txBody>
          <a:bodyPr wrap="square" rtlCol="0">
            <a:spAutoFit/>
          </a:bodyPr>
          <a:lstStyle/>
          <a:p>
            <a:r>
              <a:rPr lang="en-US" dirty="0"/>
              <a:t>a</a:t>
            </a:r>
          </a:p>
        </p:txBody>
      </p:sp>
      <p:sp>
        <p:nvSpPr>
          <p:cNvPr id="54" name="TextBox 53">
            <a:extLst>
              <a:ext uri="{FF2B5EF4-FFF2-40B4-BE49-F238E27FC236}">
                <a16:creationId xmlns:a16="http://schemas.microsoft.com/office/drawing/2014/main" id="{631908EA-7D90-0845-99D1-273ED1B44336}"/>
              </a:ext>
            </a:extLst>
          </p:cNvPr>
          <p:cNvSpPr txBox="1"/>
          <p:nvPr/>
        </p:nvSpPr>
        <p:spPr>
          <a:xfrm>
            <a:off x="1334164" y="4821426"/>
            <a:ext cx="370115" cy="369332"/>
          </a:xfrm>
          <a:prstGeom prst="rect">
            <a:avLst/>
          </a:prstGeom>
          <a:noFill/>
        </p:spPr>
        <p:txBody>
          <a:bodyPr wrap="square" rtlCol="0">
            <a:spAutoFit/>
          </a:bodyPr>
          <a:lstStyle/>
          <a:p>
            <a:r>
              <a:rPr lang="en-US" dirty="0"/>
              <a:t>$</a:t>
            </a:r>
          </a:p>
        </p:txBody>
      </p:sp>
      <p:sp>
        <p:nvSpPr>
          <p:cNvPr id="55" name="TextBox 54">
            <a:extLst>
              <a:ext uri="{FF2B5EF4-FFF2-40B4-BE49-F238E27FC236}">
                <a16:creationId xmlns:a16="http://schemas.microsoft.com/office/drawing/2014/main" id="{8E8956C0-D06E-2948-85AF-7F4B7FB436D5}"/>
              </a:ext>
            </a:extLst>
          </p:cNvPr>
          <p:cNvSpPr txBox="1"/>
          <p:nvPr/>
        </p:nvSpPr>
        <p:spPr>
          <a:xfrm rot="21249859">
            <a:off x="2011681" y="1830019"/>
            <a:ext cx="370115" cy="369332"/>
          </a:xfrm>
          <a:prstGeom prst="rect">
            <a:avLst/>
          </a:prstGeom>
          <a:noFill/>
        </p:spPr>
        <p:txBody>
          <a:bodyPr wrap="square" rtlCol="0">
            <a:spAutoFit/>
          </a:bodyPr>
          <a:lstStyle/>
          <a:p>
            <a:r>
              <a:rPr lang="en-US" dirty="0"/>
              <a:t>b</a:t>
            </a:r>
          </a:p>
        </p:txBody>
      </p:sp>
      <p:sp>
        <p:nvSpPr>
          <p:cNvPr id="56" name="Oval 55">
            <a:extLst>
              <a:ext uri="{FF2B5EF4-FFF2-40B4-BE49-F238E27FC236}">
                <a16:creationId xmlns:a16="http://schemas.microsoft.com/office/drawing/2014/main" id="{3C867A40-FFFE-7E43-A30F-812EE9C57ED1}"/>
              </a:ext>
            </a:extLst>
          </p:cNvPr>
          <p:cNvSpPr/>
          <p:nvPr/>
        </p:nvSpPr>
        <p:spPr>
          <a:xfrm>
            <a:off x="1950716" y="3785106"/>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7" name="Straight Arrow Connector 56">
            <a:extLst>
              <a:ext uri="{FF2B5EF4-FFF2-40B4-BE49-F238E27FC236}">
                <a16:creationId xmlns:a16="http://schemas.microsoft.com/office/drawing/2014/main" id="{2063FF77-0354-FA4D-A507-897A8C93EDD4}"/>
              </a:ext>
            </a:extLst>
          </p:cNvPr>
          <p:cNvCxnSpPr>
            <a:cxnSpLocks/>
            <a:stCxn id="16" idx="5"/>
            <a:endCxn id="56" idx="0"/>
          </p:cNvCxnSpPr>
          <p:nvPr/>
        </p:nvCxnSpPr>
        <p:spPr>
          <a:xfrm>
            <a:off x="1686893" y="3400863"/>
            <a:ext cx="361795" cy="38424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08F1576A-98B4-AC41-A5C4-845D7EF9D2C7}"/>
              </a:ext>
            </a:extLst>
          </p:cNvPr>
          <p:cNvSpPr txBox="1"/>
          <p:nvPr/>
        </p:nvSpPr>
        <p:spPr>
          <a:xfrm rot="21306919">
            <a:off x="1892205" y="3353624"/>
            <a:ext cx="370115" cy="369332"/>
          </a:xfrm>
          <a:prstGeom prst="rect">
            <a:avLst/>
          </a:prstGeom>
          <a:noFill/>
        </p:spPr>
        <p:txBody>
          <a:bodyPr wrap="square" rtlCol="0">
            <a:spAutoFit/>
          </a:bodyPr>
          <a:lstStyle/>
          <a:p>
            <a:r>
              <a:rPr lang="en-US" dirty="0"/>
              <a:t>$</a:t>
            </a:r>
          </a:p>
        </p:txBody>
      </p:sp>
      <p:sp>
        <p:nvSpPr>
          <p:cNvPr id="59" name="TextBox 58">
            <a:extLst>
              <a:ext uri="{FF2B5EF4-FFF2-40B4-BE49-F238E27FC236}">
                <a16:creationId xmlns:a16="http://schemas.microsoft.com/office/drawing/2014/main" id="{7D16CF9B-BA2F-D24C-BAA1-D73F6F62CBD4}"/>
              </a:ext>
            </a:extLst>
          </p:cNvPr>
          <p:cNvSpPr txBox="1"/>
          <p:nvPr/>
        </p:nvSpPr>
        <p:spPr>
          <a:xfrm>
            <a:off x="1319345" y="3867832"/>
            <a:ext cx="370115" cy="369332"/>
          </a:xfrm>
          <a:prstGeom prst="rect">
            <a:avLst/>
          </a:prstGeom>
          <a:noFill/>
        </p:spPr>
        <p:txBody>
          <a:bodyPr wrap="square" rtlCol="0">
            <a:spAutoFit/>
          </a:bodyPr>
          <a:lstStyle/>
          <a:p>
            <a:r>
              <a:rPr lang="en-US" dirty="0"/>
              <a:t>b</a:t>
            </a:r>
          </a:p>
        </p:txBody>
      </p:sp>
      <p:sp>
        <p:nvSpPr>
          <p:cNvPr id="60" name="TextBox 59">
            <a:extLst>
              <a:ext uri="{FF2B5EF4-FFF2-40B4-BE49-F238E27FC236}">
                <a16:creationId xmlns:a16="http://schemas.microsoft.com/office/drawing/2014/main" id="{FAE6F131-DCFF-B64D-9703-202E0407949B}"/>
              </a:ext>
            </a:extLst>
          </p:cNvPr>
          <p:cNvSpPr txBox="1"/>
          <p:nvPr/>
        </p:nvSpPr>
        <p:spPr>
          <a:xfrm rot="19172715">
            <a:off x="2333891" y="2243683"/>
            <a:ext cx="370115" cy="369332"/>
          </a:xfrm>
          <a:prstGeom prst="rect">
            <a:avLst/>
          </a:prstGeom>
          <a:noFill/>
        </p:spPr>
        <p:txBody>
          <a:bodyPr wrap="square" rtlCol="0">
            <a:spAutoFit/>
          </a:bodyPr>
          <a:lstStyle/>
          <a:p>
            <a:r>
              <a:rPr lang="en-US" dirty="0"/>
              <a:t>a</a:t>
            </a:r>
          </a:p>
        </p:txBody>
      </p:sp>
      <p:sp>
        <p:nvSpPr>
          <p:cNvPr id="61" name="TextBox 60">
            <a:extLst>
              <a:ext uri="{FF2B5EF4-FFF2-40B4-BE49-F238E27FC236}">
                <a16:creationId xmlns:a16="http://schemas.microsoft.com/office/drawing/2014/main" id="{892BD94A-7FDA-6348-BFB8-BE62A061E83B}"/>
              </a:ext>
            </a:extLst>
          </p:cNvPr>
          <p:cNvSpPr txBox="1"/>
          <p:nvPr/>
        </p:nvSpPr>
        <p:spPr>
          <a:xfrm rot="21306919">
            <a:off x="2545351" y="1707698"/>
            <a:ext cx="370115" cy="369332"/>
          </a:xfrm>
          <a:prstGeom prst="rect">
            <a:avLst/>
          </a:prstGeom>
          <a:noFill/>
        </p:spPr>
        <p:txBody>
          <a:bodyPr wrap="square" rtlCol="0">
            <a:spAutoFit/>
          </a:bodyPr>
          <a:lstStyle/>
          <a:p>
            <a:r>
              <a:rPr lang="en-US" dirty="0"/>
              <a:t>$</a:t>
            </a:r>
          </a:p>
        </p:txBody>
      </p:sp>
      <p:sp>
        <p:nvSpPr>
          <p:cNvPr id="62" name="TextBox 61">
            <a:extLst>
              <a:ext uri="{FF2B5EF4-FFF2-40B4-BE49-F238E27FC236}">
                <a16:creationId xmlns:a16="http://schemas.microsoft.com/office/drawing/2014/main" id="{ADD7288A-BB3C-B34E-9BBB-82006B072FE2}"/>
              </a:ext>
            </a:extLst>
          </p:cNvPr>
          <p:cNvSpPr txBox="1"/>
          <p:nvPr/>
        </p:nvSpPr>
        <p:spPr>
          <a:xfrm rot="21306919">
            <a:off x="2697751" y="2617747"/>
            <a:ext cx="370115" cy="369332"/>
          </a:xfrm>
          <a:prstGeom prst="rect">
            <a:avLst/>
          </a:prstGeom>
          <a:noFill/>
        </p:spPr>
        <p:txBody>
          <a:bodyPr wrap="square" rtlCol="0">
            <a:spAutoFit/>
          </a:bodyPr>
          <a:lstStyle/>
          <a:p>
            <a:r>
              <a:rPr lang="en-US" dirty="0"/>
              <a:t>$</a:t>
            </a:r>
          </a:p>
        </p:txBody>
      </p:sp>
      <p:sp>
        <p:nvSpPr>
          <p:cNvPr id="63" name="TextBox 62">
            <a:extLst>
              <a:ext uri="{FF2B5EF4-FFF2-40B4-BE49-F238E27FC236}">
                <a16:creationId xmlns:a16="http://schemas.microsoft.com/office/drawing/2014/main" id="{68ACBD1A-DA05-0A4B-899E-885DA574276B}"/>
              </a:ext>
            </a:extLst>
          </p:cNvPr>
          <p:cNvSpPr txBox="1"/>
          <p:nvPr/>
        </p:nvSpPr>
        <p:spPr>
          <a:xfrm>
            <a:off x="2244633" y="2761681"/>
            <a:ext cx="373505" cy="369332"/>
          </a:xfrm>
          <a:prstGeom prst="rect">
            <a:avLst/>
          </a:prstGeom>
          <a:noFill/>
        </p:spPr>
        <p:txBody>
          <a:bodyPr wrap="square" rtlCol="0">
            <a:spAutoFit/>
          </a:bodyPr>
          <a:lstStyle/>
          <a:p>
            <a:r>
              <a:rPr lang="en-US" dirty="0"/>
              <a:t>a</a:t>
            </a:r>
          </a:p>
        </p:txBody>
      </p:sp>
      <p:sp>
        <p:nvSpPr>
          <p:cNvPr id="64" name="TextBox 63">
            <a:extLst>
              <a:ext uri="{FF2B5EF4-FFF2-40B4-BE49-F238E27FC236}">
                <a16:creationId xmlns:a16="http://schemas.microsoft.com/office/drawing/2014/main" id="{F318AB5C-4E25-C74A-9642-F191BE4E54F6}"/>
              </a:ext>
            </a:extLst>
          </p:cNvPr>
          <p:cNvSpPr txBox="1"/>
          <p:nvPr/>
        </p:nvSpPr>
        <p:spPr>
          <a:xfrm>
            <a:off x="2214151" y="3201467"/>
            <a:ext cx="373505" cy="369332"/>
          </a:xfrm>
          <a:prstGeom prst="rect">
            <a:avLst/>
          </a:prstGeom>
          <a:noFill/>
        </p:spPr>
        <p:txBody>
          <a:bodyPr wrap="square" rtlCol="0">
            <a:spAutoFit/>
          </a:bodyPr>
          <a:lstStyle/>
          <a:p>
            <a:r>
              <a:rPr lang="en-US" dirty="0"/>
              <a:t>b</a:t>
            </a:r>
          </a:p>
        </p:txBody>
      </p:sp>
      <p:sp>
        <p:nvSpPr>
          <p:cNvPr id="65" name="TextBox 64">
            <a:extLst>
              <a:ext uri="{FF2B5EF4-FFF2-40B4-BE49-F238E27FC236}">
                <a16:creationId xmlns:a16="http://schemas.microsoft.com/office/drawing/2014/main" id="{847634DB-32F4-5544-9720-7E62AE55436E}"/>
              </a:ext>
            </a:extLst>
          </p:cNvPr>
          <p:cNvSpPr txBox="1"/>
          <p:nvPr/>
        </p:nvSpPr>
        <p:spPr>
          <a:xfrm>
            <a:off x="2209796" y="3680441"/>
            <a:ext cx="373505" cy="369332"/>
          </a:xfrm>
          <a:prstGeom prst="rect">
            <a:avLst/>
          </a:prstGeom>
          <a:noFill/>
        </p:spPr>
        <p:txBody>
          <a:bodyPr wrap="square" rtlCol="0">
            <a:spAutoFit/>
          </a:bodyPr>
          <a:lstStyle/>
          <a:p>
            <a:r>
              <a:rPr lang="en-US" dirty="0"/>
              <a:t>a</a:t>
            </a:r>
          </a:p>
        </p:txBody>
      </p:sp>
      <p:sp>
        <p:nvSpPr>
          <p:cNvPr id="66" name="TextBox 65">
            <a:extLst>
              <a:ext uri="{FF2B5EF4-FFF2-40B4-BE49-F238E27FC236}">
                <a16:creationId xmlns:a16="http://schemas.microsoft.com/office/drawing/2014/main" id="{258B78B2-004A-B84E-9BE8-D24B2D626413}"/>
              </a:ext>
            </a:extLst>
          </p:cNvPr>
          <p:cNvSpPr txBox="1"/>
          <p:nvPr/>
        </p:nvSpPr>
        <p:spPr>
          <a:xfrm>
            <a:off x="2272518" y="4172476"/>
            <a:ext cx="373505" cy="369332"/>
          </a:xfrm>
          <a:prstGeom prst="rect">
            <a:avLst/>
          </a:prstGeom>
          <a:noFill/>
        </p:spPr>
        <p:txBody>
          <a:bodyPr wrap="square" rtlCol="0">
            <a:spAutoFit/>
          </a:bodyPr>
          <a:lstStyle/>
          <a:p>
            <a:r>
              <a:rPr lang="en-US" dirty="0"/>
              <a:t>$</a:t>
            </a:r>
          </a:p>
        </p:txBody>
      </p:sp>
      <p:sp>
        <p:nvSpPr>
          <p:cNvPr id="67" name="TextBox 66">
            <a:extLst>
              <a:ext uri="{FF2B5EF4-FFF2-40B4-BE49-F238E27FC236}">
                <a16:creationId xmlns:a16="http://schemas.microsoft.com/office/drawing/2014/main" id="{E68CC0F3-24B9-0C48-BEFC-C3A849BAAAC9}"/>
              </a:ext>
            </a:extLst>
          </p:cNvPr>
          <p:cNvSpPr txBox="1"/>
          <p:nvPr/>
        </p:nvSpPr>
        <p:spPr>
          <a:xfrm>
            <a:off x="5943600" y="1690688"/>
            <a:ext cx="6225070" cy="5632311"/>
          </a:xfrm>
          <a:prstGeom prst="rect">
            <a:avLst/>
          </a:prstGeom>
          <a:noFill/>
        </p:spPr>
        <p:txBody>
          <a:bodyPr wrap="square" rtlCol="0">
            <a:spAutoFit/>
          </a:bodyPr>
          <a:lstStyle/>
          <a:p>
            <a:r>
              <a:rPr lang="en-US" dirty="0"/>
              <a:t>How can we use a suffix </a:t>
            </a:r>
            <a:r>
              <a:rPr lang="en-US" dirty="0" err="1"/>
              <a:t>trie</a:t>
            </a:r>
            <a:r>
              <a:rPr lang="en-US" dirty="0"/>
              <a:t> to….</a:t>
            </a:r>
          </a:p>
          <a:p>
            <a:endParaRPr lang="en-US" dirty="0"/>
          </a:p>
          <a:p>
            <a:pPr marL="342900" indent="-342900">
              <a:buFont typeface="+mj-lt"/>
              <a:buAutoNum type="alphaLcParenR"/>
            </a:pPr>
            <a:r>
              <a:rPr lang="en-US" dirty="0"/>
              <a:t>Check if a string S is a </a:t>
            </a:r>
            <a:r>
              <a:rPr lang="en-US" b="1" i="1" u="sng" dirty="0">
                <a:solidFill>
                  <a:srgbClr val="FF4EFF"/>
                </a:solidFill>
              </a:rPr>
              <a:t>substring</a:t>
            </a:r>
            <a:r>
              <a:rPr lang="en-US" dirty="0"/>
              <a:t> of the text T? </a:t>
            </a:r>
          </a:p>
          <a:p>
            <a:r>
              <a:rPr lang="en-US" i="1" dirty="0">
                <a:solidFill>
                  <a:schemeClr val="accent3"/>
                </a:solidFill>
              </a:rPr>
              <a:t>     Keep processing the characters of S until you either arrive at some node(S </a:t>
            </a:r>
            <a:r>
              <a:rPr lang="en-US" b="1" i="1" dirty="0">
                <a:solidFill>
                  <a:schemeClr val="accent3"/>
                </a:solidFill>
              </a:rPr>
              <a:t>is </a:t>
            </a:r>
            <a:r>
              <a:rPr lang="en-US" i="1" dirty="0">
                <a:solidFill>
                  <a:schemeClr val="accent3"/>
                </a:solidFill>
              </a:rPr>
              <a:t>a substring) or fall off the </a:t>
            </a:r>
            <a:r>
              <a:rPr lang="en-US" i="1" dirty="0" err="1">
                <a:solidFill>
                  <a:schemeClr val="accent3"/>
                </a:solidFill>
              </a:rPr>
              <a:t>trie</a:t>
            </a:r>
            <a:r>
              <a:rPr lang="en-US" i="1" dirty="0">
                <a:solidFill>
                  <a:schemeClr val="accent3"/>
                </a:solidFill>
              </a:rPr>
              <a:t> (S is </a:t>
            </a:r>
            <a:r>
              <a:rPr lang="en-US" b="1" i="1" dirty="0">
                <a:solidFill>
                  <a:schemeClr val="accent3"/>
                </a:solidFill>
              </a:rPr>
              <a:t>not</a:t>
            </a:r>
            <a:r>
              <a:rPr lang="en-US" i="1" dirty="0">
                <a:solidFill>
                  <a:schemeClr val="accent3"/>
                </a:solidFill>
              </a:rPr>
              <a:t> a substring).</a:t>
            </a:r>
            <a:endParaRPr lang="en-US" dirty="0"/>
          </a:p>
          <a:p>
            <a:pPr marL="342900" indent="-342900">
              <a:buFont typeface="+mj-lt"/>
              <a:buAutoNum type="alphaLcParenR" startAt="2"/>
            </a:pPr>
            <a:r>
              <a:rPr lang="en-US" dirty="0"/>
              <a:t>Check if a string S is a </a:t>
            </a:r>
            <a:r>
              <a:rPr lang="en-US" b="1" i="1" u="sng" dirty="0">
                <a:solidFill>
                  <a:schemeClr val="accent5"/>
                </a:solidFill>
              </a:rPr>
              <a:t>suffix</a:t>
            </a:r>
            <a:r>
              <a:rPr lang="en-US" dirty="0"/>
              <a:t> of the text T? </a:t>
            </a:r>
          </a:p>
          <a:p>
            <a:r>
              <a:rPr lang="en-US" dirty="0">
                <a:solidFill>
                  <a:schemeClr val="accent3"/>
                </a:solidFill>
              </a:rPr>
              <a:t>     </a:t>
            </a:r>
            <a:r>
              <a:rPr lang="en-US" i="1" dirty="0">
                <a:solidFill>
                  <a:schemeClr val="accent3"/>
                </a:solidFill>
              </a:rPr>
              <a:t>Similar as (a), except for the fact that the node you need to arrive at to answer “Yes” has to have an outgoing edge reached by ‘$’.</a:t>
            </a:r>
            <a:r>
              <a:rPr lang="en-US" dirty="0"/>
              <a:t>	 </a:t>
            </a:r>
            <a:endParaRPr lang="en-US" i="1" dirty="0">
              <a:solidFill>
                <a:schemeClr val="bg1">
                  <a:lumMod val="65000"/>
                </a:schemeClr>
              </a:solidFill>
            </a:endParaRPr>
          </a:p>
          <a:p>
            <a:pPr marL="342900" indent="-342900">
              <a:buFont typeface="+mj-lt"/>
              <a:buAutoNum type="alphaLcParenR" startAt="3"/>
            </a:pPr>
            <a:r>
              <a:rPr lang="en-US" dirty="0"/>
              <a:t>Count the </a:t>
            </a:r>
            <a:r>
              <a:rPr lang="en-US" b="1" i="1" u="sng" dirty="0">
                <a:solidFill>
                  <a:schemeClr val="accent4"/>
                </a:solidFill>
              </a:rPr>
              <a:t>number of times</a:t>
            </a:r>
            <a:r>
              <a:rPr lang="en-US" dirty="0">
                <a:solidFill>
                  <a:schemeClr val="accent4"/>
                </a:solidFill>
              </a:rPr>
              <a:t> </a:t>
            </a:r>
            <a:r>
              <a:rPr lang="en-US" dirty="0"/>
              <a:t>a string S occurs as a substring T?</a:t>
            </a:r>
          </a:p>
          <a:p>
            <a:r>
              <a:rPr lang="en-US" i="1" dirty="0"/>
              <a:t>     </a:t>
            </a:r>
            <a:r>
              <a:rPr lang="en-US" i="1" dirty="0">
                <a:solidFill>
                  <a:schemeClr val="accent3"/>
                </a:solidFill>
              </a:rPr>
              <a:t>Traverse the </a:t>
            </a:r>
            <a:r>
              <a:rPr lang="en-US" i="1" dirty="0" err="1">
                <a:solidFill>
                  <a:schemeClr val="accent3"/>
                </a:solidFill>
              </a:rPr>
              <a:t>trie</a:t>
            </a:r>
            <a:r>
              <a:rPr lang="en-US" i="1" dirty="0">
                <a:solidFill>
                  <a:schemeClr val="accent3"/>
                </a:solidFill>
              </a:rPr>
              <a:t> as in (a), hopefully reaching a node (otherwise </a:t>
            </a:r>
            <a:r>
              <a:rPr lang="en-US" i="1" dirty="0" err="1">
                <a:solidFill>
                  <a:schemeClr val="accent3"/>
                </a:solidFill>
              </a:rPr>
              <a:t>anwer</a:t>
            </a:r>
            <a:r>
              <a:rPr lang="en-US" i="1" dirty="0">
                <a:solidFill>
                  <a:schemeClr val="accent3"/>
                </a:solidFill>
              </a:rPr>
              <a:t> is 0), and then count the </a:t>
            </a:r>
            <a:r>
              <a:rPr lang="en-US" b="1" i="1" u="sng" dirty="0">
                <a:solidFill>
                  <a:schemeClr val="accent3"/>
                </a:solidFill>
              </a:rPr>
              <a:t>number of leaf nodes of the </a:t>
            </a:r>
            <a:r>
              <a:rPr lang="en-US" b="1" i="1" u="sng" dirty="0" err="1">
                <a:solidFill>
                  <a:schemeClr val="accent3"/>
                </a:solidFill>
              </a:rPr>
              <a:t>subtrie</a:t>
            </a:r>
            <a:r>
              <a:rPr lang="en-US" b="1" i="1" u="sng" dirty="0">
                <a:solidFill>
                  <a:schemeClr val="accent3"/>
                </a:solidFill>
              </a:rPr>
              <a:t> rooted at that node </a:t>
            </a:r>
            <a:r>
              <a:rPr lang="en-US" i="1" dirty="0">
                <a:solidFill>
                  <a:schemeClr val="accent3"/>
                </a:solidFill>
              </a:rPr>
              <a:t>(DFS).</a:t>
            </a:r>
          </a:p>
          <a:p>
            <a:pPr marL="342900" indent="-342900">
              <a:buFont typeface="+mj-lt"/>
              <a:buAutoNum type="alphaLcParenR" startAt="4"/>
            </a:pPr>
            <a:r>
              <a:rPr lang="en-US" dirty="0"/>
              <a:t>Find the </a:t>
            </a:r>
            <a:r>
              <a:rPr lang="en-US" b="1" i="1" u="sng" dirty="0">
                <a:solidFill>
                  <a:srgbClr val="FF0000"/>
                </a:solidFill>
              </a:rPr>
              <a:t>longest repeated substring </a:t>
            </a:r>
            <a:r>
              <a:rPr lang="en-US" dirty="0"/>
              <a:t>of T?</a:t>
            </a:r>
          </a:p>
          <a:p>
            <a:r>
              <a:rPr lang="en-US" dirty="0"/>
              <a:t>      </a:t>
            </a:r>
            <a:endParaRPr lang="en-US" i="1" dirty="0">
              <a:solidFill>
                <a:schemeClr val="accent3"/>
              </a:solidFill>
            </a:endParaRPr>
          </a:p>
          <a:p>
            <a:pPr marL="342900" indent="-342900">
              <a:buFont typeface="+mj-lt"/>
              <a:buAutoNum type="alphaLcParenR" startAt="4"/>
            </a:pPr>
            <a:endParaRPr lang="en-US" dirty="0"/>
          </a:p>
          <a:p>
            <a:pPr marL="342900" indent="-342900">
              <a:buFont typeface="+mj-lt"/>
              <a:buAutoNum type="alphaLcParenR" startAt="4"/>
            </a:pPr>
            <a:endParaRPr lang="en-US" dirty="0"/>
          </a:p>
          <a:p>
            <a:pPr marL="342900" indent="-342900">
              <a:buFont typeface="+mj-lt"/>
              <a:buAutoNum type="alphaLcParenR" startAt="4"/>
            </a:pPr>
            <a:endParaRPr lang="en-US" dirty="0"/>
          </a:p>
          <a:p>
            <a:pPr marL="342900" indent="-342900">
              <a:buFont typeface="+mj-lt"/>
              <a:buAutoNum type="alphaLcParenR" startAt="4"/>
            </a:pPr>
            <a:endParaRPr lang="en-US" dirty="0"/>
          </a:p>
        </p:txBody>
      </p:sp>
      <p:sp>
        <p:nvSpPr>
          <p:cNvPr id="68" name="TextBox 67">
            <a:extLst>
              <a:ext uri="{FF2B5EF4-FFF2-40B4-BE49-F238E27FC236}">
                <a16:creationId xmlns:a16="http://schemas.microsoft.com/office/drawing/2014/main" id="{56974EB5-F072-4263-9208-988934A61660}"/>
              </a:ext>
            </a:extLst>
          </p:cNvPr>
          <p:cNvSpPr txBox="1"/>
          <p:nvPr/>
        </p:nvSpPr>
        <p:spPr>
          <a:xfrm>
            <a:off x="767068" y="2818117"/>
            <a:ext cx="370115" cy="369332"/>
          </a:xfrm>
          <a:prstGeom prst="rect">
            <a:avLst/>
          </a:prstGeom>
          <a:noFill/>
        </p:spPr>
        <p:txBody>
          <a:bodyPr wrap="square" rtlCol="0">
            <a:spAutoFit/>
          </a:bodyPr>
          <a:lstStyle/>
          <a:p>
            <a:r>
              <a:rPr lang="en-US" dirty="0"/>
              <a:t>b</a:t>
            </a:r>
          </a:p>
        </p:txBody>
      </p:sp>
    </p:spTree>
    <p:extLst>
      <p:ext uri="{BB962C8B-B14F-4D97-AF65-F5344CB8AC3E}">
        <p14:creationId xmlns:p14="http://schemas.microsoft.com/office/powerpoint/2010/main" val="37054776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40DB12-3EA1-4A4C-A91D-85DB6989AC05}"/>
              </a:ext>
            </a:extLst>
          </p:cNvPr>
          <p:cNvSpPr>
            <a:spLocks noGrp="1"/>
          </p:cNvSpPr>
          <p:nvPr>
            <p:ph type="title"/>
          </p:nvPr>
        </p:nvSpPr>
        <p:spPr/>
        <p:txBody>
          <a:bodyPr/>
          <a:lstStyle/>
          <a:p>
            <a:pPr algn="ctr"/>
            <a:r>
              <a:rPr lang="en-US" dirty="0"/>
              <a:t>Asks, you say?</a:t>
            </a:r>
          </a:p>
        </p:txBody>
      </p:sp>
      <p:sp>
        <p:nvSpPr>
          <p:cNvPr id="4" name="TextBox 3">
            <a:extLst>
              <a:ext uri="{FF2B5EF4-FFF2-40B4-BE49-F238E27FC236}">
                <a16:creationId xmlns:a16="http://schemas.microsoft.com/office/drawing/2014/main" id="{0138FA8F-BC4A-2948-B378-138D062991A4}"/>
              </a:ext>
            </a:extLst>
          </p:cNvPr>
          <p:cNvSpPr txBox="1"/>
          <p:nvPr/>
        </p:nvSpPr>
        <p:spPr>
          <a:xfrm>
            <a:off x="1289944" y="3417730"/>
            <a:ext cx="370115" cy="369332"/>
          </a:xfrm>
          <a:prstGeom prst="rect">
            <a:avLst/>
          </a:prstGeom>
          <a:noFill/>
        </p:spPr>
        <p:txBody>
          <a:bodyPr wrap="square" rtlCol="0">
            <a:spAutoFit/>
          </a:bodyPr>
          <a:lstStyle/>
          <a:p>
            <a:r>
              <a:rPr lang="en-US" dirty="0"/>
              <a:t>a</a:t>
            </a:r>
          </a:p>
        </p:txBody>
      </p:sp>
      <p:sp>
        <p:nvSpPr>
          <p:cNvPr id="5" name="Oval 4">
            <a:extLst>
              <a:ext uri="{FF2B5EF4-FFF2-40B4-BE49-F238E27FC236}">
                <a16:creationId xmlns:a16="http://schemas.microsoft.com/office/drawing/2014/main" id="{03BDD534-ECD5-6F47-AEEC-A1A70D4B4767}"/>
              </a:ext>
            </a:extLst>
          </p:cNvPr>
          <p:cNvSpPr/>
          <p:nvPr/>
        </p:nvSpPr>
        <p:spPr>
          <a:xfrm>
            <a:off x="2142304" y="1651499"/>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376F8332-5474-314D-9614-150E3A67D174}"/>
              </a:ext>
            </a:extLst>
          </p:cNvPr>
          <p:cNvSpPr/>
          <p:nvPr/>
        </p:nvSpPr>
        <p:spPr>
          <a:xfrm>
            <a:off x="2660468" y="2169663"/>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0D29B1DA-C016-9946-A92F-7187221CDCC9}"/>
              </a:ext>
            </a:extLst>
          </p:cNvPr>
          <p:cNvSpPr/>
          <p:nvPr/>
        </p:nvSpPr>
        <p:spPr>
          <a:xfrm>
            <a:off x="2159723" y="2191434"/>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4A1194BC-6872-7747-8965-F70D94736A7D}"/>
              </a:ext>
            </a:extLst>
          </p:cNvPr>
          <p:cNvSpPr/>
          <p:nvPr/>
        </p:nvSpPr>
        <p:spPr>
          <a:xfrm>
            <a:off x="1515289" y="2213205"/>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4B0DAEA9-D562-FC47-A37D-2A2120A807FE}"/>
              </a:ext>
            </a:extLst>
          </p:cNvPr>
          <p:cNvSpPr/>
          <p:nvPr/>
        </p:nvSpPr>
        <p:spPr>
          <a:xfrm>
            <a:off x="2403564" y="2657346"/>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D29C5095-264C-E449-918F-6B27568E0375}"/>
              </a:ext>
            </a:extLst>
          </p:cNvPr>
          <p:cNvSpPr/>
          <p:nvPr/>
        </p:nvSpPr>
        <p:spPr>
          <a:xfrm>
            <a:off x="2782389" y="3101482"/>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C6B5ABCD-6E1B-CA48-B1B6-E9E333737F07}"/>
              </a:ext>
            </a:extLst>
          </p:cNvPr>
          <p:cNvSpPr/>
          <p:nvPr/>
        </p:nvSpPr>
        <p:spPr>
          <a:xfrm>
            <a:off x="2399210" y="3097127"/>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64226959-A068-7942-810F-0566431F6689}"/>
              </a:ext>
            </a:extLst>
          </p:cNvPr>
          <p:cNvSpPr/>
          <p:nvPr/>
        </p:nvSpPr>
        <p:spPr>
          <a:xfrm>
            <a:off x="2412272" y="3580456"/>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C7F52585-D82E-0041-93DB-ABD79F54CCA9}"/>
              </a:ext>
            </a:extLst>
          </p:cNvPr>
          <p:cNvSpPr/>
          <p:nvPr/>
        </p:nvSpPr>
        <p:spPr>
          <a:xfrm>
            <a:off x="2407918" y="4020237"/>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43394917-2924-CF45-B856-3EAA228B93D1}"/>
              </a:ext>
            </a:extLst>
          </p:cNvPr>
          <p:cNvSpPr/>
          <p:nvPr/>
        </p:nvSpPr>
        <p:spPr>
          <a:xfrm>
            <a:off x="2416625" y="4551464"/>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578B2510-B987-974C-ABAB-35F9B46ED21A}"/>
              </a:ext>
            </a:extLst>
          </p:cNvPr>
          <p:cNvSpPr/>
          <p:nvPr/>
        </p:nvSpPr>
        <p:spPr>
          <a:xfrm>
            <a:off x="1484810" y="2692179"/>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58E84075-B9C7-5A43-89E2-8C2F0B178353}"/>
              </a:ext>
            </a:extLst>
          </p:cNvPr>
          <p:cNvSpPr/>
          <p:nvPr/>
        </p:nvSpPr>
        <p:spPr>
          <a:xfrm>
            <a:off x="1519645" y="3249527"/>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66939EF6-87E3-CD4B-848B-5486BF126573}"/>
              </a:ext>
            </a:extLst>
          </p:cNvPr>
          <p:cNvSpPr/>
          <p:nvPr/>
        </p:nvSpPr>
        <p:spPr>
          <a:xfrm>
            <a:off x="1532707" y="3772045"/>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AF3B05F1-F812-AE45-BDDE-D765D6C122FA}"/>
              </a:ext>
            </a:extLst>
          </p:cNvPr>
          <p:cNvSpPr/>
          <p:nvPr/>
        </p:nvSpPr>
        <p:spPr>
          <a:xfrm>
            <a:off x="1528353" y="4211826"/>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C3361CFA-7050-6B4A-879E-7D1BB8E2345A}"/>
              </a:ext>
            </a:extLst>
          </p:cNvPr>
          <p:cNvSpPr/>
          <p:nvPr/>
        </p:nvSpPr>
        <p:spPr>
          <a:xfrm>
            <a:off x="1537060" y="4743053"/>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0BC75A3D-D5A4-8D45-88CD-A98985959F95}"/>
              </a:ext>
            </a:extLst>
          </p:cNvPr>
          <p:cNvSpPr/>
          <p:nvPr/>
        </p:nvSpPr>
        <p:spPr>
          <a:xfrm>
            <a:off x="1915882" y="2692180"/>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8257E480-B951-3E41-9016-6FF176A9045F}"/>
              </a:ext>
            </a:extLst>
          </p:cNvPr>
          <p:cNvSpPr/>
          <p:nvPr/>
        </p:nvSpPr>
        <p:spPr>
          <a:xfrm>
            <a:off x="1506578" y="5235091"/>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1EAB2E08-FDDC-9D4A-B708-92DF5F92AD33}"/>
              </a:ext>
            </a:extLst>
          </p:cNvPr>
          <p:cNvSpPr/>
          <p:nvPr/>
        </p:nvSpPr>
        <p:spPr>
          <a:xfrm>
            <a:off x="997128" y="2713950"/>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731B90A9-5F44-2840-B64E-1A6E2857A895}"/>
              </a:ext>
            </a:extLst>
          </p:cNvPr>
          <p:cNvSpPr/>
          <p:nvPr/>
        </p:nvSpPr>
        <p:spPr>
          <a:xfrm>
            <a:off x="992774" y="3153731"/>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FFB8684E-7C3B-B540-BD5A-13162257BF77}"/>
              </a:ext>
            </a:extLst>
          </p:cNvPr>
          <p:cNvSpPr/>
          <p:nvPr/>
        </p:nvSpPr>
        <p:spPr>
          <a:xfrm>
            <a:off x="587821" y="3663186"/>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80D1FE4D-C13F-F946-A6C5-9C4341402471}"/>
              </a:ext>
            </a:extLst>
          </p:cNvPr>
          <p:cNvSpPr/>
          <p:nvPr/>
        </p:nvSpPr>
        <p:spPr>
          <a:xfrm>
            <a:off x="348334" y="4259722"/>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Straight Arrow Connector 25">
            <a:extLst>
              <a:ext uri="{FF2B5EF4-FFF2-40B4-BE49-F238E27FC236}">
                <a16:creationId xmlns:a16="http://schemas.microsoft.com/office/drawing/2014/main" id="{9787E5BF-23F2-384C-9726-C37BD27222A5}"/>
              </a:ext>
            </a:extLst>
          </p:cNvPr>
          <p:cNvCxnSpPr>
            <a:stCxn id="5" idx="2"/>
            <a:endCxn id="8" idx="7"/>
          </p:cNvCxnSpPr>
          <p:nvPr/>
        </p:nvCxnSpPr>
        <p:spPr>
          <a:xfrm flipH="1">
            <a:off x="1682537" y="1740150"/>
            <a:ext cx="459767" cy="4990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1A0031AA-DE84-644F-87BC-7470A7146C3B}"/>
              </a:ext>
            </a:extLst>
          </p:cNvPr>
          <p:cNvCxnSpPr>
            <a:cxnSpLocks/>
            <a:stCxn id="5" idx="6"/>
            <a:endCxn id="6" idx="1"/>
          </p:cNvCxnSpPr>
          <p:nvPr/>
        </p:nvCxnSpPr>
        <p:spPr>
          <a:xfrm>
            <a:off x="2338247" y="1740150"/>
            <a:ext cx="350916" cy="45547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D4F6017C-DDC8-5D43-BD77-6D2982B6E7A5}"/>
              </a:ext>
            </a:extLst>
          </p:cNvPr>
          <p:cNvCxnSpPr>
            <a:cxnSpLocks/>
            <a:endCxn id="7" idx="0"/>
          </p:cNvCxnSpPr>
          <p:nvPr/>
        </p:nvCxnSpPr>
        <p:spPr>
          <a:xfrm>
            <a:off x="2228106" y="1839180"/>
            <a:ext cx="29589" cy="35225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866B02CC-23D7-5B45-A900-13EA4CC6B91E}"/>
              </a:ext>
            </a:extLst>
          </p:cNvPr>
          <p:cNvCxnSpPr>
            <a:cxnSpLocks/>
            <a:endCxn id="9" idx="0"/>
          </p:cNvCxnSpPr>
          <p:nvPr/>
        </p:nvCxnSpPr>
        <p:spPr>
          <a:xfrm>
            <a:off x="2309552" y="2337830"/>
            <a:ext cx="191984" cy="31951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492772A6-9A07-8A44-9813-599AE56E8748}"/>
              </a:ext>
            </a:extLst>
          </p:cNvPr>
          <p:cNvCxnSpPr>
            <a:cxnSpLocks/>
            <a:endCxn id="10" idx="0"/>
          </p:cNvCxnSpPr>
          <p:nvPr/>
        </p:nvCxnSpPr>
        <p:spPr>
          <a:xfrm>
            <a:off x="2579519" y="2777616"/>
            <a:ext cx="300842" cy="3238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6986A328-2DC7-7940-B65E-DFC128821CBC}"/>
              </a:ext>
            </a:extLst>
          </p:cNvPr>
          <p:cNvCxnSpPr>
            <a:cxnSpLocks/>
            <a:endCxn id="22" idx="0"/>
          </p:cNvCxnSpPr>
          <p:nvPr/>
        </p:nvCxnSpPr>
        <p:spPr>
          <a:xfrm flipH="1">
            <a:off x="1095100" y="2336689"/>
            <a:ext cx="441960" cy="37726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67673D5C-3E8A-7241-A733-B0CBC039AFDE}"/>
              </a:ext>
            </a:extLst>
          </p:cNvPr>
          <p:cNvCxnSpPr>
            <a:cxnSpLocks/>
            <a:endCxn id="15" idx="0"/>
          </p:cNvCxnSpPr>
          <p:nvPr/>
        </p:nvCxnSpPr>
        <p:spPr>
          <a:xfrm flipH="1">
            <a:off x="1582782" y="2397634"/>
            <a:ext cx="17412" cy="29454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6D832E47-2C7C-344E-A4F1-C3E2E0D7F7EE}"/>
              </a:ext>
            </a:extLst>
          </p:cNvPr>
          <p:cNvCxnSpPr>
            <a:cxnSpLocks/>
            <a:endCxn id="20" idx="0"/>
          </p:cNvCxnSpPr>
          <p:nvPr/>
        </p:nvCxnSpPr>
        <p:spPr>
          <a:xfrm>
            <a:off x="1713405" y="2393278"/>
            <a:ext cx="300449" cy="29890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947E9AC2-8066-B44F-8AEF-F6B397A14F43}"/>
              </a:ext>
            </a:extLst>
          </p:cNvPr>
          <p:cNvCxnSpPr>
            <a:cxnSpLocks/>
          </p:cNvCxnSpPr>
          <p:nvPr/>
        </p:nvCxnSpPr>
        <p:spPr>
          <a:xfrm flipH="1">
            <a:off x="2492830" y="2811293"/>
            <a:ext cx="17412" cy="29454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FCF21906-DF21-5942-9E9E-EA8C7E4355ED}"/>
              </a:ext>
            </a:extLst>
          </p:cNvPr>
          <p:cNvCxnSpPr>
            <a:cxnSpLocks/>
          </p:cNvCxnSpPr>
          <p:nvPr/>
        </p:nvCxnSpPr>
        <p:spPr>
          <a:xfrm flipH="1">
            <a:off x="2488473" y="3277205"/>
            <a:ext cx="17412" cy="29454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78FCC980-E217-5E4E-BF8E-551E4098ECF7}"/>
              </a:ext>
            </a:extLst>
          </p:cNvPr>
          <p:cNvCxnSpPr>
            <a:cxnSpLocks/>
          </p:cNvCxnSpPr>
          <p:nvPr/>
        </p:nvCxnSpPr>
        <p:spPr>
          <a:xfrm flipH="1">
            <a:off x="2488475" y="3747465"/>
            <a:ext cx="17412" cy="29454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065A24B7-E900-784B-BA0A-AAE9AAEE9CF1}"/>
              </a:ext>
            </a:extLst>
          </p:cNvPr>
          <p:cNvCxnSpPr>
            <a:cxnSpLocks/>
          </p:cNvCxnSpPr>
          <p:nvPr/>
        </p:nvCxnSpPr>
        <p:spPr>
          <a:xfrm flipH="1">
            <a:off x="2510244" y="4239503"/>
            <a:ext cx="17412" cy="29454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6E084710-EDD6-FD49-B66E-1FE2E37F60E1}"/>
              </a:ext>
            </a:extLst>
          </p:cNvPr>
          <p:cNvCxnSpPr>
            <a:cxnSpLocks/>
          </p:cNvCxnSpPr>
          <p:nvPr/>
        </p:nvCxnSpPr>
        <p:spPr>
          <a:xfrm>
            <a:off x="1565361" y="2911441"/>
            <a:ext cx="16654" cy="28181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346E29D8-3143-F346-B253-37BED8240116}"/>
              </a:ext>
            </a:extLst>
          </p:cNvPr>
          <p:cNvCxnSpPr>
            <a:cxnSpLocks/>
          </p:cNvCxnSpPr>
          <p:nvPr/>
        </p:nvCxnSpPr>
        <p:spPr>
          <a:xfrm flipH="1">
            <a:off x="1621969" y="3490183"/>
            <a:ext cx="26121" cy="29928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7E387083-D6F4-2A49-A9B5-D58534ECED46}"/>
              </a:ext>
            </a:extLst>
          </p:cNvPr>
          <p:cNvCxnSpPr>
            <a:cxnSpLocks/>
          </p:cNvCxnSpPr>
          <p:nvPr/>
        </p:nvCxnSpPr>
        <p:spPr>
          <a:xfrm flipH="1">
            <a:off x="1621972" y="3925991"/>
            <a:ext cx="17412" cy="29454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D12FAF61-F4F3-6845-8EEE-71769CBE10DF}"/>
              </a:ext>
            </a:extLst>
          </p:cNvPr>
          <p:cNvCxnSpPr>
            <a:cxnSpLocks/>
          </p:cNvCxnSpPr>
          <p:nvPr/>
        </p:nvCxnSpPr>
        <p:spPr>
          <a:xfrm flipH="1">
            <a:off x="1630678" y="4457218"/>
            <a:ext cx="17412" cy="29454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538DAF5D-CC64-2245-9F04-681CC66FC8B0}"/>
              </a:ext>
            </a:extLst>
          </p:cNvPr>
          <p:cNvCxnSpPr>
            <a:cxnSpLocks/>
          </p:cNvCxnSpPr>
          <p:nvPr/>
        </p:nvCxnSpPr>
        <p:spPr>
          <a:xfrm flipH="1">
            <a:off x="1613259" y="4897004"/>
            <a:ext cx="17412" cy="29454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E41C2672-D3ED-EF48-947F-24C1C5D6BB80}"/>
              </a:ext>
            </a:extLst>
          </p:cNvPr>
          <p:cNvCxnSpPr>
            <a:cxnSpLocks/>
          </p:cNvCxnSpPr>
          <p:nvPr/>
        </p:nvCxnSpPr>
        <p:spPr>
          <a:xfrm flipH="1">
            <a:off x="1086393" y="2880960"/>
            <a:ext cx="17412" cy="29454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22068ACA-D346-394C-81C5-12EDECDCD416}"/>
              </a:ext>
            </a:extLst>
          </p:cNvPr>
          <p:cNvCxnSpPr>
            <a:cxnSpLocks/>
          </p:cNvCxnSpPr>
          <p:nvPr/>
        </p:nvCxnSpPr>
        <p:spPr>
          <a:xfrm flipH="1">
            <a:off x="799002" y="3346872"/>
            <a:ext cx="209005" cy="30325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BE6BDC51-4BD6-AC41-80D3-2D7612E9513D}"/>
              </a:ext>
            </a:extLst>
          </p:cNvPr>
          <p:cNvCxnSpPr>
            <a:cxnSpLocks/>
          </p:cNvCxnSpPr>
          <p:nvPr/>
        </p:nvCxnSpPr>
        <p:spPr>
          <a:xfrm flipH="1">
            <a:off x="452425" y="3830195"/>
            <a:ext cx="202884" cy="36734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940291EA-EA3E-C346-BEF7-B7223CD87D55}"/>
              </a:ext>
            </a:extLst>
          </p:cNvPr>
          <p:cNvSpPr txBox="1"/>
          <p:nvPr/>
        </p:nvSpPr>
        <p:spPr>
          <a:xfrm rot="19172715">
            <a:off x="1728647" y="1651499"/>
            <a:ext cx="370115" cy="369332"/>
          </a:xfrm>
          <a:prstGeom prst="rect">
            <a:avLst/>
          </a:prstGeom>
          <a:noFill/>
        </p:spPr>
        <p:txBody>
          <a:bodyPr wrap="square" rtlCol="0">
            <a:spAutoFit/>
          </a:bodyPr>
          <a:lstStyle/>
          <a:p>
            <a:r>
              <a:rPr lang="en-US" dirty="0"/>
              <a:t>a</a:t>
            </a:r>
          </a:p>
        </p:txBody>
      </p:sp>
      <p:sp>
        <p:nvSpPr>
          <p:cNvPr id="47" name="TextBox 46">
            <a:extLst>
              <a:ext uri="{FF2B5EF4-FFF2-40B4-BE49-F238E27FC236}">
                <a16:creationId xmlns:a16="http://schemas.microsoft.com/office/drawing/2014/main" id="{C344EED8-2E49-824F-9F5E-2B9D437C9F3A}"/>
              </a:ext>
            </a:extLst>
          </p:cNvPr>
          <p:cNvSpPr txBox="1"/>
          <p:nvPr/>
        </p:nvSpPr>
        <p:spPr>
          <a:xfrm rot="19172715">
            <a:off x="1097273" y="2169662"/>
            <a:ext cx="370115" cy="369332"/>
          </a:xfrm>
          <a:prstGeom prst="rect">
            <a:avLst/>
          </a:prstGeom>
          <a:noFill/>
        </p:spPr>
        <p:txBody>
          <a:bodyPr wrap="square" rtlCol="0">
            <a:spAutoFit/>
          </a:bodyPr>
          <a:lstStyle/>
          <a:p>
            <a:r>
              <a:rPr lang="en-US" dirty="0"/>
              <a:t>a</a:t>
            </a:r>
          </a:p>
        </p:txBody>
      </p:sp>
      <p:sp>
        <p:nvSpPr>
          <p:cNvPr id="48" name="TextBox 47">
            <a:extLst>
              <a:ext uri="{FF2B5EF4-FFF2-40B4-BE49-F238E27FC236}">
                <a16:creationId xmlns:a16="http://schemas.microsoft.com/office/drawing/2014/main" id="{AFF3BFD0-F10C-0645-A7D5-289E6B6A63EB}"/>
              </a:ext>
            </a:extLst>
          </p:cNvPr>
          <p:cNvSpPr txBox="1"/>
          <p:nvPr/>
        </p:nvSpPr>
        <p:spPr>
          <a:xfrm rot="18347572">
            <a:off x="622656" y="3158086"/>
            <a:ext cx="370115" cy="369332"/>
          </a:xfrm>
          <a:prstGeom prst="rect">
            <a:avLst/>
          </a:prstGeom>
          <a:noFill/>
        </p:spPr>
        <p:txBody>
          <a:bodyPr wrap="square" rtlCol="0">
            <a:spAutoFit/>
          </a:bodyPr>
          <a:lstStyle/>
          <a:p>
            <a:r>
              <a:rPr lang="en-US" dirty="0"/>
              <a:t>a</a:t>
            </a:r>
          </a:p>
        </p:txBody>
      </p:sp>
      <p:sp>
        <p:nvSpPr>
          <p:cNvPr id="49" name="TextBox 48">
            <a:extLst>
              <a:ext uri="{FF2B5EF4-FFF2-40B4-BE49-F238E27FC236}">
                <a16:creationId xmlns:a16="http://schemas.microsoft.com/office/drawing/2014/main" id="{1D8947D5-4A31-5D41-8D69-52AE7AF2FCB6}"/>
              </a:ext>
            </a:extLst>
          </p:cNvPr>
          <p:cNvSpPr txBox="1"/>
          <p:nvPr/>
        </p:nvSpPr>
        <p:spPr>
          <a:xfrm rot="18347572">
            <a:off x="267366" y="3741564"/>
            <a:ext cx="370115" cy="369332"/>
          </a:xfrm>
          <a:prstGeom prst="rect">
            <a:avLst/>
          </a:prstGeom>
          <a:noFill/>
        </p:spPr>
        <p:txBody>
          <a:bodyPr wrap="square" rtlCol="0">
            <a:spAutoFit/>
          </a:bodyPr>
          <a:lstStyle/>
          <a:p>
            <a:r>
              <a:rPr lang="en-US" dirty="0"/>
              <a:t>$</a:t>
            </a:r>
          </a:p>
        </p:txBody>
      </p:sp>
      <p:sp>
        <p:nvSpPr>
          <p:cNvPr id="50" name="TextBox 49">
            <a:extLst>
              <a:ext uri="{FF2B5EF4-FFF2-40B4-BE49-F238E27FC236}">
                <a16:creationId xmlns:a16="http://schemas.microsoft.com/office/drawing/2014/main" id="{13C351A0-7693-8B4A-AC6C-95A8054B4B35}"/>
              </a:ext>
            </a:extLst>
          </p:cNvPr>
          <p:cNvSpPr txBox="1"/>
          <p:nvPr/>
        </p:nvSpPr>
        <p:spPr>
          <a:xfrm rot="21249859">
            <a:off x="1571896" y="2396083"/>
            <a:ext cx="370115" cy="369332"/>
          </a:xfrm>
          <a:prstGeom prst="rect">
            <a:avLst/>
          </a:prstGeom>
          <a:noFill/>
        </p:spPr>
        <p:txBody>
          <a:bodyPr wrap="square" rtlCol="0">
            <a:spAutoFit/>
          </a:bodyPr>
          <a:lstStyle/>
          <a:p>
            <a:r>
              <a:rPr lang="en-US" dirty="0"/>
              <a:t>b</a:t>
            </a:r>
          </a:p>
        </p:txBody>
      </p:sp>
      <p:sp>
        <p:nvSpPr>
          <p:cNvPr id="51" name="TextBox 50">
            <a:extLst>
              <a:ext uri="{FF2B5EF4-FFF2-40B4-BE49-F238E27FC236}">
                <a16:creationId xmlns:a16="http://schemas.microsoft.com/office/drawing/2014/main" id="{279583AD-7EB0-E842-A191-5E88C46D7C8D}"/>
              </a:ext>
            </a:extLst>
          </p:cNvPr>
          <p:cNvSpPr txBox="1"/>
          <p:nvPr/>
        </p:nvSpPr>
        <p:spPr>
          <a:xfrm rot="21306919">
            <a:off x="1857371" y="2260698"/>
            <a:ext cx="370115" cy="369332"/>
          </a:xfrm>
          <a:prstGeom prst="rect">
            <a:avLst/>
          </a:prstGeom>
          <a:noFill/>
        </p:spPr>
        <p:txBody>
          <a:bodyPr wrap="square" rtlCol="0">
            <a:spAutoFit/>
          </a:bodyPr>
          <a:lstStyle/>
          <a:p>
            <a:r>
              <a:rPr lang="en-US" dirty="0"/>
              <a:t>$</a:t>
            </a:r>
          </a:p>
        </p:txBody>
      </p:sp>
      <p:sp>
        <p:nvSpPr>
          <p:cNvPr id="52" name="TextBox 51">
            <a:extLst>
              <a:ext uri="{FF2B5EF4-FFF2-40B4-BE49-F238E27FC236}">
                <a16:creationId xmlns:a16="http://schemas.microsoft.com/office/drawing/2014/main" id="{6F218DD9-CBDF-8840-A38F-55932DC7E390}"/>
              </a:ext>
            </a:extLst>
          </p:cNvPr>
          <p:cNvSpPr txBox="1"/>
          <p:nvPr/>
        </p:nvSpPr>
        <p:spPr>
          <a:xfrm>
            <a:off x="1282334" y="2844414"/>
            <a:ext cx="373505" cy="369332"/>
          </a:xfrm>
          <a:prstGeom prst="rect">
            <a:avLst/>
          </a:prstGeom>
          <a:noFill/>
        </p:spPr>
        <p:txBody>
          <a:bodyPr wrap="square" rtlCol="0">
            <a:spAutoFit/>
          </a:bodyPr>
          <a:lstStyle/>
          <a:p>
            <a:r>
              <a:rPr lang="en-US" dirty="0"/>
              <a:t>a</a:t>
            </a:r>
          </a:p>
        </p:txBody>
      </p:sp>
      <p:sp>
        <p:nvSpPr>
          <p:cNvPr id="53" name="TextBox 52">
            <a:extLst>
              <a:ext uri="{FF2B5EF4-FFF2-40B4-BE49-F238E27FC236}">
                <a16:creationId xmlns:a16="http://schemas.microsoft.com/office/drawing/2014/main" id="{9224CFBA-9752-CC40-B16F-2B5370459071}"/>
              </a:ext>
            </a:extLst>
          </p:cNvPr>
          <p:cNvSpPr txBox="1"/>
          <p:nvPr/>
        </p:nvSpPr>
        <p:spPr>
          <a:xfrm>
            <a:off x="1336758" y="4368576"/>
            <a:ext cx="370115" cy="369332"/>
          </a:xfrm>
          <a:prstGeom prst="rect">
            <a:avLst/>
          </a:prstGeom>
          <a:noFill/>
        </p:spPr>
        <p:txBody>
          <a:bodyPr wrap="square" rtlCol="0">
            <a:spAutoFit/>
          </a:bodyPr>
          <a:lstStyle/>
          <a:p>
            <a:r>
              <a:rPr lang="en-US" dirty="0"/>
              <a:t>a</a:t>
            </a:r>
          </a:p>
        </p:txBody>
      </p:sp>
      <p:sp>
        <p:nvSpPr>
          <p:cNvPr id="54" name="TextBox 53">
            <a:extLst>
              <a:ext uri="{FF2B5EF4-FFF2-40B4-BE49-F238E27FC236}">
                <a16:creationId xmlns:a16="http://schemas.microsoft.com/office/drawing/2014/main" id="{631908EA-7D90-0845-99D1-273ED1B44336}"/>
              </a:ext>
            </a:extLst>
          </p:cNvPr>
          <p:cNvSpPr txBox="1"/>
          <p:nvPr/>
        </p:nvSpPr>
        <p:spPr>
          <a:xfrm>
            <a:off x="1334164" y="4821426"/>
            <a:ext cx="370115" cy="369332"/>
          </a:xfrm>
          <a:prstGeom prst="rect">
            <a:avLst/>
          </a:prstGeom>
          <a:noFill/>
        </p:spPr>
        <p:txBody>
          <a:bodyPr wrap="square" rtlCol="0">
            <a:spAutoFit/>
          </a:bodyPr>
          <a:lstStyle/>
          <a:p>
            <a:r>
              <a:rPr lang="en-US" dirty="0"/>
              <a:t>$</a:t>
            </a:r>
          </a:p>
        </p:txBody>
      </p:sp>
      <p:sp>
        <p:nvSpPr>
          <p:cNvPr id="55" name="TextBox 54">
            <a:extLst>
              <a:ext uri="{FF2B5EF4-FFF2-40B4-BE49-F238E27FC236}">
                <a16:creationId xmlns:a16="http://schemas.microsoft.com/office/drawing/2014/main" id="{8E8956C0-D06E-2948-85AF-7F4B7FB436D5}"/>
              </a:ext>
            </a:extLst>
          </p:cNvPr>
          <p:cNvSpPr txBox="1"/>
          <p:nvPr/>
        </p:nvSpPr>
        <p:spPr>
          <a:xfrm rot="21249859">
            <a:off x="2011681" y="1830019"/>
            <a:ext cx="370115" cy="369332"/>
          </a:xfrm>
          <a:prstGeom prst="rect">
            <a:avLst/>
          </a:prstGeom>
          <a:noFill/>
        </p:spPr>
        <p:txBody>
          <a:bodyPr wrap="square" rtlCol="0">
            <a:spAutoFit/>
          </a:bodyPr>
          <a:lstStyle/>
          <a:p>
            <a:r>
              <a:rPr lang="en-US" dirty="0"/>
              <a:t>b</a:t>
            </a:r>
          </a:p>
        </p:txBody>
      </p:sp>
      <p:sp>
        <p:nvSpPr>
          <p:cNvPr id="56" name="Oval 55">
            <a:extLst>
              <a:ext uri="{FF2B5EF4-FFF2-40B4-BE49-F238E27FC236}">
                <a16:creationId xmlns:a16="http://schemas.microsoft.com/office/drawing/2014/main" id="{3C867A40-FFFE-7E43-A30F-812EE9C57ED1}"/>
              </a:ext>
            </a:extLst>
          </p:cNvPr>
          <p:cNvSpPr/>
          <p:nvPr/>
        </p:nvSpPr>
        <p:spPr>
          <a:xfrm>
            <a:off x="1950716" y="3785106"/>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7" name="Straight Arrow Connector 56">
            <a:extLst>
              <a:ext uri="{FF2B5EF4-FFF2-40B4-BE49-F238E27FC236}">
                <a16:creationId xmlns:a16="http://schemas.microsoft.com/office/drawing/2014/main" id="{2063FF77-0354-FA4D-A507-897A8C93EDD4}"/>
              </a:ext>
            </a:extLst>
          </p:cNvPr>
          <p:cNvCxnSpPr>
            <a:cxnSpLocks/>
            <a:stCxn id="16" idx="5"/>
            <a:endCxn id="56" idx="0"/>
          </p:cNvCxnSpPr>
          <p:nvPr/>
        </p:nvCxnSpPr>
        <p:spPr>
          <a:xfrm>
            <a:off x="1686893" y="3400863"/>
            <a:ext cx="361795" cy="38424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08F1576A-98B4-AC41-A5C4-845D7EF9D2C7}"/>
              </a:ext>
            </a:extLst>
          </p:cNvPr>
          <p:cNvSpPr txBox="1"/>
          <p:nvPr/>
        </p:nvSpPr>
        <p:spPr>
          <a:xfrm rot="21306919">
            <a:off x="1892205" y="3353624"/>
            <a:ext cx="370115" cy="369332"/>
          </a:xfrm>
          <a:prstGeom prst="rect">
            <a:avLst/>
          </a:prstGeom>
          <a:noFill/>
        </p:spPr>
        <p:txBody>
          <a:bodyPr wrap="square" rtlCol="0">
            <a:spAutoFit/>
          </a:bodyPr>
          <a:lstStyle/>
          <a:p>
            <a:r>
              <a:rPr lang="en-US" dirty="0"/>
              <a:t>$</a:t>
            </a:r>
          </a:p>
        </p:txBody>
      </p:sp>
      <p:sp>
        <p:nvSpPr>
          <p:cNvPr id="59" name="TextBox 58">
            <a:extLst>
              <a:ext uri="{FF2B5EF4-FFF2-40B4-BE49-F238E27FC236}">
                <a16:creationId xmlns:a16="http://schemas.microsoft.com/office/drawing/2014/main" id="{7D16CF9B-BA2F-D24C-BAA1-D73F6F62CBD4}"/>
              </a:ext>
            </a:extLst>
          </p:cNvPr>
          <p:cNvSpPr txBox="1"/>
          <p:nvPr/>
        </p:nvSpPr>
        <p:spPr>
          <a:xfrm>
            <a:off x="1319345" y="3867832"/>
            <a:ext cx="370115" cy="369332"/>
          </a:xfrm>
          <a:prstGeom prst="rect">
            <a:avLst/>
          </a:prstGeom>
          <a:noFill/>
        </p:spPr>
        <p:txBody>
          <a:bodyPr wrap="square" rtlCol="0">
            <a:spAutoFit/>
          </a:bodyPr>
          <a:lstStyle/>
          <a:p>
            <a:r>
              <a:rPr lang="en-US" dirty="0"/>
              <a:t>b</a:t>
            </a:r>
          </a:p>
        </p:txBody>
      </p:sp>
      <p:sp>
        <p:nvSpPr>
          <p:cNvPr id="60" name="TextBox 59">
            <a:extLst>
              <a:ext uri="{FF2B5EF4-FFF2-40B4-BE49-F238E27FC236}">
                <a16:creationId xmlns:a16="http://schemas.microsoft.com/office/drawing/2014/main" id="{FAE6F131-DCFF-B64D-9703-202E0407949B}"/>
              </a:ext>
            </a:extLst>
          </p:cNvPr>
          <p:cNvSpPr txBox="1"/>
          <p:nvPr/>
        </p:nvSpPr>
        <p:spPr>
          <a:xfrm rot="19172715">
            <a:off x="2333891" y="2243683"/>
            <a:ext cx="370115" cy="369332"/>
          </a:xfrm>
          <a:prstGeom prst="rect">
            <a:avLst/>
          </a:prstGeom>
          <a:noFill/>
        </p:spPr>
        <p:txBody>
          <a:bodyPr wrap="square" rtlCol="0">
            <a:spAutoFit/>
          </a:bodyPr>
          <a:lstStyle/>
          <a:p>
            <a:r>
              <a:rPr lang="en-US" dirty="0"/>
              <a:t>a</a:t>
            </a:r>
          </a:p>
        </p:txBody>
      </p:sp>
      <p:sp>
        <p:nvSpPr>
          <p:cNvPr id="61" name="TextBox 60">
            <a:extLst>
              <a:ext uri="{FF2B5EF4-FFF2-40B4-BE49-F238E27FC236}">
                <a16:creationId xmlns:a16="http://schemas.microsoft.com/office/drawing/2014/main" id="{892BD94A-7FDA-6348-BFB8-BE62A061E83B}"/>
              </a:ext>
            </a:extLst>
          </p:cNvPr>
          <p:cNvSpPr txBox="1"/>
          <p:nvPr/>
        </p:nvSpPr>
        <p:spPr>
          <a:xfrm rot="21306919">
            <a:off x="2545351" y="1707698"/>
            <a:ext cx="370115" cy="369332"/>
          </a:xfrm>
          <a:prstGeom prst="rect">
            <a:avLst/>
          </a:prstGeom>
          <a:noFill/>
        </p:spPr>
        <p:txBody>
          <a:bodyPr wrap="square" rtlCol="0">
            <a:spAutoFit/>
          </a:bodyPr>
          <a:lstStyle/>
          <a:p>
            <a:r>
              <a:rPr lang="en-US" dirty="0"/>
              <a:t>$</a:t>
            </a:r>
          </a:p>
        </p:txBody>
      </p:sp>
      <p:sp>
        <p:nvSpPr>
          <p:cNvPr id="62" name="TextBox 61">
            <a:extLst>
              <a:ext uri="{FF2B5EF4-FFF2-40B4-BE49-F238E27FC236}">
                <a16:creationId xmlns:a16="http://schemas.microsoft.com/office/drawing/2014/main" id="{ADD7288A-BB3C-B34E-9BBB-82006B072FE2}"/>
              </a:ext>
            </a:extLst>
          </p:cNvPr>
          <p:cNvSpPr txBox="1"/>
          <p:nvPr/>
        </p:nvSpPr>
        <p:spPr>
          <a:xfrm rot="21306919">
            <a:off x="2697751" y="2617747"/>
            <a:ext cx="370115" cy="369332"/>
          </a:xfrm>
          <a:prstGeom prst="rect">
            <a:avLst/>
          </a:prstGeom>
          <a:noFill/>
        </p:spPr>
        <p:txBody>
          <a:bodyPr wrap="square" rtlCol="0">
            <a:spAutoFit/>
          </a:bodyPr>
          <a:lstStyle/>
          <a:p>
            <a:r>
              <a:rPr lang="en-US" dirty="0"/>
              <a:t>$</a:t>
            </a:r>
          </a:p>
        </p:txBody>
      </p:sp>
      <p:sp>
        <p:nvSpPr>
          <p:cNvPr id="63" name="TextBox 62">
            <a:extLst>
              <a:ext uri="{FF2B5EF4-FFF2-40B4-BE49-F238E27FC236}">
                <a16:creationId xmlns:a16="http://schemas.microsoft.com/office/drawing/2014/main" id="{68ACBD1A-DA05-0A4B-899E-885DA574276B}"/>
              </a:ext>
            </a:extLst>
          </p:cNvPr>
          <p:cNvSpPr txBox="1"/>
          <p:nvPr/>
        </p:nvSpPr>
        <p:spPr>
          <a:xfrm>
            <a:off x="2244633" y="2761681"/>
            <a:ext cx="373505" cy="369332"/>
          </a:xfrm>
          <a:prstGeom prst="rect">
            <a:avLst/>
          </a:prstGeom>
          <a:noFill/>
        </p:spPr>
        <p:txBody>
          <a:bodyPr wrap="square" rtlCol="0">
            <a:spAutoFit/>
          </a:bodyPr>
          <a:lstStyle/>
          <a:p>
            <a:r>
              <a:rPr lang="en-US" dirty="0"/>
              <a:t>a</a:t>
            </a:r>
          </a:p>
        </p:txBody>
      </p:sp>
      <p:sp>
        <p:nvSpPr>
          <p:cNvPr id="64" name="TextBox 63">
            <a:extLst>
              <a:ext uri="{FF2B5EF4-FFF2-40B4-BE49-F238E27FC236}">
                <a16:creationId xmlns:a16="http://schemas.microsoft.com/office/drawing/2014/main" id="{F318AB5C-4E25-C74A-9642-F191BE4E54F6}"/>
              </a:ext>
            </a:extLst>
          </p:cNvPr>
          <p:cNvSpPr txBox="1"/>
          <p:nvPr/>
        </p:nvSpPr>
        <p:spPr>
          <a:xfrm>
            <a:off x="2214151" y="3201467"/>
            <a:ext cx="373505" cy="369332"/>
          </a:xfrm>
          <a:prstGeom prst="rect">
            <a:avLst/>
          </a:prstGeom>
          <a:noFill/>
        </p:spPr>
        <p:txBody>
          <a:bodyPr wrap="square" rtlCol="0">
            <a:spAutoFit/>
          </a:bodyPr>
          <a:lstStyle/>
          <a:p>
            <a:r>
              <a:rPr lang="en-US" dirty="0"/>
              <a:t>b</a:t>
            </a:r>
          </a:p>
        </p:txBody>
      </p:sp>
      <p:sp>
        <p:nvSpPr>
          <p:cNvPr id="65" name="TextBox 64">
            <a:extLst>
              <a:ext uri="{FF2B5EF4-FFF2-40B4-BE49-F238E27FC236}">
                <a16:creationId xmlns:a16="http://schemas.microsoft.com/office/drawing/2014/main" id="{847634DB-32F4-5544-9720-7E62AE55436E}"/>
              </a:ext>
            </a:extLst>
          </p:cNvPr>
          <p:cNvSpPr txBox="1"/>
          <p:nvPr/>
        </p:nvSpPr>
        <p:spPr>
          <a:xfrm>
            <a:off x="2209796" y="3680441"/>
            <a:ext cx="373505" cy="369332"/>
          </a:xfrm>
          <a:prstGeom prst="rect">
            <a:avLst/>
          </a:prstGeom>
          <a:noFill/>
        </p:spPr>
        <p:txBody>
          <a:bodyPr wrap="square" rtlCol="0">
            <a:spAutoFit/>
          </a:bodyPr>
          <a:lstStyle/>
          <a:p>
            <a:r>
              <a:rPr lang="en-US" dirty="0"/>
              <a:t>a</a:t>
            </a:r>
          </a:p>
        </p:txBody>
      </p:sp>
      <p:sp>
        <p:nvSpPr>
          <p:cNvPr id="66" name="TextBox 65">
            <a:extLst>
              <a:ext uri="{FF2B5EF4-FFF2-40B4-BE49-F238E27FC236}">
                <a16:creationId xmlns:a16="http://schemas.microsoft.com/office/drawing/2014/main" id="{258B78B2-004A-B84E-9BE8-D24B2D626413}"/>
              </a:ext>
            </a:extLst>
          </p:cNvPr>
          <p:cNvSpPr txBox="1"/>
          <p:nvPr/>
        </p:nvSpPr>
        <p:spPr>
          <a:xfrm>
            <a:off x="2272518" y="4172476"/>
            <a:ext cx="373505" cy="369332"/>
          </a:xfrm>
          <a:prstGeom prst="rect">
            <a:avLst/>
          </a:prstGeom>
          <a:noFill/>
        </p:spPr>
        <p:txBody>
          <a:bodyPr wrap="square" rtlCol="0">
            <a:spAutoFit/>
          </a:bodyPr>
          <a:lstStyle/>
          <a:p>
            <a:r>
              <a:rPr lang="en-US" dirty="0"/>
              <a:t>$</a:t>
            </a:r>
          </a:p>
        </p:txBody>
      </p:sp>
      <p:sp>
        <p:nvSpPr>
          <p:cNvPr id="67" name="TextBox 66">
            <a:extLst>
              <a:ext uri="{FF2B5EF4-FFF2-40B4-BE49-F238E27FC236}">
                <a16:creationId xmlns:a16="http://schemas.microsoft.com/office/drawing/2014/main" id="{E68CC0F3-24B9-0C48-BEFC-C3A849BAAAC9}"/>
              </a:ext>
            </a:extLst>
          </p:cNvPr>
          <p:cNvSpPr txBox="1"/>
          <p:nvPr/>
        </p:nvSpPr>
        <p:spPr>
          <a:xfrm>
            <a:off x="5943600" y="1690688"/>
            <a:ext cx="6225070" cy="5632311"/>
          </a:xfrm>
          <a:prstGeom prst="rect">
            <a:avLst/>
          </a:prstGeom>
          <a:noFill/>
        </p:spPr>
        <p:txBody>
          <a:bodyPr wrap="square" rtlCol="0">
            <a:spAutoFit/>
          </a:bodyPr>
          <a:lstStyle/>
          <a:p>
            <a:r>
              <a:rPr lang="en-US" dirty="0"/>
              <a:t>How can we use a suffix </a:t>
            </a:r>
            <a:r>
              <a:rPr lang="en-US" dirty="0" err="1"/>
              <a:t>trie</a:t>
            </a:r>
            <a:r>
              <a:rPr lang="en-US" dirty="0"/>
              <a:t> to….</a:t>
            </a:r>
          </a:p>
          <a:p>
            <a:endParaRPr lang="en-US" dirty="0"/>
          </a:p>
          <a:p>
            <a:pPr marL="342900" indent="-342900">
              <a:buFont typeface="+mj-lt"/>
              <a:buAutoNum type="alphaLcParenR"/>
            </a:pPr>
            <a:r>
              <a:rPr lang="en-US" dirty="0"/>
              <a:t>Check if a string S is a </a:t>
            </a:r>
            <a:r>
              <a:rPr lang="en-US" b="1" i="1" u="sng" dirty="0">
                <a:solidFill>
                  <a:srgbClr val="FF4EFF"/>
                </a:solidFill>
              </a:rPr>
              <a:t>substring</a:t>
            </a:r>
            <a:r>
              <a:rPr lang="en-US" dirty="0"/>
              <a:t> of the text T? </a:t>
            </a:r>
          </a:p>
          <a:p>
            <a:r>
              <a:rPr lang="en-US" i="1" dirty="0">
                <a:solidFill>
                  <a:schemeClr val="accent3"/>
                </a:solidFill>
              </a:rPr>
              <a:t>     Keep processing the characters of S until you either arrive at some node(S </a:t>
            </a:r>
            <a:r>
              <a:rPr lang="en-US" b="1" i="1" dirty="0">
                <a:solidFill>
                  <a:schemeClr val="accent3"/>
                </a:solidFill>
              </a:rPr>
              <a:t>is </a:t>
            </a:r>
            <a:r>
              <a:rPr lang="en-US" i="1" dirty="0">
                <a:solidFill>
                  <a:schemeClr val="accent3"/>
                </a:solidFill>
              </a:rPr>
              <a:t>a substring) or fall off the </a:t>
            </a:r>
            <a:r>
              <a:rPr lang="en-US" i="1" dirty="0" err="1">
                <a:solidFill>
                  <a:schemeClr val="accent3"/>
                </a:solidFill>
              </a:rPr>
              <a:t>trie</a:t>
            </a:r>
            <a:r>
              <a:rPr lang="en-US" i="1" dirty="0">
                <a:solidFill>
                  <a:schemeClr val="accent3"/>
                </a:solidFill>
              </a:rPr>
              <a:t> (S is </a:t>
            </a:r>
            <a:r>
              <a:rPr lang="en-US" b="1" i="1" dirty="0">
                <a:solidFill>
                  <a:schemeClr val="accent3"/>
                </a:solidFill>
              </a:rPr>
              <a:t>not</a:t>
            </a:r>
            <a:r>
              <a:rPr lang="en-US" i="1" dirty="0">
                <a:solidFill>
                  <a:schemeClr val="accent3"/>
                </a:solidFill>
              </a:rPr>
              <a:t> a substring).</a:t>
            </a:r>
            <a:endParaRPr lang="en-US" dirty="0"/>
          </a:p>
          <a:p>
            <a:pPr marL="342900" indent="-342900">
              <a:buFont typeface="+mj-lt"/>
              <a:buAutoNum type="alphaLcParenR" startAt="2"/>
            </a:pPr>
            <a:r>
              <a:rPr lang="en-US" dirty="0"/>
              <a:t>Check if a string S is a </a:t>
            </a:r>
            <a:r>
              <a:rPr lang="en-US" b="1" i="1" u="sng" dirty="0">
                <a:solidFill>
                  <a:schemeClr val="accent5"/>
                </a:solidFill>
              </a:rPr>
              <a:t>suffix</a:t>
            </a:r>
            <a:r>
              <a:rPr lang="en-US" dirty="0"/>
              <a:t> of the text T? </a:t>
            </a:r>
          </a:p>
          <a:p>
            <a:r>
              <a:rPr lang="en-US" dirty="0">
                <a:solidFill>
                  <a:schemeClr val="accent3"/>
                </a:solidFill>
              </a:rPr>
              <a:t>      </a:t>
            </a:r>
            <a:r>
              <a:rPr lang="en-US" i="1" dirty="0">
                <a:solidFill>
                  <a:schemeClr val="accent3"/>
                </a:solidFill>
              </a:rPr>
              <a:t>Similar as (a), except for the fact that the node you need to arrive at to answer “Yes” has to have an outgoing edge reached by ‘$’.</a:t>
            </a:r>
            <a:r>
              <a:rPr lang="en-US" dirty="0"/>
              <a:t>	</a:t>
            </a:r>
            <a:endParaRPr lang="en-US" i="1" dirty="0">
              <a:solidFill>
                <a:schemeClr val="bg1">
                  <a:lumMod val="65000"/>
                </a:schemeClr>
              </a:solidFill>
            </a:endParaRPr>
          </a:p>
          <a:p>
            <a:pPr marL="342900" indent="-342900">
              <a:buFont typeface="+mj-lt"/>
              <a:buAutoNum type="alphaLcParenR" startAt="3"/>
            </a:pPr>
            <a:r>
              <a:rPr lang="en-US" dirty="0"/>
              <a:t>Count the </a:t>
            </a:r>
            <a:r>
              <a:rPr lang="en-US" b="1" i="1" u="sng" dirty="0">
                <a:solidFill>
                  <a:schemeClr val="accent4"/>
                </a:solidFill>
              </a:rPr>
              <a:t>number of times</a:t>
            </a:r>
            <a:r>
              <a:rPr lang="en-US" dirty="0">
                <a:solidFill>
                  <a:schemeClr val="accent4"/>
                </a:solidFill>
              </a:rPr>
              <a:t> </a:t>
            </a:r>
            <a:r>
              <a:rPr lang="en-US" dirty="0"/>
              <a:t>a string S occurs as a substring T?</a:t>
            </a:r>
          </a:p>
          <a:p>
            <a:r>
              <a:rPr lang="en-US" i="1" dirty="0"/>
              <a:t>     </a:t>
            </a:r>
            <a:r>
              <a:rPr lang="en-US" i="1" dirty="0">
                <a:solidFill>
                  <a:schemeClr val="accent3"/>
                </a:solidFill>
              </a:rPr>
              <a:t>Traverse the </a:t>
            </a:r>
            <a:r>
              <a:rPr lang="en-US" i="1" dirty="0" err="1">
                <a:solidFill>
                  <a:schemeClr val="accent3"/>
                </a:solidFill>
              </a:rPr>
              <a:t>trie</a:t>
            </a:r>
            <a:r>
              <a:rPr lang="en-US" i="1" dirty="0">
                <a:solidFill>
                  <a:schemeClr val="accent3"/>
                </a:solidFill>
              </a:rPr>
              <a:t> as in (a), hopefully reaching a node (otherwise </a:t>
            </a:r>
            <a:r>
              <a:rPr lang="en-US" i="1" dirty="0" err="1">
                <a:solidFill>
                  <a:schemeClr val="accent3"/>
                </a:solidFill>
              </a:rPr>
              <a:t>anwer</a:t>
            </a:r>
            <a:r>
              <a:rPr lang="en-US" i="1" dirty="0">
                <a:solidFill>
                  <a:schemeClr val="accent3"/>
                </a:solidFill>
              </a:rPr>
              <a:t> is 0), and then count the </a:t>
            </a:r>
            <a:r>
              <a:rPr lang="en-US" b="1" i="1" u="sng" dirty="0">
                <a:solidFill>
                  <a:schemeClr val="accent3"/>
                </a:solidFill>
              </a:rPr>
              <a:t>number of leaf nodes of the </a:t>
            </a:r>
            <a:r>
              <a:rPr lang="en-US" b="1" i="1" u="sng" dirty="0" err="1">
                <a:solidFill>
                  <a:schemeClr val="accent3"/>
                </a:solidFill>
              </a:rPr>
              <a:t>subtrie</a:t>
            </a:r>
            <a:r>
              <a:rPr lang="en-US" b="1" i="1" u="sng" dirty="0">
                <a:solidFill>
                  <a:schemeClr val="accent3"/>
                </a:solidFill>
              </a:rPr>
              <a:t> rooted at that node </a:t>
            </a:r>
            <a:r>
              <a:rPr lang="en-US" i="1" dirty="0">
                <a:solidFill>
                  <a:schemeClr val="accent3"/>
                </a:solidFill>
              </a:rPr>
              <a:t>(DFS).</a:t>
            </a:r>
          </a:p>
          <a:p>
            <a:pPr marL="342900" indent="-342900">
              <a:buFont typeface="+mj-lt"/>
              <a:buAutoNum type="alphaLcParenR" startAt="4"/>
            </a:pPr>
            <a:r>
              <a:rPr lang="en-US" dirty="0"/>
              <a:t>Find the </a:t>
            </a:r>
            <a:r>
              <a:rPr lang="en-US" b="1" i="1" u="sng" dirty="0">
                <a:solidFill>
                  <a:srgbClr val="FF0000"/>
                </a:solidFill>
              </a:rPr>
              <a:t>longest repeated substring </a:t>
            </a:r>
            <a:r>
              <a:rPr lang="en-US" dirty="0"/>
              <a:t>of T?</a:t>
            </a:r>
          </a:p>
          <a:p>
            <a:r>
              <a:rPr lang="en-US" dirty="0"/>
              <a:t>      </a:t>
            </a:r>
            <a:r>
              <a:rPr lang="en-US" i="1" dirty="0">
                <a:solidFill>
                  <a:schemeClr val="accent3"/>
                </a:solidFill>
              </a:rPr>
              <a:t>Deepest node with at least 2 children.</a:t>
            </a:r>
          </a:p>
          <a:p>
            <a:pPr marL="342900" indent="-342900">
              <a:buFont typeface="+mj-lt"/>
              <a:buAutoNum type="alphaLcParenR" startAt="4"/>
            </a:pPr>
            <a:endParaRPr lang="en-US" dirty="0"/>
          </a:p>
          <a:p>
            <a:pPr marL="342900" indent="-342900">
              <a:buFont typeface="+mj-lt"/>
              <a:buAutoNum type="alphaLcParenR" startAt="4"/>
            </a:pPr>
            <a:endParaRPr lang="en-US" dirty="0"/>
          </a:p>
          <a:p>
            <a:pPr marL="342900" indent="-342900">
              <a:buFont typeface="+mj-lt"/>
              <a:buAutoNum type="alphaLcParenR" startAt="4"/>
            </a:pPr>
            <a:endParaRPr lang="en-US" dirty="0"/>
          </a:p>
          <a:p>
            <a:pPr marL="342900" indent="-342900">
              <a:buFont typeface="+mj-lt"/>
              <a:buAutoNum type="alphaLcParenR" startAt="4"/>
            </a:pPr>
            <a:endParaRPr lang="en-US" dirty="0"/>
          </a:p>
        </p:txBody>
      </p:sp>
      <p:sp>
        <p:nvSpPr>
          <p:cNvPr id="68" name="TextBox 67">
            <a:extLst>
              <a:ext uri="{FF2B5EF4-FFF2-40B4-BE49-F238E27FC236}">
                <a16:creationId xmlns:a16="http://schemas.microsoft.com/office/drawing/2014/main" id="{7AFD95CE-037E-4554-B26F-1C29A4278DC8}"/>
              </a:ext>
            </a:extLst>
          </p:cNvPr>
          <p:cNvSpPr txBox="1"/>
          <p:nvPr/>
        </p:nvSpPr>
        <p:spPr>
          <a:xfrm>
            <a:off x="767068" y="2818117"/>
            <a:ext cx="370115" cy="369332"/>
          </a:xfrm>
          <a:prstGeom prst="rect">
            <a:avLst/>
          </a:prstGeom>
          <a:noFill/>
        </p:spPr>
        <p:txBody>
          <a:bodyPr wrap="square" rtlCol="0">
            <a:spAutoFit/>
          </a:bodyPr>
          <a:lstStyle/>
          <a:p>
            <a:r>
              <a:rPr lang="en-US" dirty="0"/>
              <a:t>b</a:t>
            </a:r>
          </a:p>
        </p:txBody>
      </p:sp>
    </p:spTree>
    <p:extLst>
      <p:ext uri="{BB962C8B-B14F-4D97-AF65-F5344CB8AC3E}">
        <p14:creationId xmlns:p14="http://schemas.microsoft.com/office/powerpoint/2010/main" val="38382538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3171ED-C2CB-1648-8EC1-A909467D4A8D}"/>
              </a:ext>
            </a:extLst>
          </p:cNvPr>
          <p:cNvSpPr>
            <a:spLocks noGrp="1"/>
          </p:cNvSpPr>
          <p:nvPr>
            <p:ph type="title"/>
          </p:nvPr>
        </p:nvSpPr>
        <p:spPr/>
        <p:txBody>
          <a:bodyPr/>
          <a:lstStyle/>
          <a:p>
            <a:pPr algn="ctr"/>
            <a:r>
              <a:rPr lang="en-US" dirty="0"/>
              <a:t>Give me the </a:t>
            </a:r>
            <a:r>
              <a:rPr lang="en-US" dirty="0" err="1"/>
              <a:t>trie</a:t>
            </a:r>
            <a:r>
              <a:rPr lang="en-US" dirty="0"/>
              <a:t>!</a:t>
            </a:r>
          </a:p>
        </p:txBody>
      </p:sp>
      <p:sp>
        <p:nvSpPr>
          <p:cNvPr id="77" name="TextBox 76">
            <a:extLst>
              <a:ext uri="{FF2B5EF4-FFF2-40B4-BE49-F238E27FC236}">
                <a16:creationId xmlns:a16="http://schemas.microsoft.com/office/drawing/2014/main" id="{1FDCC2EA-8027-3D4B-A3F3-9388A419630A}"/>
              </a:ext>
            </a:extLst>
          </p:cNvPr>
          <p:cNvSpPr txBox="1"/>
          <p:nvPr/>
        </p:nvSpPr>
        <p:spPr>
          <a:xfrm>
            <a:off x="10254343" y="1371600"/>
            <a:ext cx="1240971" cy="424641"/>
          </a:xfrm>
          <a:prstGeom prst="rect">
            <a:avLst/>
          </a:prstGeom>
          <a:noFill/>
        </p:spPr>
        <p:txBody>
          <a:bodyPr wrap="square" rtlCol="0">
            <a:spAutoFit/>
          </a:bodyPr>
          <a:lstStyle/>
          <a:p>
            <a:endParaRPr lang="en-US" dirty="0"/>
          </a:p>
        </p:txBody>
      </p:sp>
      <p:sp>
        <p:nvSpPr>
          <p:cNvPr id="64" name="Content Placeholder 2">
            <a:extLst>
              <a:ext uri="{FF2B5EF4-FFF2-40B4-BE49-F238E27FC236}">
                <a16:creationId xmlns:a16="http://schemas.microsoft.com/office/drawing/2014/main" id="{127B9336-F1BE-A346-B1F1-A39549A3505E}"/>
              </a:ext>
            </a:extLst>
          </p:cNvPr>
          <p:cNvSpPr>
            <a:spLocks noGrp="1"/>
          </p:cNvSpPr>
          <p:nvPr>
            <p:ph idx="1"/>
          </p:nvPr>
        </p:nvSpPr>
        <p:spPr>
          <a:xfrm>
            <a:off x="838200" y="1825625"/>
            <a:ext cx="10515600" cy="4351338"/>
          </a:xfrm>
        </p:spPr>
        <p:txBody>
          <a:bodyPr/>
          <a:lstStyle/>
          <a:p>
            <a:r>
              <a:rPr lang="en-US" dirty="0"/>
              <a:t>Please give us the suffix </a:t>
            </a:r>
            <a:r>
              <a:rPr lang="en-US" dirty="0" err="1"/>
              <a:t>trie</a:t>
            </a:r>
            <a:r>
              <a:rPr lang="en-US" dirty="0"/>
              <a:t> for the augmented text </a:t>
            </a:r>
            <a:r>
              <a:rPr lang="en-US" dirty="0">
                <a:solidFill>
                  <a:srgbClr val="FF4EFF"/>
                </a:solidFill>
                <a:latin typeface="Consolas" panose="020B0609020204030204" pitchFamily="49" charset="0"/>
                <a:cs typeface="Consolas" panose="020B0609020204030204" pitchFamily="49" charset="0"/>
              </a:rPr>
              <a:t>T$=</a:t>
            </a:r>
            <a:r>
              <a:rPr lang="en-US" dirty="0" err="1">
                <a:solidFill>
                  <a:srgbClr val="FF4EFF"/>
                </a:solidFill>
                <a:latin typeface="Consolas" panose="020B0609020204030204" pitchFamily="49" charset="0"/>
                <a:cs typeface="Consolas" panose="020B0609020204030204" pitchFamily="49" charset="0"/>
              </a:rPr>
              <a:t>aaaaaa</a:t>
            </a:r>
            <a:r>
              <a:rPr lang="en-US" dirty="0">
                <a:solidFill>
                  <a:srgbClr val="FF4EFF"/>
                </a:solidFill>
                <a:latin typeface="Consolas" panose="020B0609020204030204" pitchFamily="49" charset="0"/>
                <a:cs typeface="Consolas" panose="020B0609020204030204" pitchFamily="49" charset="0"/>
              </a:rPr>
              <a:t>$</a:t>
            </a:r>
            <a:r>
              <a:rPr lang="en-US" dirty="0">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186214052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3171ED-C2CB-1648-8EC1-A909467D4A8D}"/>
              </a:ext>
            </a:extLst>
          </p:cNvPr>
          <p:cNvSpPr>
            <a:spLocks noGrp="1"/>
          </p:cNvSpPr>
          <p:nvPr>
            <p:ph type="title"/>
          </p:nvPr>
        </p:nvSpPr>
        <p:spPr/>
        <p:txBody>
          <a:bodyPr/>
          <a:lstStyle/>
          <a:p>
            <a:pPr algn="ctr"/>
            <a:r>
              <a:rPr lang="en-US" dirty="0"/>
              <a:t>Give me the </a:t>
            </a:r>
            <a:r>
              <a:rPr lang="en-US" dirty="0" err="1"/>
              <a:t>trie</a:t>
            </a:r>
            <a:r>
              <a:rPr lang="en-US" dirty="0"/>
              <a:t>!</a:t>
            </a:r>
          </a:p>
        </p:txBody>
      </p:sp>
      <p:sp>
        <p:nvSpPr>
          <p:cNvPr id="77" name="TextBox 76">
            <a:extLst>
              <a:ext uri="{FF2B5EF4-FFF2-40B4-BE49-F238E27FC236}">
                <a16:creationId xmlns:a16="http://schemas.microsoft.com/office/drawing/2014/main" id="{1FDCC2EA-8027-3D4B-A3F3-9388A419630A}"/>
              </a:ext>
            </a:extLst>
          </p:cNvPr>
          <p:cNvSpPr txBox="1"/>
          <p:nvPr/>
        </p:nvSpPr>
        <p:spPr>
          <a:xfrm>
            <a:off x="10254343" y="1371600"/>
            <a:ext cx="1240971" cy="424641"/>
          </a:xfrm>
          <a:prstGeom prst="rect">
            <a:avLst/>
          </a:prstGeom>
          <a:noFill/>
        </p:spPr>
        <p:txBody>
          <a:bodyPr wrap="square" rtlCol="0">
            <a:spAutoFit/>
          </a:bodyPr>
          <a:lstStyle/>
          <a:p>
            <a:endParaRPr lang="en-US" dirty="0"/>
          </a:p>
        </p:txBody>
      </p:sp>
      <p:sp>
        <p:nvSpPr>
          <p:cNvPr id="3" name="Rectangle 2">
            <a:extLst>
              <a:ext uri="{FF2B5EF4-FFF2-40B4-BE49-F238E27FC236}">
                <a16:creationId xmlns:a16="http://schemas.microsoft.com/office/drawing/2014/main" id="{C8527964-FCD5-D943-9AD3-18A2DD6637A8}"/>
              </a:ext>
            </a:extLst>
          </p:cNvPr>
          <p:cNvSpPr/>
          <p:nvPr/>
        </p:nvSpPr>
        <p:spPr>
          <a:xfrm>
            <a:off x="696686" y="658574"/>
            <a:ext cx="1829347" cy="2893100"/>
          </a:xfrm>
          <a:prstGeom prst="rect">
            <a:avLst/>
          </a:prstGeom>
        </p:spPr>
        <p:txBody>
          <a:bodyPr wrap="none">
            <a:spAutoFit/>
          </a:bodyPr>
          <a:lstStyle/>
          <a:p>
            <a:r>
              <a:rPr lang="en-US" sz="2600" dirty="0">
                <a:solidFill>
                  <a:srgbClr val="FF4EFF"/>
                </a:solidFill>
                <a:latin typeface="Consolas" panose="020B0609020204030204" pitchFamily="49" charset="0"/>
                <a:cs typeface="Consolas" panose="020B0609020204030204" pitchFamily="49" charset="0"/>
              </a:rPr>
              <a:t>T=</a:t>
            </a:r>
            <a:r>
              <a:rPr lang="en-US" sz="2600" dirty="0" err="1">
                <a:solidFill>
                  <a:srgbClr val="FF4EFF"/>
                </a:solidFill>
                <a:latin typeface="Consolas" panose="020B0609020204030204" pitchFamily="49" charset="0"/>
                <a:cs typeface="Consolas" panose="020B0609020204030204" pitchFamily="49" charset="0"/>
              </a:rPr>
              <a:t>aaaaaa</a:t>
            </a:r>
            <a:r>
              <a:rPr lang="en-US" sz="2600" dirty="0">
                <a:solidFill>
                  <a:srgbClr val="FF4EFF"/>
                </a:solidFill>
                <a:latin typeface="Consolas" panose="020B0609020204030204" pitchFamily="49" charset="0"/>
                <a:cs typeface="Consolas" panose="020B0609020204030204" pitchFamily="49" charset="0"/>
              </a:rPr>
              <a:t>$</a:t>
            </a:r>
            <a:br>
              <a:rPr lang="en-US" sz="2600" dirty="0">
                <a:solidFill>
                  <a:srgbClr val="FF4EFF"/>
                </a:solidFill>
                <a:latin typeface="Consolas" panose="020B0609020204030204" pitchFamily="49" charset="0"/>
                <a:cs typeface="Consolas" panose="020B0609020204030204" pitchFamily="49" charset="0"/>
              </a:rPr>
            </a:br>
            <a:r>
              <a:rPr lang="en-US" sz="2600" dirty="0">
                <a:solidFill>
                  <a:srgbClr val="FF4EFF"/>
                </a:solidFill>
                <a:latin typeface="Consolas" panose="020B0609020204030204" pitchFamily="49" charset="0"/>
                <a:cs typeface="Consolas" panose="020B0609020204030204" pitchFamily="49" charset="0"/>
              </a:rPr>
              <a:t>   </a:t>
            </a:r>
            <a:r>
              <a:rPr lang="en-US" sz="2600" dirty="0" err="1">
                <a:solidFill>
                  <a:schemeClr val="accent1">
                    <a:lumMod val="75000"/>
                  </a:schemeClr>
                </a:solidFill>
                <a:latin typeface="Consolas" panose="020B0609020204030204" pitchFamily="49" charset="0"/>
                <a:cs typeface="Consolas" panose="020B0609020204030204" pitchFamily="49" charset="0"/>
              </a:rPr>
              <a:t>aaaaa</a:t>
            </a:r>
            <a:r>
              <a:rPr lang="en-US" sz="2600" dirty="0">
                <a:solidFill>
                  <a:schemeClr val="accent1">
                    <a:lumMod val="75000"/>
                  </a:schemeClr>
                </a:solidFill>
                <a:latin typeface="Consolas" panose="020B0609020204030204" pitchFamily="49" charset="0"/>
                <a:cs typeface="Consolas" panose="020B0609020204030204" pitchFamily="49" charset="0"/>
              </a:rPr>
              <a:t>$</a:t>
            </a:r>
          </a:p>
          <a:p>
            <a:r>
              <a:rPr lang="en-US" sz="2600" dirty="0">
                <a:solidFill>
                  <a:schemeClr val="accent5"/>
                </a:solidFill>
                <a:latin typeface="Consolas" panose="020B0609020204030204" pitchFamily="49" charset="0"/>
                <a:cs typeface="Consolas" panose="020B0609020204030204" pitchFamily="49" charset="0"/>
              </a:rPr>
              <a:t>    </a:t>
            </a:r>
            <a:r>
              <a:rPr lang="en-US" sz="2600" dirty="0" err="1">
                <a:solidFill>
                  <a:schemeClr val="accent5"/>
                </a:solidFill>
                <a:latin typeface="Consolas" panose="020B0609020204030204" pitchFamily="49" charset="0"/>
                <a:cs typeface="Consolas" panose="020B0609020204030204" pitchFamily="49" charset="0"/>
              </a:rPr>
              <a:t>aaaa</a:t>
            </a:r>
            <a:r>
              <a:rPr lang="en-US" sz="2600" dirty="0">
                <a:solidFill>
                  <a:schemeClr val="accent5"/>
                </a:solidFill>
                <a:latin typeface="Consolas" panose="020B0609020204030204" pitchFamily="49" charset="0"/>
                <a:cs typeface="Consolas" panose="020B0609020204030204" pitchFamily="49" charset="0"/>
              </a:rPr>
              <a:t>$</a:t>
            </a:r>
          </a:p>
          <a:p>
            <a:r>
              <a:rPr lang="en-US" sz="2600" dirty="0">
                <a:solidFill>
                  <a:srgbClr val="7030A0"/>
                </a:solidFill>
                <a:latin typeface="Consolas" panose="020B0609020204030204" pitchFamily="49" charset="0"/>
                <a:cs typeface="Consolas" panose="020B0609020204030204" pitchFamily="49" charset="0"/>
              </a:rPr>
              <a:t>     </a:t>
            </a:r>
            <a:r>
              <a:rPr lang="en-US" sz="2600" dirty="0" err="1">
                <a:solidFill>
                  <a:srgbClr val="7030A0"/>
                </a:solidFill>
                <a:latin typeface="Consolas" panose="020B0609020204030204" pitchFamily="49" charset="0"/>
                <a:cs typeface="Consolas" panose="020B0609020204030204" pitchFamily="49" charset="0"/>
              </a:rPr>
              <a:t>aaa</a:t>
            </a:r>
            <a:r>
              <a:rPr lang="en-US" sz="2600" dirty="0">
                <a:solidFill>
                  <a:srgbClr val="7030A0"/>
                </a:solidFill>
                <a:latin typeface="Consolas" panose="020B0609020204030204" pitchFamily="49" charset="0"/>
                <a:cs typeface="Consolas" panose="020B0609020204030204" pitchFamily="49" charset="0"/>
              </a:rPr>
              <a:t>$</a:t>
            </a:r>
          </a:p>
          <a:p>
            <a:r>
              <a:rPr lang="en-US" sz="2600" dirty="0">
                <a:solidFill>
                  <a:schemeClr val="accent6"/>
                </a:solidFill>
                <a:latin typeface="Consolas" panose="020B0609020204030204" pitchFamily="49" charset="0"/>
                <a:cs typeface="Consolas" panose="020B0609020204030204" pitchFamily="49" charset="0"/>
              </a:rPr>
              <a:t>      aa$</a:t>
            </a:r>
          </a:p>
          <a:p>
            <a:r>
              <a:rPr lang="en-US" sz="2600" dirty="0">
                <a:solidFill>
                  <a:srgbClr val="FF4EFF"/>
                </a:solidFill>
                <a:latin typeface="Consolas" panose="020B0609020204030204" pitchFamily="49" charset="0"/>
                <a:cs typeface="Consolas" panose="020B0609020204030204" pitchFamily="49" charset="0"/>
              </a:rPr>
              <a:t>       </a:t>
            </a:r>
            <a:r>
              <a:rPr lang="en-US" sz="2600" dirty="0">
                <a:solidFill>
                  <a:srgbClr val="FF0000"/>
                </a:solidFill>
                <a:latin typeface="Consolas" panose="020B0609020204030204" pitchFamily="49" charset="0"/>
                <a:cs typeface="Consolas" panose="020B0609020204030204" pitchFamily="49" charset="0"/>
              </a:rPr>
              <a:t>a$</a:t>
            </a:r>
          </a:p>
          <a:p>
            <a:r>
              <a:rPr lang="en-US" sz="2600" dirty="0">
                <a:solidFill>
                  <a:srgbClr val="FF4EFF"/>
                </a:solidFill>
                <a:latin typeface="Consolas" panose="020B0609020204030204" pitchFamily="49" charset="0"/>
                <a:cs typeface="Consolas" panose="020B0609020204030204" pitchFamily="49" charset="0"/>
              </a:rPr>
              <a:t>        </a:t>
            </a:r>
            <a:r>
              <a:rPr lang="en-US" sz="2600" dirty="0">
                <a:solidFill>
                  <a:schemeClr val="bg1">
                    <a:lumMod val="50000"/>
                  </a:schemeClr>
                </a:solidFill>
                <a:latin typeface="Consolas" panose="020B0609020204030204" pitchFamily="49" charset="0"/>
                <a:cs typeface="Consolas" panose="020B0609020204030204" pitchFamily="49" charset="0"/>
              </a:rPr>
              <a:t>$</a:t>
            </a:r>
          </a:p>
        </p:txBody>
      </p:sp>
      <p:sp>
        <p:nvSpPr>
          <p:cNvPr id="6" name="Oval 5">
            <a:extLst>
              <a:ext uri="{FF2B5EF4-FFF2-40B4-BE49-F238E27FC236}">
                <a16:creationId xmlns:a16="http://schemas.microsoft.com/office/drawing/2014/main" id="{DE7AAD0B-32B2-5B4A-8DE0-75A619D4760B}"/>
              </a:ext>
            </a:extLst>
          </p:cNvPr>
          <p:cNvSpPr/>
          <p:nvPr/>
        </p:nvSpPr>
        <p:spPr>
          <a:xfrm>
            <a:off x="7080072" y="1690690"/>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B1FA052F-6DCB-814D-B45D-60E042E4919C}"/>
              </a:ext>
            </a:extLst>
          </p:cNvPr>
          <p:cNvCxnSpPr>
            <a:stCxn id="6" idx="3"/>
          </p:cNvCxnSpPr>
          <p:nvPr/>
        </p:nvCxnSpPr>
        <p:spPr>
          <a:xfrm flipH="1">
            <a:off x="6570617" y="1842026"/>
            <a:ext cx="538150" cy="2872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3E530E67-383A-494A-8B6A-992B6D6AC17B}"/>
              </a:ext>
            </a:extLst>
          </p:cNvPr>
          <p:cNvSpPr/>
          <p:nvPr/>
        </p:nvSpPr>
        <p:spPr>
          <a:xfrm>
            <a:off x="6331129" y="2117412"/>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52C5A254-1CAC-AB47-A16F-A9DD44B0C719}"/>
              </a:ext>
            </a:extLst>
          </p:cNvPr>
          <p:cNvCxnSpPr>
            <a:stCxn id="10" idx="3"/>
          </p:cNvCxnSpPr>
          <p:nvPr/>
        </p:nvCxnSpPr>
        <p:spPr>
          <a:xfrm flipH="1">
            <a:off x="5821674" y="2268748"/>
            <a:ext cx="538150" cy="2872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936C48E5-49BA-A14D-97B7-A26FF88C516D}"/>
              </a:ext>
            </a:extLst>
          </p:cNvPr>
          <p:cNvSpPr/>
          <p:nvPr/>
        </p:nvSpPr>
        <p:spPr>
          <a:xfrm>
            <a:off x="5608314" y="2531071"/>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a:extLst>
              <a:ext uri="{FF2B5EF4-FFF2-40B4-BE49-F238E27FC236}">
                <a16:creationId xmlns:a16="http://schemas.microsoft.com/office/drawing/2014/main" id="{F5B32917-2B4E-174D-92B1-9FF94DC4B481}"/>
              </a:ext>
            </a:extLst>
          </p:cNvPr>
          <p:cNvCxnSpPr>
            <a:stCxn id="12" idx="3"/>
          </p:cNvCxnSpPr>
          <p:nvPr/>
        </p:nvCxnSpPr>
        <p:spPr>
          <a:xfrm flipH="1">
            <a:off x="5098859" y="2682407"/>
            <a:ext cx="538150" cy="2872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210E676B-7230-4E43-806E-FAE4D7679A25}"/>
              </a:ext>
            </a:extLst>
          </p:cNvPr>
          <p:cNvSpPr/>
          <p:nvPr/>
        </p:nvSpPr>
        <p:spPr>
          <a:xfrm>
            <a:off x="4907281" y="2914251"/>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Arrow Connector 14">
            <a:extLst>
              <a:ext uri="{FF2B5EF4-FFF2-40B4-BE49-F238E27FC236}">
                <a16:creationId xmlns:a16="http://schemas.microsoft.com/office/drawing/2014/main" id="{58C29A32-14E0-C446-BF6F-9F113BD6D0B6}"/>
              </a:ext>
            </a:extLst>
          </p:cNvPr>
          <p:cNvCxnSpPr>
            <a:stCxn id="14" idx="3"/>
          </p:cNvCxnSpPr>
          <p:nvPr/>
        </p:nvCxnSpPr>
        <p:spPr>
          <a:xfrm flipH="1">
            <a:off x="4397826" y="3065587"/>
            <a:ext cx="538150" cy="2872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F173E079-B4FB-3540-B104-B80F078A5943}"/>
              </a:ext>
            </a:extLst>
          </p:cNvPr>
          <p:cNvSpPr/>
          <p:nvPr/>
        </p:nvSpPr>
        <p:spPr>
          <a:xfrm>
            <a:off x="4158338" y="3340973"/>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Arrow Connector 16">
            <a:extLst>
              <a:ext uri="{FF2B5EF4-FFF2-40B4-BE49-F238E27FC236}">
                <a16:creationId xmlns:a16="http://schemas.microsoft.com/office/drawing/2014/main" id="{BAF77AD3-DD7C-124D-BD51-EE6A70D66A55}"/>
              </a:ext>
            </a:extLst>
          </p:cNvPr>
          <p:cNvCxnSpPr>
            <a:stCxn id="16" idx="3"/>
          </p:cNvCxnSpPr>
          <p:nvPr/>
        </p:nvCxnSpPr>
        <p:spPr>
          <a:xfrm flipH="1">
            <a:off x="3648883" y="3492309"/>
            <a:ext cx="538150" cy="2872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86185A89-5C41-084A-B82E-3D74D6CECCBC}"/>
              </a:ext>
            </a:extLst>
          </p:cNvPr>
          <p:cNvSpPr/>
          <p:nvPr/>
        </p:nvSpPr>
        <p:spPr>
          <a:xfrm>
            <a:off x="3435523" y="3754632"/>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Arrow Connector 18">
            <a:extLst>
              <a:ext uri="{FF2B5EF4-FFF2-40B4-BE49-F238E27FC236}">
                <a16:creationId xmlns:a16="http://schemas.microsoft.com/office/drawing/2014/main" id="{A6FC82B5-34CB-9142-BECD-2CEA59EA5E50}"/>
              </a:ext>
            </a:extLst>
          </p:cNvPr>
          <p:cNvCxnSpPr>
            <a:stCxn id="18" idx="3"/>
          </p:cNvCxnSpPr>
          <p:nvPr/>
        </p:nvCxnSpPr>
        <p:spPr>
          <a:xfrm flipH="1">
            <a:off x="2926068" y="3905968"/>
            <a:ext cx="538150" cy="2872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261AD07E-57E2-8B4F-8928-6D64B827E977}"/>
              </a:ext>
            </a:extLst>
          </p:cNvPr>
          <p:cNvCxnSpPr>
            <a:cxnSpLocks/>
          </p:cNvCxnSpPr>
          <p:nvPr/>
        </p:nvCxnSpPr>
        <p:spPr>
          <a:xfrm>
            <a:off x="7276015" y="1867991"/>
            <a:ext cx="276102" cy="30028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AE1E1FAE-5C07-FC45-9DAC-CEDE8A5BC547}"/>
              </a:ext>
            </a:extLst>
          </p:cNvPr>
          <p:cNvCxnSpPr>
            <a:cxnSpLocks/>
          </p:cNvCxnSpPr>
          <p:nvPr/>
        </p:nvCxnSpPr>
        <p:spPr>
          <a:xfrm>
            <a:off x="6527075" y="2289486"/>
            <a:ext cx="276102" cy="30028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5FE7DC2C-609E-1A40-9006-05A0ECCC6B99}"/>
              </a:ext>
            </a:extLst>
          </p:cNvPr>
          <p:cNvCxnSpPr>
            <a:cxnSpLocks/>
          </p:cNvCxnSpPr>
          <p:nvPr/>
        </p:nvCxnSpPr>
        <p:spPr>
          <a:xfrm>
            <a:off x="5847799" y="2689557"/>
            <a:ext cx="276102" cy="30028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0C6E57F8-A3BE-5144-9E0C-C214E82DB986}"/>
              </a:ext>
            </a:extLst>
          </p:cNvPr>
          <p:cNvCxnSpPr>
            <a:cxnSpLocks/>
          </p:cNvCxnSpPr>
          <p:nvPr/>
        </p:nvCxnSpPr>
        <p:spPr>
          <a:xfrm>
            <a:off x="5098859" y="3111052"/>
            <a:ext cx="276102" cy="30028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F504F316-55BC-9849-85CD-7006ABAE1A41}"/>
              </a:ext>
            </a:extLst>
          </p:cNvPr>
          <p:cNvCxnSpPr>
            <a:cxnSpLocks/>
          </p:cNvCxnSpPr>
          <p:nvPr/>
        </p:nvCxnSpPr>
        <p:spPr>
          <a:xfrm>
            <a:off x="4380406" y="3509370"/>
            <a:ext cx="276102" cy="30028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FD684FC1-250F-D546-B7E2-14926D653489}"/>
              </a:ext>
            </a:extLst>
          </p:cNvPr>
          <p:cNvCxnSpPr>
            <a:cxnSpLocks/>
          </p:cNvCxnSpPr>
          <p:nvPr/>
        </p:nvCxnSpPr>
        <p:spPr>
          <a:xfrm>
            <a:off x="3631466" y="3930865"/>
            <a:ext cx="276102" cy="30028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65E0B45F-C714-E145-807F-05260AC8DC41}"/>
              </a:ext>
            </a:extLst>
          </p:cNvPr>
          <p:cNvSpPr txBox="1"/>
          <p:nvPr/>
        </p:nvSpPr>
        <p:spPr>
          <a:xfrm rot="19928974">
            <a:off x="6599341" y="1636649"/>
            <a:ext cx="245602" cy="369332"/>
          </a:xfrm>
          <a:prstGeom prst="rect">
            <a:avLst/>
          </a:prstGeom>
          <a:noFill/>
        </p:spPr>
        <p:txBody>
          <a:bodyPr wrap="square" rtlCol="0">
            <a:spAutoFit/>
          </a:bodyPr>
          <a:lstStyle/>
          <a:p>
            <a:r>
              <a:rPr lang="en-US" dirty="0">
                <a:latin typeface="Consolas" panose="020B0609020204030204" pitchFamily="49" charset="0"/>
                <a:cs typeface="Consolas" panose="020B0609020204030204" pitchFamily="49" charset="0"/>
              </a:rPr>
              <a:t>a</a:t>
            </a:r>
          </a:p>
        </p:txBody>
      </p:sp>
      <p:sp>
        <p:nvSpPr>
          <p:cNvPr id="28" name="TextBox 27">
            <a:extLst>
              <a:ext uri="{FF2B5EF4-FFF2-40B4-BE49-F238E27FC236}">
                <a16:creationId xmlns:a16="http://schemas.microsoft.com/office/drawing/2014/main" id="{CDFD72EE-8B31-A144-ADF7-1BC816D59E7C}"/>
              </a:ext>
            </a:extLst>
          </p:cNvPr>
          <p:cNvSpPr txBox="1"/>
          <p:nvPr/>
        </p:nvSpPr>
        <p:spPr>
          <a:xfrm rot="19928974">
            <a:off x="5850403" y="2011119"/>
            <a:ext cx="245602" cy="369332"/>
          </a:xfrm>
          <a:prstGeom prst="rect">
            <a:avLst/>
          </a:prstGeom>
          <a:noFill/>
        </p:spPr>
        <p:txBody>
          <a:bodyPr wrap="square" rtlCol="0">
            <a:spAutoFit/>
          </a:bodyPr>
          <a:lstStyle/>
          <a:p>
            <a:r>
              <a:rPr lang="en-US" dirty="0">
                <a:latin typeface="Consolas" panose="020B0609020204030204" pitchFamily="49" charset="0"/>
                <a:cs typeface="Consolas" panose="020B0609020204030204" pitchFamily="49" charset="0"/>
              </a:rPr>
              <a:t>a</a:t>
            </a:r>
          </a:p>
        </p:txBody>
      </p:sp>
      <p:sp>
        <p:nvSpPr>
          <p:cNvPr id="29" name="TextBox 28">
            <a:extLst>
              <a:ext uri="{FF2B5EF4-FFF2-40B4-BE49-F238E27FC236}">
                <a16:creationId xmlns:a16="http://schemas.microsoft.com/office/drawing/2014/main" id="{332B3C8B-0A18-264D-AAA2-5FBE0038A6BC}"/>
              </a:ext>
            </a:extLst>
          </p:cNvPr>
          <p:cNvSpPr txBox="1"/>
          <p:nvPr/>
        </p:nvSpPr>
        <p:spPr>
          <a:xfrm rot="19928974">
            <a:off x="5171132" y="2429130"/>
            <a:ext cx="245602" cy="369332"/>
          </a:xfrm>
          <a:prstGeom prst="rect">
            <a:avLst/>
          </a:prstGeom>
          <a:noFill/>
        </p:spPr>
        <p:txBody>
          <a:bodyPr wrap="square" rtlCol="0">
            <a:spAutoFit/>
          </a:bodyPr>
          <a:lstStyle/>
          <a:p>
            <a:r>
              <a:rPr lang="en-US" dirty="0">
                <a:latin typeface="Consolas" panose="020B0609020204030204" pitchFamily="49" charset="0"/>
                <a:cs typeface="Consolas" panose="020B0609020204030204" pitchFamily="49" charset="0"/>
              </a:rPr>
              <a:t>a</a:t>
            </a:r>
          </a:p>
        </p:txBody>
      </p:sp>
      <p:sp>
        <p:nvSpPr>
          <p:cNvPr id="30" name="TextBox 29">
            <a:extLst>
              <a:ext uri="{FF2B5EF4-FFF2-40B4-BE49-F238E27FC236}">
                <a16:creationId xmlns:a16="http://schemas.microsoft.com/office/drawing/2014/main" id="{85E91984-AC08-7647-91C8-CB5C077CD8F3}"/>
              </a:ext>
            </a:extLst>
          </p:cNvPr>
          <p:cNvSpPr txBox="1"/>
          <p:nvPr/>
        </p:nvSpPr>
        <p:spPr>
          <a:xfrm rot="19928974">
            <a:off x="4422194" y="2803600"/>
            <a:ext cx="245602" cy="369332"/>
          </a:xfrm>
          <a:prstGeom prst="rect">
            <a:avLst/>
          </a:prstGeom>
          <a:noFill/>
        </p:spPr>
        <p:txBody>
          <a:bodyPr wrap="square" rtlCol="0">
            <a:spAutoFit/>
          </a:bodyPr>
          <a:lstStyle/>
          <a:p>
            <a:r>
              <a:rPr lang="en-US" dirty="0">
                <a:latin typeface="Consolas" panose="020B0609020204030204" pitchFamily="49" charset="0"/>
                <a:cs typeface="Consolas" panose="020B0609020204030204" pitchFamily="49" charset="0"/>
              </a:rPr>
              <a:t>a</a:t>
            </a:r>
          </a:p>
        </p:txBody>
      </p:sp>
      <p:sp>
        <p:nvSpPr>
          <p:cNvPr id="31" name="TextBox 30">
            <a:extLst>
              <a:ext uri="{FF2B5EF4-FFF2-40B4-BE49-F238E27FC236}">
                <a16:creationId xmlns:a16="http://schemas.microsoft.com/office/drawing/2014/main" id="{5812E490-D65B-DD42-A4E2-655E47EAF6C8}"/>
              </a:ext>
            </a:extLst>
          </p:cNvPr>
          <p:cNvSpPr txBox="1"/>
          <p:nvPr/>
        </p:nvSpPr>
        <p:spPr>
          <a:xfrm rot="19928974">
            <a:off x="3729853" y="3313053"/>
            <a:ext cx="245602" cy="369332"/>
          </a:xfrm>
          <a:prstGeom prst="rect">
            <a:avLst/>
          </a:prstGeom>
          <a:noFill/>
        </p:spPr>
        <p:txBody>
          <a:bodyPr wrap="square" rtlCol="0">
            <a:spAutoFit/>
          </a:bodyPr>
          <a:lstStyle/>
          <a:p>
            <a:r>
              <a:rPr lang="en-US" dirty="0">
                <a:latin typeface="Consolas" panose="020B0609020204030204" pitchFamily="49" charset="0"/>
                <a:cs typeface="Consolas" panose="020B0609020204030204" pitchFamily="49" charset="0"/>
              </a:rPr>
              <a:t>a</a:t>
            </a:r>
          </a:p>
        </p:txBody>
      </p:sp>
      <p:sp>
        <p:nvSpPr>
          <p:cNvPr id="32" name="TextBox 31">
            <a:extLst>
              <a:ext uri="{FF2B5EF4-FFF2-40B4-BE49-F238E27FC236}">
                <a16:creationId xmlns:a16="http://schemas.microsoft.com/office/drawing/2014/main" id="{B2DE8118-2A25-8747-89F5-B85164B28239}"/>
              </a:ext>
            </a:extLst>
          </p:cNvPr>
          <p:cNvSpPr txBox="1"/>
          <p:nvPr/>
        </p:nvSpPr>
        <p:spPr>
          <a:xfrm rot="19928974">
            <a:off x="2980915" y="3687523"/>
            <a:ext cx="245602" cy="369332"/>
          </a:xfrm>
          <a:prstGeom prst="rect">
            <a:avLst/>
          </a:prstGeom>
          <a:noFill/>
        </p:spPr>
        <p:txBody>
          <a:bodyPr wrap="square" rtlCol="0">
            <a:spAutoFit/>
          </a:bodyPr>
          <a:lstStyle/>
          <a:p>
            <a:r>
              <a:rPr lang="en-US" dirty="0">
                <a:latin typeface="Consolas" panose="020B0609020204030204" pitchFamily="49" charset="0"/>
                <a:cs typeface="Consolas" panose="020B0609020204030204" pitchFamily="49" charset="0"/>
              </a:rPr>
              <a:t>a</a:t>
            </a:r>
          </a:p>
        </p:txBody>
      </p:sp>
      <p:sp>
        <p:nvSpPr>
          <p:cNvPr id="33" name="Oval 32">
            <a:extLst>
              <a:ext uri="{FF2B5EF4-FFF2-40B4-BE49-F238E27FC236}">
                <a16:creationId xmlns:a16="http://schemas.microsoft.com/office/drawing/2014/main" id="{3DBABD81-CEB6-914C-B392-534D6DD402CD}"/>
              </a:ext>
            </a:extLst>
          </p:cNvPr>
          <p:cNvSpPr/>
          <p:nvPr/>
        </p:nvSpPr>
        <p:spPr>
          <a:xfrm>
            <a:off x="3901433" y="4246669"/>
            <a:ext cx="195943" cy="177301"/>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0B09AB6E-6FC7-1A42-BF80-E29F56D0C2EB}"/>
              </a:ext>
            </a:extLst>
          </p:cNvPr>
          <p:cNvSpPr/>
          <p:nvPr/>
        </p:nvSpPr>
        <p:spPr>
          <a:xfrm>
            <a:off x="4680851" y="3928803"/>
            <a:ext cx="195943" cy="177301"/>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2F330DB6-FF87-D544-918B-63AC4C543F39}"/>
              </a:ext>
            </a:extLst>
          </p:cNvPr>
          <p:cNvSpPr/>
          <p:nvPr/>
        </p:nvSpPr>
        <p:spPr>
          <a:xfrm>
            <a:off x="5412371" y="3497523"/>
            <a:ext cx="195943" cy="177301"/>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D0218E4E-6E88-2042-8206-2C46ED4D1ED8}"/>
              </a:ext>
            </a:extLst>
          </p:cNvPr>
          <p:cNvSpPr/>
          <p:nvPr/>
        </p:nvSpPr>
        <p:spPr>
          <a:xfrm>
            <a:off x="6153201" y="3099785"/>
            <a:ext cx="195943" cy="177301"/>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0B8A021D-E7DB-BC49-84E7-08F8CF6E8594}"/>
              </a:ext>
            </a:extLst>
          </p:cNvPr>
          <p:cNvSpPr/>
          <p:nvPr/>
        </p:nvSpPr>
        <p:spPr>
          <a:xfrm>
            <a:off x="6857591" y="2650550"/>
            <a:ext cx="195943" cy="177301"/>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0088FB59-B0F3-6A43-96C2-F25C7A2B7B22}"/>
              </a:ext>
            </a:extLst>
          </p:cNvPr>
          <p:cNvSpPr/>
          <p:nvPr/>
        </p:nvSpPr>
        <p:spPr>
          <a:xfrm>
            <a:off x="7552117" y="2289486"/>
            <a:ext cx="195943" cy="177301"/>
          </a:xfrm>
          <a:prstGeom prst="ellipse">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FF7109D2-600C-934B-9CDD-DFF28B417FA8}"/>
              </a:ext>
            </a:extLst>
          </p:cNvPr>
          <p:cNvSpPr/>
          <p:nvPr/>
        </p:nvSpPr>
        <p:spPr>
          <a:xfrm>
            <a:off x="2712712" y="4207480"/>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A3594D5C-AE84-FB4A-8128-60D76CF08109}"/>
              </a:ext>
            </a:extLst>
          </p:cNvPr>
          <p:cNvSpPr txBox="1"/>
          <p:nvPr/>
        </p:nvSpPr>
        <p:spPr>
          <a:xfrm rot="2784941">
            <a:off x="3768324" y="3773260"/>
            <a:ext cx="245602" cy="369332"/>
          </a:xfrm>
          <a:prstGeom prst="rect">
            <a:avLst/>
          </a:prstGeom>
          <a:noFill/>
        </p:spPr>
        <p:txBody>
          <a:bodyPr wrap="square" rtlCol="0">
            <a:spAutoFit/>
          </a:bodyPr>
          <a:lstStyle/>
          <a:p>
            <a:r>
              <a:rPr lang="en-US" dirty="0">
                <a:latin typeface="Consolas" panose="020B0609020204030204" pitchFamily="49" charset="0"/>
                <a:cs typeface="Consolas" panose="020B0609020204030204" pitchFamily="49" charset="0"/>
              </a:rPr>
              <a:t>$</a:t>
            </a:r>
          </a:p>
        </p:txBody>
      </p:sp>
      <p:sp>
        <p:nvSpPr>
          <p:cNvPr id="44" name="TextBox 43">
            <a:extLst>
              <a:ext uri="{FF2B5EF4-FFF2-40B4-BE49-F238E27FC236}">
                <a16:creationId xmlns:a16="http://schemas.microsoft.com/office/drawing/2014/main" id="{75CE5005-5D4F-F244-8558-E9B368B6241E}"/>
              </a:ext>
            </a:extLst>
          </p:cNvPr>
          <p:cNvSpPr txBox="1"/>
          <p:nvPr/>
        </p:nvSpPr>
        <p:spPr>
          <a:xfrm rot="2784941">
            <a:off x="4534683" y="3377015"/>
            <a:ext cx="245602" cy="369332"/>
          </a:xfrm>
          <a:prstGeom prst="rect">
            <a:avLst/>
          </a:prstGeom>
          <a:noFill/>
        </p:spPr>
        <p:txBody>
          <a:bodyPr wrap="square" rtlCol="0">
            <a:spAutoFit/>
          </a:bodyPr>
          <a:lstStyle/>
          <a:p>
            <a:r>
              <a:rPr lang="en-US" dirty="0">
                <a:latin typeface="Consolas" panose="020B0609020204030204" pitchFamily="49" charset="0"/>
                <a:cs typeface="Consolas" panose="020B0609020204030204" pitchFamily="49" charset="0"/>
              </a:rPr>
              <a:t>$</a:t>
            </a:r>
          </a:p>
        </p:txBody>
      </p:sp>
      <p:sp>
        <p:nvSpPr>
          <p:cNvPr id="45" name="TextBox 44">
            <a:extLst>
              <a:ext uri="{FF2B5EF4-FFF2-40B4-BE49-F238E27FC236}">
                <a16:creationId xmlns:a16="http://schemas.microsoft.com/office/drawing/2014/main" id="{2A211E0D-0298-2B44-AF08-A5615A28B840}"/>
              </a:ext>
            </a:extLst>
          </p:cNvPr>
          <p:cNvSpPr txBox="1"/>
          <p:nvPr/>
        </p:nvSpPr>
        <p:spPr>
          <a:xfrm rot="2784941">
            <a:off x="5187825" y="2893690"/>
            <a:ext cx="245602" cy="369332"/>
          </a:xfrm>
          <a:prstGeom prst="rect">
            <a:avLst/>
          </a:prstGeom>
          <a:noFill/>
        </p:spPr>
        <p:txBody>
          <a:bodyPr wrap="square" rtlCol="0">
            <a:spAutoFit/>
          </a:bodyPr>
          <a:lstStyle/>
          <a:p>
            <a:r>
              <a:rPr lang="en-US" dirty="0">
                <a:latin typeface="Consolas" panose="020B0609020204030204" pitchFamily="49" charset="0"/>
                <a:cs typeface="Consolas" panose="020B0609020204030204" pitchFamily="49" charset="0"/>
              </a:rPr>
              <a:t>$</a:t>
            </a:r>
          </a:p>
        </p:txBody>
      </p:sp>
      <p:sp>
        <p:nvSpPr>
          <p:cNvPr id="46" name="TextBox 45">
            <a:extLst>
              <a:ext uri="{FF2B5EF4-FFF2-40B4-BE49-F238E27FC236}">
                <a16:creationId xmlns:a16="http://schemas.microsoft.com/office/drawing/2014/main" id="{0216190C-F0B7-414D-ADA5-1810CF3B2593}"/>
              </a:ext>
            </a:extLst>
          </p:cNvPr>
          <p:cNvSpPr txBox="1"/>
          <p:nvPr/>
        </p:nvSpPr>
        <p:spPr>
          <a:xfrm rot="2784941">
            <a:off x="5954184" y="2497445"/>
            <a:ext cx="245602" cy="369332"/>
          </a:xfrm>
          <a:prstGeom prst="rect">
            <a:avLst/>
          </a:prstGeom>
          <a:noFill/>
        </p:spPr>
        <p:txBody>
          <a:bodyPr wrap="square" rtlCol="0">
            <a:spAutoFit/>
          </a:bodyPr>
          <a:lstStyle/>
          <a:p>
            <a:r>
              <a:rPr lang="en-US" dirty="0">
                <a:latin typeface="Consolas" panose="020B0609020204030204" pitchFamily="49" charset="0"/>
                <a:cs typeface="Consolas" panose="020B0609020204030204" pitchFamily="49" charset="0"/>
              </a:rPr>
              <a:t>$</a:t>
            </a:r>
          </a:p>
        </p:txBody>
      </p:sp>
      <p:sp>
        <p:nvSpPr>
          <p:cNvPr id="47" name="TextBox 46">
            <a:extLst>
              <a:ext uri="{FF2B5EF4-FFF2-40B4-BE49-F238E27FC236}">
                <a16:creationId xmlns:a16="http://schemas.microsoft.com/office/drawing/2014/main" id="{82CB90BF-F5FF-244B-A765-28157DBC1696}"/>
              </a:ext>
            </a:extLst>
          </p:cNvPr>
          <p:cNvSpPr txBox="1"/>
          <p:nvPr/>
        </p:nvSpPr>
        <p:spPr>
          <a:xfrm rot="2784941">
            <a:off x="6568138" y="2053310"/>
            <a:ext cx="245602" cy="369332"/>
          </a:xfrm>
          <a:prstGeom prst="rect">
            <a:avLst/>
          </a:prstGeom>
          <a:noFill/>
        </p:spPr>
        <p:txBody>
          <a:bodyPr wrap="square" rtlCol="0">
            <a:spAutoFit/>
          </a:bodyPr>
          <a:lstStyle/>
          <a:p>
            <a:r>
              <a:rPr lang="en-US" dirty="0">
                <a:latin typeface="Consolas" panose="020B0609020204030204" pitchFamily="49" charset="0"/>
                <a:cs typeface="Consolas" panose="020B0609020204030204" pitchFamily="49" charset="0"/>
              </a:rPr>
              <a:t>$</a:t>
            </a:r>
          </a:p>
        </p:txBody>
      </p:sp>
      <p:sp>
        <p:nvSpPr>
          <p:cNvPr id="48" name="TextBox 47">
            <a:extLst>
              <a:ext uri="{FF2B5EF4-FFF2-40B4-BE49-F238E27FC236}">
                <a16:creationId xmlns:a16="http://schemas.microsoft.com/office/drawing/2014/main" id="{DA28545E-A7C7-8942-8BAE-321A98DE4C4D}"/>
              </a:ext>
            </a:extLst>
          </p:cNvPr>
          <p:cNvSpPr txBox="1"/>
          <p:nvPr/>
        </p:nvSpPr>
        <p:spPr>
          <a:xfrm rot="2784941">
            <a:off x="7334497" y="1657065"/>
            <a:ext cx="245602" cy="369332"/>
          </a:xfrm>
          <a:prstGeom prst="rect">
            <a:avLst/>
          </a:prstGeom>
          <a:noFill/>
        </p:spPr>
        <p:txBody>
          <a:bodyPr wrap="square" rtlCol="0">
            <a:spAutoFit/>
          </a:bodyPr>
          <a:lstStyle/>
          <a:p>
            <a:r>
              <a:rPr lang="en-US" dirty="0">
                <a:latin typeface="Consolas" panose="020B0609020204030204" pitchFamily="49" charset="0"/>
                <a:cs typeface="Consolas" panose="020B0609020204030204" pitchFamily="49" charset="0"/>
              </a:rPr>
              <a:t>$</a:t>
            </a:r>
          </a:p>
        </p:txBody>
      </p:sp>
      <p:sp>
        <p:nvSpPr>
          <p:cNvPr id="52" name="Oval 51">
            <a:extLst>
              <a:ext uri="{FF2B5EF4-FFF2-40B4-BE49-F238E27FC236}">
                <a16:creationId xmlns:a16="http://schemas.microsoft.com/office/drawing/2014/main" id="{98AE04D9-3293-CE42-814C-63283EC6BA81}"/>
              </a:ext>
            </a:extLst>
          </p:cNvPr>
          <p:cNvSpPr/>
          <p:nvPr/>
        </p:nvSpPr>
        <p:spPr>
          <a:xfrm>
            <a:off x="3136967" y="4718707"/>
            <a:ext cx="195943" cy="177301"/>
          </a:xfrm>
          <a:prstGeom prst="ellipse">
            <a:avLst/>
          </a:prstGeom>
          <a:solidFill>
            <a:srgbClr val="FF4EFF"/>
          </a:solidFill>
          <a:ln>
            <a:solidFill>
              <a:srgbClr val="FF4E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3C64BFB1-8226-5741-9B43-C2F93DD69198}"/>
              </a:ext>
            </a:extLst>
          </p:cNvPr>
          <p:cNvSpPr txBox="1"/>
          <p:nvPr/>
        </p:nvSpPr>
        <p:spPr>
          <a:xfrm rot="3237843">
            <a:off x="2958237" y="4265430"/>
            <a:ext cx="245602" cy="369332"/>
          </a:xfrm>
          <a:prstGeom prst="rect">
            <a:avLst/>
          </a:prstGeom>
          <a:noFill/>
        </p:spPr>
        <p:txBody>
          <a:bodyPr wrap="square" rtlCol="0">
            <a:spAutoFit/>
          </a:bodyPr>
          <a:lstStyle/>
          <a:p>
            <a:r>
              <a:rPr lang="en-US" dirty="0">
                <a:latin typeface="Consolas" panose="020B0609020204030204" pitchFamily="49" charset="0"/>
                <a:cs typeface="Consolas" panose="020B0609020204030204" pitchFamily="49" charset="0"/>
              </a:rPr>
              <a:t>$</a:t>
            </a:r>
          </a:p>
        </p:txBody>
      </p:sp>
      <p:cxnSp>
        <p:nvCxnSpPr>
          <p:cNvPr id="54" name="Straight Arrow Connector 53">
            <a:extLst>
              <a:ext uri="{FF2B5EF4-FFF2-40B4-BE49-F238E27FC236}">
                <a16:creationId xmlns:a16="http://schemas.microsoft.com/office/drawing/2014/main" id="{831DC599-EC44-7841-9051-4A220A656B05}"/>
              </a:ext>
            </a:extLst>
          </p:cNvPr>
          <p:cNvCxnSpPr>
            <a:cxnSpLocks/>
          </p:cNvCxnSpPr>
          <p:nvPr/>
        </p:nvCxnSpPr>
        <p:spPr>
          <a:xfrm>
            <a:off x="2830273" y="4396776"/>
            <a:ext cx="276102" cy="30028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819085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9F9BDD-1AB0-A049-A85E-019E211F4628}"/>
              </a:ext>
            </a:extLst>
          </p:cNvPr>
          <p:cNvSpPr>
            <a:spLocks noGrp="1"/>
          </p:cNvSpPr>
          <p:nvPr>
            <p:ph type="title"/>
          </p:nvPr>
        </p:nvSpPr>
        <p:spPr/>
        <p:txBody>
          <a:bodyPr/>
          <a:lstStyle/>
          <a:p>
            <a:pPr algn="ctr"/>
            <a:r>
              <a:rPr lang="en-US" dirty="0"/>
              <a:t>String matching problem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AE5E47E-A5B2-B744-B330-92F675020BE4}"/>
                  </a:ext>
                </a:extLst>
              </p:cNvPr>
              <p:cNvSpPr>
                <a:spLocks noGrp="1"/>
              </p:cNvSpPr>
              <p:nvPr>
                <p:ph idx="1"/>
              </p:nvPr>
            </p:nvSpPr>
            <p:spPr/>
            <p:txBody>
              <a:bodyPr/>
              <a:lstStyle/>
              <a:p>
                <a:r>
                  <a:rPr lang="en-US" dirty="0"/>
                  <a:t>Suppose we have a (large) text </a:t>
                </a:r>
                <a14:m>
                  <m:oMath xmlns:m="http://schemas.openxmlformats.org/officeDocument/2006/math">
                    <m:r>
                      <a:rPr lang="en-US" i="1" dirty="0" smtClean="0">
                        <a:solidFill>
                          <a:schemeClr val="accent5"/>
                        </a:solidFill>
                        <a:latin typeface="Cambria Math" panose="02040503050406030204" pitchFamily="18" charset="0"/>
                      </a:rPr>
                      <m:t>𝑇</m:t>
                    </m:r>
                  </m:oMath>
                </a14:m>
                <a:r>
                  <a:rPr lang="en-US" dirty="0"/>
                  <a:t>, with length (#characters) </a:t>
                </a:r>
                <a:r>
                  <a:rPr lang="en-US" dirty="0">
                    <a:solidFill>
                      <a:schemeClr val="accent5"/>
                    </a:solidFill>
                  </a:rPr>
                  <a:t>t</a:t>
                </a:r>
                <a:r>
                  <a:rPr lang="en-US" dirty="0"/>
                  <a:t>.</a:t>
                </a:r>
              </a:p>
              <a:p>
                <a:r>
                  <a:rPr lang="en-US" dirty="0"/>
                  <a:t>We also have a pattern (a smaller string) </a:t>
                </a:r>
                <a14:m>
                  <m:oMath xmlns:m="http://schemas.openxmlformats.org/officeDocument/2006/math">
                    <m:r>
                      <a:rPr lang="en-US" i="1" dirty="0" smtClean="0">
                        <a:solidFill>
                          <a:schemeClr val="accent1"/>
                        </a:solidFill>
                        <a:latin typeface="Cambria Math" panose="02040503050406030204" pitchFamily="18" charset="0"/>
                      </a:rPr>
                      <m:t>𝑃</m:t>
                    </m:r>
                  </m:oMath>
                </a14:m>
                <a:r>
                  <a:rPr lang="en-US" dirty="0"/>
                  <a:t>, with length </a:t>
                </a:r>
                <a14:m>
                  <m:oMath xmlns:m="http://schemas.openxmlformats.org/officeDocument/2006/math">
                    <m:r>
                      <a:rPr lang="en-US" i="1" dirty="0" smtClean="0">
                        <a:solidFill>
                          <a:schemeClr val="accent1"/>
                        </a:solidFill>
                        <a:latin typeface="Cambria Math" panose="02040503050406030204" pitchFamily="18" charset="0"/>
                      </a:rPr>
                      <m:t>𝑝</m:t>
                    </m:r>
                  </m:oMath>
                </a14:m>
                <a:r>
                  <a:rPr lang="en-US" dirty="0"/>
                  <a:t>.</a:t>
                </a:r>
              </a:p>
              <a:p>
                <a:pPr lvl="1"/>
                <a:r>
                  <a:rPr lang="en-US" dirty="0"/>
                  <a:t>It is assumed that </a:t>
                </a:r>
                <a:r>
                  <a:rPr lang="en-US" dirty="0">
                    <a:solidFill>
                      <a:srgbClr val="FF0000"/>
                    </a:solidFill>
                  </a:rPr>
                  <a:t>t &gt;&gt; p</a:t>
                </a:r>
                <a:r>
                  <a:rPr lang="en-US" dirty="0"/>
                  <a:t>.</a:t>
                </a:r>
              </a:p>
              <a:p>
                <a:r>
                  <a:rPr lang="en-US" dirty="0"/>
                  <a:t>Then, the </a:t>
                </a:r>
                <a:r>
                  <a:rPr lang="en-US" dirty="0">
                    <a:solidFill>
                      <a:schemeClr val="accent6"/>
                    </a:solidFill>
                  </a:rPr>
                  <a:t>string matching problem </a:t>
                </a:r>
                <a:r>
                  <a:rPr lang="en-US" dirty="0"/>
                  <a:t>consists of answering the question:</a:t>
                </a:r>
              </a:p>
              <a:p>
                <a:pPr marL="0" indent="0" algn="ctr">
                  <a:buNone/>
                </a:pPr>
                <a:r>
                  <a:rPr lang="en-US" i="1" dirty="0">
                    <a:solidFill>
                      <a:srgbClr val="FF4EFF"/>
                    </a:solidFill>
                  </a:rPr>
                  <a:t>“Does P occur in T”?</a:t>
                </a:r>
              </a:p>
              <a:p>
                <a:r>
                  <a:rPr lang="en-US" dirty="0"/>
                  <a:t>Or its common practical variant: </a:t>
                </a:r>
              </a:p>
              <a:p>
                <a:pPr marL="0" indent="0" algn="ctr">
                  <a:buNone/>
                </a:pPr>
                <a:r>
                  <a:rPr lang="en-US" i="1" dirty="0">
                    <a:solidFill>
                      <a:srgbClr val="FF4EFF"/>
                    </a:solidFill>
                  </a:rPr>
                  <a:t>“Give me the positions (if any) where P occurs in T.”</a:t>
                </a:r>
              </a:p>
            </p:txBody>
          </p:sp>
        </mc:Choice>
        <mc:Fallback xmlns="">
          <p:sp>
            <p:nvSpPr>
              <p:cNvPr id="3" name="Content Placeholder 2">
                <a:extLst>
                  <a:ext uri="{FF2B5EF4-FFF2-40B4-BE49-F238E27FC236}">
                    <a16:creationId xmlns:a16="http://schemas.microsoft.com/office/drawing/2014/main" id="{5AE5E47E-A5B2-B744-B330-92F675020BE4}"/>
                  </a:ext>
                </a:extLst>
              </p:cNvPr>
              <p:cNvSpPr>
                <a:spLocks noGrp="1" noRot="1" noChangeAspect="1" noMove="1" noResize="1" noEditPoints="1" noAdjustHandles="1" noChangeArrowheads="1" noChangeShapeType="1" noTextEdit="1"/>
              </p:cNvSpPr>
              <p:nvPr>
                <p:ph idx="1"/>
              </p:nvPr>
            </p:nvSpPr>
            <p:spPr>
              <a:blipFill>
                <a:blip r:embed="rId2"/>
                <a:stretch>
                  <a:fillRect l="-965" t="-2632"/>
                </a:stretch>
              </a:blipFill>
            </p:spPr>
            <p:txBody>
              <a:bodyPr/>
              <a:lstStyle/>
              <a:p>
                <a:r>
                  <a:rPr lang="en-US">
                    <a:noFill/>
                  </a:rPr>
                  <a:t> </a:t>
                </a:r>
              </a:p>
            </p:txBody>
          </p:sp>
        </mc:Fallback>
      </mc:AlternateContent>
    </p:spTree>
    <p:extLst>
      <p:ext uri="{BB962C8B-B14F-4D97-AF65-F5344CB8AC3E}">
        <p14:creationId xmlns:p14="http://schemas.microsoft.com/office/powerpoint/2010/main" val="290741345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3171ED-C2CB-1648-8EC1-A909467D4A8D}"/>
              </a:ext>
            </a:extLst>
          </p:cNvPr>
          <p:cNvSpPr>
            <a:spLocks noGrp="1"/>
          </p:cNvSpPr>
          <p:nvPr>
            <p:ph type="title"/>
          </p:nvPr>
        </p:nvSpPr>
        <p:spPr/>
        <p:txBody>
          <a:bodyPr/>
          <a:lstStyle/>
          <a:p>
            <a:pPr algn="ctr"/>
            <a:r>
              <a:rPr lang="en-US" dirty="0"/>
              <a:t>Give me the </a:t>
            </a:r>
            <a:r>
              <a:rPr lang="en-US" dirty="0" err="1"/>
              <a:t>trie</a:t>
            </a:r>
            <a:r>
              <a:rPr lang="en-US" dirty="0"/>
              <a:t>!</a:t>
            </a:r>
          </a:p>
        </p:txBody>
      </p:sp>
      <p:sp>
        <p:nvSpPr>
          <p:cNvPr id="77" name="TextBox 76">
            <a:extLst>
              <a:ext uri="{FF2B5EF4-FFF2-40B4-BE49-F238E27FC236}">
                <a16:creationId xmlns:a16="http://schemas.microsoft.com/office/drawing/2014/main" id="{1FDCC2EA-8027-3D4B-A3F3-9388A419630A}"/>
              </a:ext>
            </a:extLst>
          </p:cNvPr>
          <p:cNvSpPr txBox="1"/>
          <p:nvPr/>
        </p:nvSpPr>
        <p:spPr>
          <a:xfrm>
            <a:off x="10254343" y="1371600"/>
            <a:ext cx="1240971" cy="424641"/>
          </a:xfrm>
          <a:prstGeom prst="rect">
            <a:avLst/>
          </a:prstGeom>
          <a:noFill/>
        </p:spPr>
        <p:txBody>
          <a:bodyPr wrap="square" rtlCol="0">
            <a:spAutoFit/>
          </a:bodyPr>
          <a:lstStyle/>
          <a:p>
            <a:endParaRPr lang="en-US" dirty="0"/>
          </a:p>
        </p:txBody>
      </p:sp>
      <p:sp>
        <p:nvSpPr>
          <p:cNvPr id="3" name="Rectangle 2">
            <a:extLst>
              <a:ext uri="{FF2B5EF4-FFF2-40B4-BE49-F238E27FC236}">
                <a16:creationId xmlns:a16="http://schemas.microsoft.com/office/drawing/2014/main" id="{C8527964-FCD5-D943-9AD3-18A2DD6637A8}"/>
              </a:ext>
            </a:extLst>
          </p:cNvPr>
          <p:cNvSpPr/>
          <p:nvPr/>
        </p:nvSpPr>
        <p:spPr>
          <a:xfrm>
            <a:off x="696686" y="658574"/>
            <a:ext cx="1829347" cy="2893100"/>
          </a:xfrm>
          <a:prstGeom prst="rect">
            <a:avLst/>
          </a:prstGeom>
        </p:spPr>
        <p:txBody>
          <a:bodyPr wrap="none">
            <a:spAutoFit/>
          </a:bodyPr>
          <a:lstStyle/>
          <a:p>
            <a:r>
              <a:rPr lang="en-US" sz="2600" dirty="0">
                <a:solidFill>
                  <a:srgbClr val="FF4EFF"/>
                </a:solidFill>
                <a:latin typeface="Consolas" panose="020B0609020204030204" pitchFamily="49" charset="0"/>
                <a:cs typeface="Consolas" panose="020B0609020204030204" pitchFamily="49" charset="0"/>
              </a:rPr>
              <a:t>T=</a:t>
            </a:r>
            <a:r>
              <a:rPr lang="en-US" sz="2600" dirty="0" err="1">
                <a:solidFill>
                  <a:srgbClr val="FF4EFF"/>
                </a:solidFill>
                <a:latin typeface="Consolas" panose="020B0609020204030204" pitchFamily="49" charset="0"/>
                <a:cs typeface="Consolas" panose="020B0609020204030204" pitchFamily="49" charset="0"/>
              </a:rPr>
              <a:t>aaaaaa</a:t>
            </a:r>
            <a:r>
              <a:rPr lang="en-US" sz="2600" dirty="0">
                <a:solidFill>
                  <a:srgbClr val="FF4EFF"/>
                </a:solidFill>
                <a:latin typeface="Consolas" panose="020B0609020204030204" pitchFamily="49" charset="0"/>
                <a:cs typeface="Consolas" panose="020B0609020204030204" pitchFamily="49" charset="0"/>
              </a:rPr>
              <a:t>$</a:t>
            </a:r>
            <a:br>
              <a:rPr lang="en-US" sz="2600" dirty="0">
                <a:solidFill>
                  <a:srgbClr val="FF4EFF"/>
                </a:solidFill>
                <a:latin typeface="Consolas" panose="020B0609020204030204" pitchFamily="49" charset="0"/>
                <a:cs typeface="Consolas" panose="020B0609020204030204" pitchFamily="49" charset="0"/>
              </a:rPr>
            </a:br>
            <a:r>
              <a:rPr lang="en-US" sz="2600" dirty="0">
                <a:solidFill>
                  <a:srgbClr val="FF4EFF"/>
                </a:solidFill>
                <a:latin typeface="Consolas" panose="020B0609020204030204" pitchFamily="49" charset="0"/>
                <a:cs typeface="Consolas" panose="020B0609020204030204" pitchFamily="49" charset="0"/>
              </a:rPr>
              <a:t>   </a:t>
            </a:r>
            <a:r>
              <a:rPr lang="en-US" sz="2600" dirty="0" err="1">
                <a:solidFill>
                  <a:schemeClr val="accent1">
                    <a:lumMod val="75000"/>
                  </a:schemeClr>
                </a:solidFill>
                <a:latin typeface="Consolas" panose="020B0609020204030204" pitchFamily="49" charset="0"/>
                <a:cs typeface="Consolas" panose="020B0609020204030204" pitchFamily="49" charset="0"/>
              </a:rPr>
              <a:t>aaaaa</a:t>
            </a:r>
            <a:r>
              <a:rPr lang="en-US" sz="2600" dirty="0">
                <a:solidFill>
                  <a:schemeClr val="accent1">
                    <a:lumMod val="75000"/>
                  </a:schemeClr>
                </a:solidFill>
                <a:latin typeface="Consolas" panose="020B0609020204030204" pitchFamily="49" charset="0"/>
                <a:cs typeface="Consolas" panose="020B0609020204030204" pitchFamily="49" charset="0"/>
              </a:rPr>
              <a:t>$</a:t>
            </a:r>
          </a:p>
          <a:p>
            <a:r>
              <a:rPr lang="en-US" sz="2600" dirty="0">
                <a:solidFill>
                  <a:schemeClr val="accent5"/>
                </a:solidFill>
                <a:latin typeface="Consolas" panose="020B0609020204030204" pitchFamily="49" charset="0"/>
                <a:cs typeface="Consolas" panose="020B0609020204030204" pitchFamily="49" charset="0"/>
              </a:rPr>
              <a:t>    </a:t>
            </a:r>
            <a:r>
              <a:rPr lang="en-US" sz="2600" dirty="0" err="1">
                <a:solidFill>
                  <a:schemeClr val="accent5"/>
                </a:solidFill>
                <a:latin typeface="Consolas" panose="020B0609020204030204" pitchFamily="49" charset="0"/>
                <a:cs typeface="Consolas" panose="020B0609020204030204" pitchFamily="49" charset="0"/>
              </a:rPr>
              <a:t>aaaa</a:t>
            </a:r>
            <a:r>
              <a:rPr lang="en-US" sz="2600" dirty="0">
                <a:solidFill>
                  <a:schemeClr val="accent5"/>
                </a:solidFill>
                <a:latin typeface="Consolas" panose="020B0609020204030204" pitchFamily="49" charset="0"/>
                <a:cs typeface="Consolas" panose="020B0609020204030204" pitchFamily="49" charset="0"/>
              </a:rPr>
              <a:t>$</a:t>
            </a:r>
          </a:p>
          <a:p>
            <a:r>
              <a:rPr lang="en-US" sz="2600" dirty="0">
                <a:solidFill>
                  <a:srgbClr val="7030A0"/>
                </a:solidFill>
                <a:latin typeface="Consolas" panose="020B0609020204030204" pitchFamily="49" charset="0"/>
                <a:cs typeface="Consolas" panose="020B0609020204030204" pitchFamily="49" charset="0"/>
              </a:rPr>
              <a:t>     </a:t>
            </a:r>
            <a:r>
              <a:rPr lang="en-US" sz="2600" dirty="0" err="1">
                <a:solidFill>
                  <a:srgbClr val="7030A0"/>
                </a:solidFill>
                <a:latin typeface="Consolas" panose="020B0609020204030204" pitchFamily="49" charset="0"/>
                <a:cs typeface="Consolas" panose="020B0609020204030204" pitchFamily="49" charset="0"/>
              </a:rPr>
              <a:t>aaa</a:t>
            </a:r>
            <a:r>
              <a:rPr lang="en-US" sz="2600" dirty="0">
                <a:solidFill>
                  <a:srgbClr val="7030A0"/>
                </a:solidFill>
                <a:latin typeface="Consolas" panose="020B0609020204030204" pitchFamily="49" charset="0"/>
                <a:cs typeface="Consolas" panose="020B0609020204030204" pitchFamily="49" charset="0"/>
              </a:rPr>
              <a:t>$</a:t>
            </a:r>
          </a:p>
          <a:p>
            <a:r>
              <a:rPr lang="en-US" sz="2600" dirty="0">
                <a:solidFill>
                  <a:schemeClr val="accent6"/>
                </a:solidFill>
                <a:latin typeface="Consolas" panose="020B0609020204030204" pitchFamily="49" charset="0"/>
                <a:cs typeface="Consolas" panose="020B0609020204030204" pitchFamily="49" charset="0"/>
              </a:rPr>
              <a:t>      aa$</a:t>
            </a:r>
          </a:p>
          <a:p>
            <a:r>
              <a:rPr lang="en-US" sz="2600" dirty="0">
                <a:solidFill>
                  <a:srgbClr val="FF4EFF"/>
                </a:solidFill>
                <a:latin typeface="Consolas" panose="020B0609020204030204" pitchFamily="49" charset="0"/>
                <a:cs typeface="Consolas" panose="020B0609020204030204" pitchFamily="49" charset="0"/>
              </a:rPr>
              <a:t>       </a:t>
            </a:r>
            <a:r>
              <a:rPr lang="en-US" sz="2600" dirty="0">
                <a:solidFill>
                  <a:srgbClr val="FF0000"/>
                </a:solidFill>
                <a:latin typeface="Consolas" panose="020B0609020204030204" pitchFamily="49" charset="0"/>
                <a:cs typeface="Consolas" panose="020B0609020204030204" pitchFamily="49" charset="0"/>
              </a:rPr>
              <a:t>a$</a:t>
            </a:r>
          </a:p>
          <a:p>
            <a:r>
              <a:rPr lang="en-US" sz="2600" dirty="0">
                <a:solidFill>
                  <a:srgbClr val="FF4EFF"/>
                </a:solidFill>
                <a:latin typeface="Consolas" panose="020B0609020204030204" pitchFamily="49" charset="0"/>
                <a:cs typeface="Consolas" panose="020B0609020204030204" pitchFamily="49" charset="0"/>
              </a:rPr>
              <a:t>        </a:t>
            </a:r>
            <a:r>
              <a:rPr lang="en-US" sz="2600" dirty="0">
                <a:solidFill>
                  <a:schemeClr val="bg1">
                    <a:lumMod val="50000"/>
                  </a:schemeClr>
                </a:solidFill>
                <a:latin typeface="Consolas" panose="020B0609020204030204" pitchFamily="49" charset="0"/>
                <a:cs typeface="Consolas" panose="020B0609020204030204" pitchFamily="49" charset="0"/>
              </a:rPr>
              <a:t>$</a:t>
            </a:r>
          </a:p>
        </p:txBody>
      </p:sp>
      <p:sp>
        <p:nvSpPr>
          <p:cNvPr id="6" name="Oval 5">
            <a:extLst>
              <a:ext uri="{FF2B5EF4-FFF2-40B4-BE49-F238E27FC236}">
                <a16:creationId xmlns:a16="http://schemas.microsoft.com/office/drawing/2014/main" id="{DE7AAD0B-32B2-5B4A-8DE0-75A619D4760B}"/>
              </a:ext>
            </a:extLst>
          </p:cNvPr>
          <p:cNvSpPr/>
          <p:nvPr/>
        </p:nvSpPr>
        <p:spPr>
          <a:xfrm>
            <a:off x="7080072" y="1690690"/>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B1FA052F-6DCB-814D-B45D-60E042E4919C}"/>
              </a:ext>
            </a:extLst>
          </p:cNvPr>
          <p:cNvCxnSpPr>
            <a:stCxn id="6" idx="3"/>
          </p:cNvCxnSpPr>
          <p:nvPr/>
        </p:nvCxnSpPr>
        <p:spPr>
          <a:xfrm flipH="1">
            <a:off x="6570617" y="1842026"/>
            <a:ext cx="538150" cy="2872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3E530E67-383A-494A-8B6A-992B6D6AC17B}"/>
              </a:ext>
            </a:extLst>
          </p:cNvPr>
          <p:cNvSpPr/>
          <p:nvPr/>
        </p:nvSpPr>
        <p:spPr>
          <a:xfrm>
            <a:off x="6331129" y="2117412"/>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52C5A254-1CAC-AB47-A16F-A9DD44B0C719}"/>
              </a:ext>
            </a:extLst>
          </p:cNvPr>
          <p:cNvCxnSpPr>
            <a:stCxn id="10" idx="3"/>
          </p:cNvCxnSpPr>
          <p:nvPr/>
        </p:nvCxnSpPr>
        <p:spPr>
          <a:xfrm flipH="1">
            <a:off x="5821674" y="2268748"/>
            <a:ext cx="538150" cy="2872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936C48E5-49BA-A14D-97B7-A26FF88C516D}"/>
              </a:ext>
            </a:extLst>
          </p:cNvPr>
          <p:cNvSpPr/>
          <p:nvPr/>
        </p:nvSpPr>
        <p:spPr>
          <a:xfrm>
            <a:off x="5608314" y="2531071"/>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a:extLst>
              <a:ext uri="{FF2B5EF4-FFF2-40B4-BE49-F238E27FC236}">
                <a16:creationId xmlns:a16="http://schemas.microsoft.com/office/drawing/2014/main" id="{F5B32917-2B4E-174D-92B1-9FF94DC4B481}"/>
              </a:ext>
            </a:extLst>
          </p:cNvPr>
          <p:cNvCxnSpPr>
            <a:stCxn id="12" idx="3"/>
          </p:cNvCxnSpPr>
          <p:nvPr/>
        </p:nvCxnSpPr>
        <p:spPr>
          <a:xfrm flipH="1">
            <a:off x="5098859" y="2682407"/>
            <a:ext cx="538150" cy="2872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210E676B-7230-4E43-806E-FAE4D7679A25}"/>
              </a:ext>
            </a:extLst>
          </p:cNvPr>
          <p:cNvSpPr/>
          <p:nvPr/>
        </p:nvSpPr>
        <p:spPr>
          <a:xfrm>
            <a:off x="4907281" y="2914251"/>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Arrow Connector 14">
            <a:extLst>
              <a:ext uri="{FF2B5EF4-FFF2-40B4-BE49-F238E27FC236}">
                <a16:creationId xmlns:a16="http://schemas.microsoft.com/office/drawing/2014/main" id="{58C29A32-14E0-C446-BF6F-9F113BD6D0B6}"/>
              </a:ext>
            </a:extLst>
          </p:cNvPr>
          <p:cNvCxnSpPr>
            <a:stCxn id="14" idx="3"/>
          </p:cNvCxnSpPr>
          <p:nvPr/>
        </p:nvCxnSpPr>
        <p:spPr>
          <a:xfrm flipH="1">
            <a:off x="4397826" y="3065587"/>
            <a:ext cx="538150" cy="2872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F173E079-B4FB-3540-B104-B80F078A5943}"/>
              </a:ext>
            </a:extLst>
          </p:cNvPr>
          <p:cNvSpPr/>
          <p:nvPr/>
        </p:nvSpPr>
        <p:spPr>
          <a:xfrm>
            <a:off x="4158338" y="3340973"/>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Arrow Connector 16">
            <a:extLst>
              <a:ext uri="{FF2B5EF4-FFF2-40B4-BE49-F238E27FC236}">
                <a16:creationId xmlns:a16="http://schemas.microsoft.com/office/drawing/2014/main" id="{BAF77AD3-DD7C-124D-BD51-EE6A70D66A55}"/>
              </a:ext>
            </a:extLst>
          </p:cNvPr>
          <p:cNvCxnSpPr>
            <a:stCxn id="16" idx="3"/>
          </p:cNvCxnSpPr>
          <p:nvPr/>
        </p:nvCxnSpPr>
        <p:spPr>
          <a:xfrm flipH="1">
            <a:off x="3648883" y="3492309"/>
            <a:ext cx="538150" cy="2872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86185A89-5C41-084A-B82E-3D74D6CECCBC}"/>
              </a:ext>
            </a:extLst>
          </p:cNvPr>
          <p:cNvSpPr/>
          <p:nvPr/>
        </p:nvSpPr>
        <p:spPr>
          <a:xfrm>
            <a:off x="3435523" y="3754632"/>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Arrow Connector 18">
            <a:extLst>
              <a:ext uri="{FF2B5EF4-FFF2-40B4-BE49-F238E27FC236}">
                <a16:creationId xmlns:a16="http://schemas.microsoft.com/office/drawing/2014/main" id="{A6FC82B5-34CB-9142-BECD-2CEA59EA5E50}"/>
              </a:ext>
            </a:extLst>
          </p:cNvPr>
          <p:cNvCxnSpPr>
            <a:stCxn id="18" idx="3"/>
          </p:cNvCxnSpPr>
          <p:nvPr/>
        </p:nvCxnSpPr>
        <p:spPr>
          <a:xfrm flipH="1">
            <a:off x="2926068" y="3905968"/>
            <a:ext cx="538150" cy="2872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261AD07E-57E2-8B4F-8928-6D64B827E977}"/>
              </a:ext>
            </a:extLst>
          </p:cNvPr>
          <p:cNvCxnSpPr>
            <a:cxnSpLocks/>
          </p:cNvCxnSpPr>
          <p:nvPr/>
        </p:nvCxnSpPr>
        <p:spPr>
          <a:xfrm>
            <a:off x="7276015" y="1867991"/>
            <a:ext cx="276102" cy="30028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AE1E1FAE-5C07-FC45-9DAC-CEDE8A5BC547}"/>
              </a:ext>
            </a:extLst>
          </p:cNvPr>
          <p:cNvCxnSpPr>
            <a:cxnSpLocks/>
          </p:cNvCxnSpPr>
          <p:nvPr/>
        </p:nvCxnSpPr>
        <p:spPr>
          <a:xfrm>
            <a:off x="6527075" y="2289486"/>
            <a:ext cx="276102" cy="30028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5FE7DC2C-609E-1A40-9006-05A0ECCC6B99}"/>
              </a:ext>
            </a:extLst>
          </p:cNvPr>
          <p:cNvCxnSpPr>
            <a:cxnSpLocks/>
          </p:cNvCxnSpPr>
          <p:nvPr/>
        </p:nvCxnSpPr>
        <p:spPr>
          <a:xfrm>
            <a:off x="5847799" y="2689557"/>
            <a:ext cx="276102" cy="30028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0C6E57F8-A3BE-5144-9E0C-C214E82DB986}"/>
              </a:ext>
            </a:extLst>
          </p:cNvPr>
          <p:cNvCxnSpPr>
            <a:cxnSpLocks/>
          </p:cNvCxnSpPr>
          <p:nvPr/>
        </p:nvCxnSpPr>
        <p:spPr>
          <a:xfrm>
            <a:off x="5098859" y="3111052"/>
            <a:ext cx="276102" cy="30028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F504F316-55BC-9849-85CD-7006ABAE1A41}"/>
              </a:ext>
            </a:extLst>
          </p:cNvPr>
          <p:cNvCxnSpPr>
            <a:cxnSpLocks/>
          </p:cNvCxnSpPr>
          <p:nvPr/>
        </p:nvCxnSpPr>
        <p:spPr>
          <a:xfrm>
            <a:off x="4380406" y="3509370"/>
            <a:ext cx="276102" cy="30028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FD684FC1-250F-D546-B7E2-14926D653489}"/>
              </a:ext>
            </a:extLst>
          </p:cNvPr>
          <p:cNvCxnSpPr>
            <a:cxnSpLocks/>
          </p:cNvCxnSpPr>
          <p:nvPr/>
        </p:nvCxnSpPr>
        <p:spPr>
          <a:xfrm>
            <a:off x="3631466" y="3930865"/>
            <a:ext cx="276102" cy="30028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65E0B45F-C714-E145-807F-05260AC8DC41}"/>
              </a:ext>
            </a:extLst>
          </p:cNvPr>
          <p:cNvSpPr txBox="1"/>
          <p:nvPr/>
        </p:nvSpPr>
        <p:spPr>
          <a:xfrm rot="19928974">
            <a:off x="6599341" y="1636649"/>
            <a:ext cx="245602" cy="369332"/>
          </a:xfrm>
          <a:prstGeom prst="rect">
            <a:avLst/>
          </a:prstGeom>
          <a:noFill/>
        </p:spPr>
        <p:txBody>
          <a:bodyPr wrap="square" rtlCol="0">
            <a:spAutoFit/>
          </a:bodyPr>
          <a:lstStyle/>
          <a:p>
            <a:r>
              <a:rPr lang="en-US" dirty="0">
                <a:latin typeface="Consolas" panose="020B0609020204030204" pitchFamily="49" charset="0"/>
                <a:cs typeface="Consolas" panose="020B0609020204030204" pitchFamily="49" charset="0"/>
              </a:rPr>
              <a:t>a</a:t>
            </a:r>
          </a:p>
        </p:txBody>
      </p:sp>
      <p:sp>
        <p:nvSpPr>
          <p:cNvPr id="28" name="TextBox 27">
            <a:extLst>
              <a:ext uri="{FF2B5EF4-FFF2-40B4-BE49-F238E27FC236}">
                <a16:creationId xmlns:a16="http://schemas.microsoft.com/office/drawing/2014/main" id="{CDFD72EE-8B31-A144-ADF7-1BC816D59E7C}"/>
              </a:ext>
            </a:extLst>
          </p:cNvPr>
          <p:cNvSpPr txBox="1"/>
          <p:nvPr/>
        </p:nvSpPr>
        <p:spPr>
          <a:xfrm rot="19928974">
            <a:off x="5850403" y="2011119"/>
            <a:ext cx="245602" cy="369332"/>
          </a:xfrm>
          <a:prstGeom prst="rect">
            <a:avLst/>
          </a:prstGeom>
          <a:noFill/>
        </p:spPr>
        <p:txBody>
          <a:bodyPr wrap="square" rtlCol="0">
            <a:spAutoFit/>
          </a:bodyPr>
          <a:lstStyle/>
          <a:p>
            <a:r>
              <a:rPr lang="en-US" dirty="0">
                <a:latin typeface="Consolas" panose="020B0609020204030204" pitchFamily="49" charset="0"/>
                <a:cs typeface="Consolas" panose="020B0609020204030204" pitchFamily="49" charset="0"/>
              </a:rPr>
              <a:t>a</a:t>
            </a:r>
          </a:p>
        </p:txBody>
      </p:sp>
      <p:sp>
        <p:nvSpPr>
          <p:cNvPr id="29" name="TextBox 28">
            <a:extLst>
              <a:ext uri="{FF2B5EF4-FFF2-40B4-BE49-F238E27FC236}">
                <a16:creationId xmlns:a16="http://schemas.microsoft.com/office/drawing/2014/main" id="{332B3C8B-0A18-264D-AAA2-5FBE0038A6BC}"/>
              </a:ext>
            </a:extLst>
          </p:cNvPr>
          <p:cNvSpPr txBox="1"/>
          <p:nvPr/>
        </p:nvSpPr>
        <p:spPr>
          <a:xfrm rot="19928974">
            <a:off x="5171132" y="2429130"/>
            <a:ext cx="245602" cy="369332"/>
          </a:xfrm>
          <a:prstGeom prst="rect">
            <a:avLst/>
          </a:prstGeom>
          <a:noFill/>
        </p:spPr>
        <p:txBody>
          <a:bodyPr wrap="square" rtlCol="0">
            <a:spAutoFit/>
          </a:bodyPr>
          <a:lstStyle/>
          <a:p>
            <a:r>
              <a:rPr lang="en-US" dirty="0">
                <a:latin typeface="Consolas" panose="020B0609020204030204" pitchFamily="49" charset="0"/>
                <a:cs typeface="Consolas" panose="020B0609020204030204" pitchFamily="49" charset="0"/>
              </a:rPr>
              <a:t>a</a:t>
            </a:r>
          </a:p>
        </p:txBody>
      </p:sp>
      <p:sp>
        <p:nvSpPr>
          <p:cNvPr id="30" name="TextBox 29">
            <a:extLst>
              <a:ext uri="{FF2B5EF4-FFF2-40B4-BE49-F238E27FC236}">
                <a16:creationId xmlns:a16="http://schemas.microsoft.com/office/drawing/2014/main" id="{85E91984-AC08-7647-91C8-CB5C077CD8F3}"/>
              </a:ext>
            </a:extLst>
          </p:cNvPr>
          <p:cNvSpPr txBox="1"/>
          <p:nvPr/>
        </p:nvSpPr>
        <p:spPr>
          <a:xfrm rot="19928974">
            <a:off x="4422194" y="2803600"/>
            <a:ext cx="245602" cy="369332"/>
          </a:xfrm>
          <a:prstGeom prst="rect">
            <a:avLst/>
          </a:prstGeom>
          <a:noFill/>
        </p:spPr>
        <p:txBody>
          <a:bodyPr wrap="square" rtlCol="0">
            <a:spAutoFit/>
          </a:bodyPr>
          <a:lstStyle/>
          <a:p>
            <a:r>
              <a:rPr lang="en-US" dirty="0">
                <a:latin typeface="Consolas" panose="020B0609020204030204" pitchFamily="49" charset="0"/>
                <a:cs typeface="Consolas" panose="020B0609020204030204" pitchFamily="49" charset="0"/>
              </a:rPr>
              <a:t>a</a:t>
            </a:r>
          </a:p>
        </p:txBody>
      </p:sp>
      <p:sp>
        <p:nvSpPr>
          <p:cNvPr id="31" name="TextBox 30">
            <a:extLst>
              <a:ext uri="{FF2B5EF4-FFF2-40B4-BE49-F238E27FC236}">
                <a16:creationId xmlns:a16="http://schemas.microsoft.com/office/drawing/2014/main" id="{5812E490-D65B-DD42-A4E2-655E47EAF6C8}"/>
              </a:ext>
            </a:extLst>
          </p:cNvPr>
          <p:cNvSpPr txBox="1"/>
          <p:nvPr/>
        </p:nvSpPr>
        <p:spPr>
          <a:xfrm rot="19928974">
            <a:off x="3729853" y="3313053"/>
            <a:ext cx="245602" cy="369332"/>
          </a:xfrm>
          <a:prstGeom prst="rect">
            <a:avLst/>
          </a:prstGeom>
          <a:noFill/>
        </p:spPr>
        <p:txBody>
          <a:bodyPr wrap="square" rtlCol="0">
            <a:spAutoFit/>
          </a:bodyPr>
          <a:lstStyle/>
          <a:p>
            <a:r>
              <a:rPr lang="en-US" dirty="0">
                <a:latin typeface="Consolas" panose="020B0609020204030204" pitchFamily="49" charset="0"/>
                <a:cs typeface="Consolas" panose="020B0609020204030204" pitchFamily="49" charset="0"/>
              </a:rPr>
              <a:t>a</a:t>
            </a:r>
          </a:p>
        </p:txBody>
      </p:sp>
      <p:sp>
        <p:nvSpPr>
          <p:cNvPr id="32" name="TextBox 31">
            <a:extLst>
              <a:ext uri="{FF2B5EF4-FFF2-40B4-BE49-F238E27FC236}">
                <a16:creationId xmlns:a16="http://schemas.microsoft.com/office/drawing/2014/main" id="{B2DE8118-2A25-8747-89F5-B85164B28239}"/>
              </a:ext>
            </a:extLst>
          </p:cNvPr>
          <p:cNvSpPr txBox="1"/>
          <p:nvPr/>
        </p:nvSpPr>
        <p:spPr>
          <a:xfrm rot="19928974">
            <a:off x="2980915" y="3687523"/>
            <a:ext cx="245602" cy="369332"/>
          </a:xfrm>
          <a:prstGeom prst="rect">
            <a:avLst/>
          </a:prstGeom>
          <a:noFill/>
        </p:spPr>
        <p:txBody>
          <a:bodyPr wrap="square" rtlCol="0">
            <a:spAutoFit/>
          </a:bodyPr>
          <a:lstStyle/>
          <a:p>
            <a:r>
              <a:rPr lang="en-US" dirty="0">
                <a:latin typeface="Consolas" panose="020B0609020204030204" pitchFamily="49" charset="0"/>
                <a:cs typeface="Consolas" panose="020B0609020204030204" pitchFamily="49" charset="0"/>
              </a:rPr>
              <a:t>a</a:t>
            </a:r>
          </a:p>
        </p:txBody>
      </p:sp>
      <p:sp>
        <p:nvSpPr>
          <p:cNvPr id="33" name="Oval 32">
            <a:extLst>
              <a:ext uri="{FF2B5EF4-FFF2-40B4-BE49-F238E27FC236}">
                <a16:creationId xmlns:a16="http://schemas.microsoft.com/office/drawing/2014/main" id="{3DBABD81-CEB6-914C-B392-534D6DD402CD}"/>
              </a:ext>
            </a:extLst>
          </p:cNvPr>
          <p:cNvSpPr/>
          <p:nvPr/>
        </p:nvSpPr>
        <p:spPr>
          <a:xfrm>
            <a:off x="3901433" y="4246669"/>
            <a:ext cx="195943" cy="177301"/>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0B09AB6E-6FC7-1A42-BF80-E29F56D0C2EB}"/>
              </a:ext>
            </a:extLst>
          </p:cNvPr>
          <p:cNvSpPr/>
          <p:nvPr/>
        </p:nvSpPr>
        <p:spPr>
          <a:xfrm>
            <a:off x="4680851" y="3928803"/>
            <a:ext cx="195943" cy="177301"/>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2F330DB6-FF87-D544-918B-63AC4C543F39}"/>
              </a:ext>
            </a:extLst>
          </p:cNvPr>
          <p:cNvSpPr/>
          <p:nvPr/>
        </p:nvSpPr>
        <p:spPr>
          <a:xfrm>
            <a:off x="5412371" y="3497523"/>
            <a:ext cx="195943" cy="177301"/>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D0218E4E-6E88-2042-8206-2C46ED4D1ED8}"/>
              </a:ext>
            </a:extLst>
          </p:cNvPr>
          <p:cNvSpPr/>
          <p:nvPr/>
        </p:nvSpPr>
        <p:spPr>
          <a:xfrm>
            <a:off x="6153201" y="3099785"/>
            <a:ext cx="195943" cy="177301"/>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0B8A021D-E7DB-BC49-84E7-08F8CF6E8594}"/>
              </a:ext>
            </a:extLst>
          </p:cNvPr>
          <p:cNvSpPr/>
          <p:nvPr/>
        </p:nvSpPr>
        <p:spPr>
          <a:xfrm>
            <a:off x="6857591" y="2650550"/>
            <a:ext cx="195943" cy="177301"/>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0088FB59-B0F3-6A43-96C2-F25C7A2B7B22}"/>
              </a:ext>
            </a:extLst>
          </p:cNvPr>
          <p:cNvSpPr/>
          <p:nvPr/>
        </p:nvSpPr>
        <p:spPr>
          <a:xfrm>
            <a:off x="7552117" y="2289486"/>
            <a:ext cx="195943" cy="177301"/>
          </a:xfrm>
          <a:prstGeom prst="ellipse">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FF7109D2-600C-934B-9CDD-DFF28B417FA8}"/>
              </a:ext>
            </a:extLst>
          </p:cNvPr>
          <p:cNvSpPr/>
          <p:nvPr/>
        </p:nvSpPr>
        <p:spPr>
          <a:xfrm>
            <a:off x="2699649" y="4233606"/>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A172E833-C7DB-5849-97AD-65E161B4DD48}"/>
              </a:ext>
            </a:extLst>
          </p:cNvPr>
          <p:cNvSpPr/>
          <p:nvPr/>
        </p:nvSpPr>
        <p:spPr>
          <a:xfrm>
            <a:off x="3136967" y="4718707"/>
            <a:ext cx="195943" cy="177301"/>
          </a:xfrm>
          <a:prstGeom prst="ellipse">
            <a:avLst/>
          </a:prstGeom>
          <a:solidFill>
            <a:srgbClr val="FF4EFF"/>
          </a:solidFill>
          <a:ln>
            <a:solidFill>
              <a:srgbClr val="FF4E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Straight Arrow Connector 40">
            <a:extLst>
              <a:ext uri="{FF2B5EF4-FFF2-40B4-BE49-F238E27FC236}">
                <a16:creationId xmlns:a16="http://schemas.microsoft.com/office/drawing/2014/main" id="{D3D874C7-3C7A-D745-BC4B-B44608782A7F}"/>
              </a:ext>
            </a:extLst>
          </p:cNvPr>
          <p:cNvCxnSpPr>
            <a:cxnSpLocks/>
          </p:cNvCxnSpPr>
          <p:nvPr/>
        </p:nvCxnSpPr>
        <p:spPr>
          <a:xfrm>
            <a:off x="2856403" y="4447612"/>
            <a:ext cx="247313" cy="23760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A3594D5C-AE84-FB4A-8128-60D76CF08109}"/>
              </a:ext>
            </a:extLst>
          </p:cNvPr>
          <p:cNvSpPr txBox="1"/>
          <p:nvPr/>
        </p:nvSpPr>
        <p:spPr>
          <a:xfrm rot="2784941">
            <a:off x="3768324" y="3773260"/>
            <a:ext cx="245602" cy="369332"/>
          </a:xfrm>
          <a:prstGeom prst="rect">
            <a:avLst/>
          </a:prstGeom>
          <a:noFill/>
        </p:spPr>
        <p:txBody>
          <a:bodyPr wrap="square" rtlCol="0">
            <a:spAutoFit/>
          </a:bodyPr>
          <a:lstStyle/>
          <a:p>
            <a:r>
              <a:rPr lang="en-US" dirty="0">
                <a:latin typeface="Consolas" panose="020B0609020204030204" pitchFamily="49" charset="0"/>
                <a:cs typeface="Consolas" panose="020B0609020204030204" pitchFamily="49" charset="0"/>
              </a:rPr>
              <a:t>$</a:t>
            </a:r>
          </a:p>
        </p:txBody>
      </p:sp>
      <p:sp>
        <p:nvSpPr>
          <p:cNvPr id="43" name="TextBox 42">
            <a:extLst>
              <a:ext uri="{FF2B5EF4-FFF2-40B4-BE49-F238E27FC236}">
                <a16:creationId xmlns:a16="http://schemas.microsoft.com/office/drawing/2014/main" id="{AA87CAF3-3778-2443-BCAA-82EFA63587EC}"/>
              </a:ext>
            </a:extLst>
          </p:cNvPr>
          <p:cNvSpPr txBox="1"/>
          <p:nvPr/>
        </p:nvSpPr>
        <p:spPr>
          <a:xfrm rot="3237843">
            <a:off x="2958237" y="4265430"/>
            <a:ext cx="245602" cy="369332"/>
          </a:xfrm>
          <a:prstGeom prst="rect">
            <a:avLst/>
          </a:prstGeom>
          <a:noFill/>
        </p:spPr>
        <p:txBody>
          <a:bodyPr wrap="square" rtlCol="0">
            <a:spAutoFit/>
          </a:bodyPr>
          <a:lstStyle/>
          <a:p>
            <a:r>
              <a:rPr lang="en-US" dirty="0">
                <a:latin typeface="Consolas" panose="020B0609020204030204" pitchFamily="49" charset="0"/>
                <a:cs typeface="Consolas" panose="020B0609020204030204" pitchFamily="49" charset="0"/>
              </a:rPr>
              <a:t>$</a:t>
            </a:r>
          </a:p>
        </p:txBody>
      </p:sp>
      <p:sp>
        <p:nvSpPr>
          <p:cNvPr id="44" name="TextBox 43">
            <a:extLst>
              <a:ext uri="{FF2B5EF4-FFF2-40B4-BE49-F238E27FC236}">
                <a16:creationId xmlns:a16="http://schemas.microsoft.com/office/drawing/2014/main" id="{75CE5005-5D4F-F244-8558-E9B368B6241E}"/>
              </a:ext>
            </a:extLst>
          </p:cNvPr>
          <p:cNvSpPr txBox="1"/>
          <p:nvPr/>
        </p:nvSpPr>
        <p:spPr>
          <a:xfrm rot="2784941">
            <a:off x="4534683" y="3377015"/>
            <a:ext cx="245602" cy="369332"/>
          </a:xfrm>
          <a:prstGeom prst="rect">
            <a:avLst/>
          </a:prstGeom>
          <a:noFill/>
        </p:spPr>
        <p:txBody>
          <a:bodyPr wrap="square" rtlCol="0">
            <a:spAutoFit/>
          </a:bodyPr>
          <a:lstStyle/>
          <a:p>
            <a:r>
              <a:rPr lang="en-US" dirty="0">
                <a:latin typeface="Consolas" panose="020B0609020204030204" pitchFamily="49" charset="0"/>
                <a:cs typeface="Consolas" panose="020B0609020204030204" pitchFamily="49" charset="0"/>
              </a:rPr>
              <a:t>$</a:t>
            </a:r>
          </a:p>
        </p:txBody>
      </p:sp>
      <p:sp>
        <p:nvSpPr>
          <p:cNvPr id="45" name="TextBox 44">
            <a:extLst>
              <a:ext uri="{FF2B5EF4-FFF2-40B4-BE49-F238E27FC236}">
                <a16:creationId xmlns:a16="http://schemas.microsoft.com/office/drawing/2014/main" id="{2A211E0D-0298-2B44-AF08-A5615A28B840}"/>
              </a:ext>
            </a:extLst>
          </p:cNvPr>
          <p:cNvSpPr txBox="1"/>
          <p:nvPr/>
        </p:nvSpPr>
        <p:spPr>
          <a:xfrm rot="2784941">
            <a:off x="5187825" y="2893690"/>
            <a:ext cx="245602" cy="369332"/>
          </a:xfrm>
          <a:prstGeom prst="rect">
            <a:avLst/>
          </a:prstGeom>
          <a:noFill/>
        </p:spPr>
        <p:txBody>
          <a:bodyPr wrap="square" rtlCol="0">
            <a:spAutoFit/>
          </a:bodyPr>
          <a:lstStyle/>
          <a:p>
            <a:r>
              <a:rPr lang="en-US" dirty="0">
                <a:latin typeface="Consolas" panose="020B0609020204030204" pitchFamily="49" charset="0"/>
                <a:cs typeface="Consolas" panose="020B0609020204030204" pitchFamily="49" charset="0"/>
              </a:rPr>
              <a:t>$</a:t>
            </a:r>
          </a:p>
        </p:txBody>
      </p:sp>
      <p:sp>
        <p:nvSpPr>
          <p:cNvPr id="46" name="TextBox 45">
            <a:extLst>
              <a:ext uri="{FF2B5EF4-FFF2-40B4-BE49-F238E27FC236}">
                <a16:creationId xmlns:a16="http://schemas.microsoft.com/office/drawing/2014/main" id="{0216190C-F0B7-414D-ADA5-1810CF3B2593}"/>
              </a:ext>
            </a:extLst>
          </p:cNvPr>
          <p:cNvSpPr txBox="1"/>
          <p:nvPr/>
        </p:nvSpPr>
        <p:spPr>
          <a:xfrm rot="2784941">
            <a:off x="5954184" y="2497445"/>
            <a:ext cx="245602" cy="369332"/>
          </a:xfrm>
          <a:prstGeom prst="rect">
            <a:avLst/>
          </a:prstGeom>
          <a:noFill/>
        </p:spPr>
        <p:txBody>
          <a:bodyPr wrap="square" rtlCol="0">
            <a:spAutoFit/>
          </a:bodyPr>
          <a:lstStyle/>
          <a:p>
            <a:r>
              <a:rPr lang="en-US" dirty="0">
                <a:latin typeface="Consolas" panose="020B0609020204030204" pitchFamily="49" charset="0"/>
                <a:cs typeface="Consolas" panose="020B0609020204030204" pitchFamily="49" charset="0"/>
              </a:rPr>
              <a:t>$</a:t>
            </a:r>
          </a:p>
        </p:txBody>
      </p:sp>
      <p:sp>
        <p:nvSpPr>
          <p:cNvPr id="47" name="TextBox 46">
            <a:extLst>
              <a:ext uri="{FF2B5EF4-FFF2-40B4-BE49-F238E27FC236}">
                <a16:creationId xmlns:a16="http://schemas.microsoft.com/office/drawing/2014/main" id="{82CB90BF-F5FF-244B-A765-28157DBC1696}"/>
              </a:ext>
            </a:extLst>
          </p:cNvPr>
          <p:cNvSpPr txBox="1"/>
          <p:nvPr/>
        </p:nvSpPr>
        <p:spPr>
          <a:xfrm rot="2784941">
            <a:off x="6568138" y="2053310"/>
            <a:ext cx="245602" cy="369332"/>
          </a:xfrm>
          <a:prstGeom prst="rect">
            <a:avLst/>
          </a:prstGeom>
          <a:noFill/>
        </p:spPr>
        <p:txBody>
          <a:bodyPr wrap="square" rtlCol="0">
            <a:spAutoFit/>
          </a:bodyPr>
          <a:lstStyle/>
          <a:p>
            <a:r>
              <a:rPr lang="en-US" dirty="0">
                <a:latin typeface="Consolas" panose="020B0609020204030204" pitchFamily="49" charset="0"/>
                <a:cs typeface="Consolas" panose="020B0609020204030204" pitchFamily="49" charset="0"/>
              </a:rPr>
              <a:t>$</a:t>
            </a:r>
          </a:p>
        </p:txBody>
      </p:sp>
      <p:sp>
        <p:nvSpPr>
          <p:cNvPr id="48" name="TextBox 47">
            <a:extLst>
              <a:ext uri="{FF2B5EF4-FFF2-40B4-BE49-F238E27FC236}">
                <a16:creationId xmlns:a16="http://schemas.microsoft.com/office/drawing/2014/main" id="{DA28545E-A7C7-8942-8BAE-321A98DE4C4D}"/>
              </a:ext>
            </a:extLst>
          </p:cNvPr>
          <p:cNvSpPr txBox="1"/>
          <p:nvPr/>
        </p:nvSpPr>
        <p:spPr>
          <a:xfrm rot="2784941">
            <a:off x="7334497" y="1657065"/>
            <a:ext cx="245602" cy="369332"/>
          </a:xfrm>
          <a:prstGeom prst="rect">
            <a:avLst/>
          </a:prstGeom>
          <a:noFill/>
        </p:spPr>
        <p:txBody>
          <a:bodyPr wrap="square" rtlCol="0">
            <a:spAutoFit/>
          </a:bodyPr>
          <a:lstStyle/>
          <a:p>
            <a:r>
              <a:rPr lang="en-US" dirty="0">
                <a:latin typeface="Consolas" panose="020B0609020204030204" pitchFamily="49" charset="0"/>
                <a:cs typeface="Consolas" panose="020B0609020204030204" pitchFamily="49" charset="0"/>
              </a:rPr>
              <a:t>$</a:t>
            </a:r>
          </a:p>
        </p:txBody>
      </p:sp>
      <p:sp>
        <p:nvSpPr>
          <p:cNvPr id="4" name="TextBox 3">
            <a:extLst>
              <a:ext uri="{FF2B5EF4-FFF2-40B4-BE49-F238E27FC236}">
                <a16:creationId xmlns:a16="http://schemas.microsoft.com/office/drawing/2014/main" id="{EA31064B-6051-664C-A034-6CC4877DF025}"/>
              </a:ext>
            </a:extLst>
          </p:cNvPr>
          <p:cNvSpPr txBox="1"/>
          <p:nvPr/>
        </p:nvSpPr>
        <p:spPr>
          <a:xfrm>
            <a:off x="8712926" y="3186456"/>
            <a:ext cx="3082834" cy="830997"/>
          </a:xfrm>
          <a:prstGeom prst="rect">
            <a:avLst/>
          </a:prstGeom>
          <a:noFill/>
        </p:spPr>
        <p:txBody>
          <a:bodyPr wrap="square" rtlCol="0">
            <a:spAutoFit/>
          </a:bodyPr>
          <a:lstStyle/>
          <a:p>
            <a:r>
              <a:rPr lang="en-US" sz="2400" dirty="0"/>
              <a:t>m=6</a:t>
            </a:r>
          </a:p>
          <a:p>
            <a:r>
              <a:rPr lang="en-US" sz="2400" dirty="0"/>
              <a:t>#nodes=14=2*6 + 2</a:t>
            </a:r>
          </a:p>
        </p:txBody>
      </p:sp>
    </p:spTree>
    <p:extLst>
      <p:ext uri="{BB962C8B-B14F-4D97-AF65-F5344CB8AC3E}">
        <p14:creationId xmlns:p14="http://schemas.microsoft.com/office/powerpoint/2010/main" val="84030810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3171ED-C2CB-1648-8EC1-A909467D4A8D}"/>
              </a:ext>
            </a:extLst>
          </p:cNvPr>
          <p:cNvSpPr>
            <a:spLocks noGrp="1"/>
          </p:cNvSpPr>
          <p:nvPr>
            <p:ph type="title"/>
          </p:nvPr>
        </p:nvSpPr>
        <p:spPr/>
        <p:txBody>
          <a:bodyPr/>
          <a:lstStyle/>
          <a:p>
            <a:pPr algn="ctr"/>
            <a:r>
              <a:rPr lang="en-US" dirty="0"/>
              <a:t>A good family of strings</a:t>
            </a:r>
          </a:p>
        </p:txBody>
      </p:sp>
      <p:sp>
        <p:nvSpPr>
          <p:cNvPr id="77" name="TextBox 76">
            <a:extLst>
              <a:ext uri="{FF2B5EF4-FFF2-40B4-BE49-F238E27FC236}">
                <a16:creationId xmlns:a16="http://schemas.microsoft.com/office/drawing/2014/main" id="{1FDCC2EA-8027-3D4B-A3F3-9388A419630A}"/>
              </a:ext>
            </a:extLst>
          </p:cNvPr>
          <p:cNvSpPr txBox="1"/>
          <p:nvPr/>
        </p:nvSpPr>
        <p:spPr>
          <a:xfrm>
            <a:off x="10254343" y="1371600"/>
            <a:ext cx="1240971" cy="424641"/>
          </a:xfrm>
          <a:prstGeom prst="rect">
            <a:avLst/>
          </a:prstGeom>
          <a:noFill/>
        </p:spPr>
        <p:txBody>
          <a:bodyPr wrap="square" rtlCol="0">
            <a:spAutoFit/>
          </a:bodyPr>
          <a:lstStyle/>
          <a:p>
            <a:endParaRPr lang="en-US" dirty="0"/>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C8527964-FCD5-D943-9AD3-18A2DD6637A8}"/>
                  </a:ext>
                </a:extLst>
              </p:cNvPr>
              <p:cNvSpPr/>
              <p:nvPr/>
            </p:nvSpPr>
            <p:spPr>
              <a:xfrm>
                <a:off x="6103735" y="3882300"/>
                <a:ext cx="5700407" cy="707886"/>
              </a:xfrm>
              <a:prstGeom prst="rect">
                <a:avLst/>
              </a:prstGeom>
            </p:spPr>
            <p:txBody>
              <a:bodyPr wrap="none">
                <a:spAutoFit/>
              </a:bodyPr>
              <a:lstStyle/>
              <a:p>
                <a:r>
                  <a:rPr lang="en-US" sz="2000" dirty="0">
                    <a:latin typeface="Calibri" panose="020F0502020204030204" pitchFamily="34" charset="0"/>
                    <a:cs typeface="Calibri" panose="020F0502020204030204" pitchFamily="34" charset="0"/>
                  </a:rPr>
                  <a:t>Augmented texts</a:t>
                </a:r>
                <a:r>
                  <a:rPr lang="en-US" sz="2000" dirty="0">
                    <a:solidFill>
                      <a:schemeClr val="tx1"/>
                    </a:solidFill>
                    <a:latin typeface="Calibri" panose="020F0502020204030204" pitchFamily="34" charset="0"/>
                    <a:cs typeface="Calibri" panose="020F0502020204030204" pitchFamily="34" charset="0"/>
                  </a:rPr>
                  <a:t> of form </a:t>
                </a:r>
                <a14:m>
                  <m:oMath xmlns:m="http://schemas.openxmlformats.org/officeDocument/2006/math">
                    <m:sSup>
                      <m:sSupPr>
                        <m:ctrlPr>
                          <a:rPr lang="en-US" sz="2000" b="0" i="1" dirty="0" smtClean="0">
                            <a:solidFill>
                              <a:schemeClr val="accent1"/>
                            </a:solidFill>
                            <a:latin typeface="Cambria Math" panose="02040503050406030204" pitchFamily="18" charset="0"/>
                            <a:cs typeface="Calibri" panose="020F0502020204030204" pitchFamily="34" charset="0"/>
                          </a:rPr>
                        </m:ctrlPr>
                      </m:sSupPr>
                      <m:e>
                        <m:r>
                          <a:rPr lang="en-US" sz="2000" b="0" i="1" dirty="0" smtClean="0">
                            <a:solidFill>
                              <a:schemeClr val="accent1"/>
                            </a:solidFill>
                            <a:latin typeface="Cambria Math" panose="02040503050406030204" pitchFamily="18" charset="0"/>
                            <a:cs typeface="Calibri" panose="020F0502020204030204" pitchFamily="34" charset="0"/>
                          </a:rPr>
                          <m:t>𝑐</m:t>
                        </m:r>
                      </m:e>
                      <m:sup>
                        <m:r>
                          <a:rPr lang="en-US" sz="2000" b="0" i="1" dirty="0" smtClean="0">
                            <a:solidFill>
                              <a:schemeClr val="accent1"/>
                            </a:solidFill>
                            <a:latin typeface="Cambria Math" panose="02040503050406030204" pitchFamily="18" charset="0"/>
                            <a:cs typeface="Calibri" panose="020F0502020204030204" pitchFamily="34" charset="0"/>
                          </a:rPr>
                          <m:t>𝑚</m:t>
                        </m:r>
                      </m:sup>
                    </m:sSup>
                  </m:oMath>
                </a14:m>
                <a:r>
                  <a:rPr lang="en-US" sz="2000" dirty="0">
                    <a:solidFill>
                      <a:schemeClr val="accent1"/>
                    </a:solidFill>
                    <a:latin typeface="Calibri" panose="020F0502020204030204" pitchFamily="34" charset="0"/>
                    <a:cs typeface="Calibri" panose="020F0502020204030204" pitchFamily="34" charset="0"/>
                  </a:rPr>
                  <a:t>$</a:t>
                </a:r>
                <a:r>
                  <a:rPr lang="en-US" sz="2000" dirty="0">
                    <a:solidFill>
                      <a:schemeClr val="tx1"/>
                    </a:solidFill>
                    <a:latin typeface="Calibri" panose="020F0502020204030204" pitchFamily="34" charset="0"/>
                    <a:cs typeface="Calibri" panose="020F0502020204030204" pitchFamily="34" charset="0"/>
                  </a:rPr>
                  <a:t> for a given character </a:t>
                </a:r>
                <a14:m>
                  <m:oMath xmlns:m="http://schemas.openxmlformats.org/officeDocument/2006/math">
                    <m:r>
                      <a:rPr lang="en-US" sz="2000" b="0" i="1" smtClean="0">
                        <a:solidFill>
                          <a:schemeClr val="accent1"/>
                        </a:solidFill>
                        <a:latin typeface="Cambria Math" panose="02040503050406030204" pitchFamily="18" charset="0"/>
                        <a:cs typeface="Calibri" panose="020F0502020204030204" pitchFamily="34" charset="0"/>
                      </a:rPr>
                      <m:t>𝑐</m:t>
                    </m:r>
                  </m:oMath>
                </a14:m>
                <a:br>
                  <a:rPr lang="en-US" sz="2000" dirty="0">
                    <a:solidFill>
                      <a:schemeClr val="tx1"/>
                    </a:solidFill>
                    <a:latin typeface="Calibri" panose="020F0502020204030204" pitchFamily="34" charset="0"/>
                    <a:cs typeface="Calibri" panose="020F0502020204030204" pitchFamily="34" charset="0"/>
                  </a:rPr>
                </a:br>
                <a:r>
                  <a:rPr lang="en-US" sz="2000" dirty="0">
                    <a:solidFill>
                      <a:schemeClr val="tx1"/>
                    </a:solidFill>
                    <a:latin typeface="Calibri" panose="020F0502020204030204" pitchFamily="34" charset="0"/>
                    <a:cs typeface="Calibri" panose="020F0502020204030204" pitchFamily="34" charset="0"/>
                  </a:rPr>
                  <a:t>lend themselves to </a:t>
                </a:r>
                <a:r>
                  <a:rPr lang="en-US" sz="2000" b="1" dirty="0">
                    <a:solidFill>
                      <a:schemeClr val="accent5"/>
                    </a:solidFill>
                    <a:latin typeface="Calibri" panose="020F0502020204030204" pitchFamily="34" charset="0"/>
                    <a:cs typeface="Calibri" panose="020F0502020204030204" pitchFamily="34" charset="0"/>
                  </a:rPr>
                  <a:t>linear-space suffix tries</a:t>
                </a:r>
                <a:r>
                  <a:rPr lang="en-US" sz="2000" dirty="0">
                    <a:solidFill>
                      <a:schemeClr val="tx1"/>
                    </a:solidFill>
                    <a:latin typeface="Calibri" panose="020F0502020204030204" pitchFamily="34" charset="0"/>
                    <a:cs typeface="Calibri" panose="020F0502020204030204" pitchFamily="34" charset="0"/>
                  </a:rPr>
                  <a:t>!</a:t>
                </a:r>
              </a:p>
            </p:txBody>
          </p:sp>
        </mc:Choice>
        <mc:Fallback xmlns="">
          <p:sp>
            <p:nvSpPr>
              <p:cNvPr id="3" name="Rectangle 2">
                <a:extLst>
                  <a:ext uri="{FF2B5EF4-FFF2-40B4-BE49-F238E27FC236}">
                    <a16:creationId xmlns:a16="http://schemas.microsoft.com/office/drawing/2014/main" id="{C8527964-FCD5-D943-9AD3-18A2DD6637A8}"/>
                  </a:ext>
                </a:extLst>
              </p:cNvPr>
              <p:cNvSpPr>
                <a:spLocks noRot="1" noChangeAspect="1" noMove="1" noResize="1" noEditPoints="1" noAdjustHandles="1" noChangeArrowheads="1" noChangeShapeType="1" noTextEdit="1"/>
              </p:cNvSpPr>
              <p:nvPr/>
            </p:nvSpPr>
            <p:spPr>
              <a:xfrm>
                <a:off x="6103735" y="3882300"/>
                <a:ext cx="5700407" cy="707886"/>
              </a:xfrm>
              <a:prstGeom prst="rect">
                <a:avLst/>
              </a:prstGeom>
              <a:blipFill>
                <a:blip r:embed="rId3"/>
                <a:stretch>
                  <a:fillRect l="-1070" t="-5172" b="-14655"/>
                </a:stretch>
              </a:blipFill>
            </p:spPr>
            <p:txBody>
              <a:bodyPr/>
              <a:lstStyle/>
              <a:p>
                <a:r>
                  <a:rPr lang="en-US">
                    <a:noFill/>
                  </a:rPr>
                  <a:t> </a:t>
                </a:r>
              </a:p>
            </p:txBody>
          </p:sp>
        </mc:Fallback>
      </mc:AlternateContent>
      <p:sp>
        <p:nvSpPr>
          <p:cNvPr id="6" name="Oval 5">
            <a:extLst>
              <a:ext uri="{FF2B5EF4-FFF2-40B4-BE49-F238E27FC236}">
                <a16:creationId xmlns:a16="http://schemas.microsoft.com/office/drawing/2014/main" id="{DE7AAD0B-32B2-5B4A-8DE0-75A619D4760B}"/>
              </a:ext>
            </a:extLst>
          </p:cNvPr>
          <p:cNvSpPr/>
          <p:nvPr/>
        </p:nvSpPr>
        <p:spPr>
          <a:xfrm>
            <a:off x="7080072" y="1690690"/>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B1FA052F-6DCB-814D-B45D-60E042E4919C}"/>
              </a:ext>
            </a:extLst>
          </p:cNvPr>
          <p:cNvCxnSpPr>
            <a:stCxn id="6" idx="3"/>
          </p:cNvCxnSpPr>
          <p:nvPr/>
        </p:nvCxnSpPr>
        <p:spPr>
          <a:xfrm flipH="1">
            <a:off x="6570617" y="1842026"/>
            <a:ext cx="538150" cy="2872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3E530E67-383A-494A-8B6A-992B6D6AC17B}"/>
              </a:ext>
            </a:extLst>
          </p:cNvPr>
          <p:cNvSpPr/>
          <p:nvPr/>
        </p:nvSpPr>
        <p:spPr>
          <a:xfrm>
            <a:off x="6331129" y="2117412"/>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52C5A254-1CAC-AB47-A16F-A9DD44B0C719}"/>
              </a:ext>
            </a:extLst>
          </p:cNvPr>
          <p:cNvCxnSpPr>
            <a:stCxn id="10" idx="3"/>
          </p:cNvCxnSpPr>
          <p:nvPr/>
        </p:nvCxnSpPr>
        <p:spPr>
          <a:xfrm flipH="1">
            <a:off x="5821674" y="2268748"/>
            <a:ext cx="538150" cy="2872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936C48E5-49BA-A14D-97B7-A26FF88C516D}"/>
              </a:ext>
            </a:extLst>
          </p:cNvPr>
          <p:cNvSpPr/>
          <p:nvPr/>
        </p:nvSpPr>
        <p:spPr>
          <a:xfrm>
            <a:off x="5608314" y="2531071"/>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a:extLst>
              <a:ext uri="{FF2B5EF4-FFF2-40B4-BE49-F238E27FC236}">
                <a16:creationId xmlns:a16="http://schemas.microsoft.com/office/drawing/2014/main" id="{F5B32917-2B4E-174D-92B1-9FF94DC4B481}"/>
              </a:ext>
            </a:extLst>
          </p:cNvPr>
          <p:cNvCxnSpPr>
            <a:stCxn id="12" idx="3"/>
          </p:cNvCxnSpPr>
          <p:nvPr/>
        </p:nvCxnSpPr>
        <p:spPr>
          <a:xfrm flipH="1">
            <a:off x="5098859" y="2682407"/>
            <a:ext cx="538150" cy="2872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F173E079-B4FB-3540-B104-B80F078A5943}"/>
              </a:ext>
            </a:extLst>
          </p:cNvPr>
          <p:cNvSpPr/>
          <p:nvPr/>
        </p:nvSpPr>
        <p:spPr>
          <a:xfrm>
            <a:off x="3256991" y="3889619"/>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Arrow Connector 16">
            <a:extLst>
              <a:ext uri="{FF2B5EF4-FFF2-40B4-BE49-F238E27FC236}">
                <a16:creationId xmlns:a16="http://schemas.microsoft.com/office/drawing/2014/main" id="{BAF77AD3-DD7C-124D-BD51-EE6A70D66A55}"/>
              </a:ext>
            </a:extLst>
          </p:cNvPr>
          <p:cNvCxnSpPr>
            <a:stCxn id="16" idx="3"/>
          </p:cNvCxnSpPr>
          <p:nvPr/>
        </p:nvCxnSpPr>
        <p:spPr>
          <a:xfrm flipH="1">
            <a:off x="2747536" y="4040955"/>
            <a:ext cx="538150" cy="2872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86185A89-5C41-084A-B82E-3D74D6CECCBC}"/>
              </a:ext>
            </a:extLst>
          </p:cNvPr>
          <p:cNvSpPr/>
          <p:nvPr/>
        </p:nvSpPr>
        <p:spPr>
          <a:xfrm>
            <a:off x="2534176" y="4303278"/>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Arrow Connector 18">
            <a:extLst>
              <a:ext uri="{FF2B5EF4-FFF2-40B4-BE49-F238E27FC236}">
                <a16:creationId xmlns:a16="http://schemas.microsoft.com/office/drawing/2014/main" id="{A6FC82B5-34CB-9142-BECD-2CEA59EA5E50}"/>
              </a:ext>
            </a:extLst>
          </p:cNvPr>
          <p:cNvCxnSpPr>
            <a:stCxn id="18" idx="3"/>
          </p:cNvCxnSpPr>
          <p:nvPr/>
        </p:nvCxnSpPr>
        <p:spPr>
          <a:xfrm flipH="1">
            <a:off x="2024721" y="4454614"/>
            <a:ext cx="538150" cy="2872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261AD07E-57E2-8B4F-8928-6D64B827E977}"/>
              </a:ext>
            </a:extLst>
          </p:cNvPr>
          <p:cNvCxnSpPr>
            <a:cxnSpLocks/>
          </p:cNvCxnSpPr>
          <p:nvPr/>
        </p:nvCxnSpPr>
        <p:spPr>
          <a:xfrm>
            <a:off x="7276015" y="1867991"/>
            <a:ext cx="276102" cy="30028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AE1E1FAE-5C07-FC45-9DAC-CEDE8A5BC547}"/>
              </a:ext>
            </a:extLst>
          </p:cNvPr>
          <p:cNvCxnSpPr>
            <a:cxnSpLocks/>
          </p:cNvCxnSpPr>
          <p:nvPr/>
        </p:nvCxnSpPr>
        <p:spPr>
          <a:xfrm>
            <a:off x="6527075" y="2289486"/>
            <a:ext cx="276102" cy="30028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5FE7DC2C-609E-1A40-9006-05A0ECCC6B99}"/>
              </a:ext>
            </a:extLst>
          </p:cNvPr>
          <p:cNvCxnSpPr>
            <a:cxnSpLocks/>
          </p:cNvCxnSpPr>
          <p:nvPr/>
        </p:nvCxnSpPr>
        <p:spPr>
          <a:xfrm>
            <a:off x="5847799" y="2689557"/>
            <a:ext cx="276102" cy="30028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F504F316-55BC-9849-85CD-7006ABAE1A41}"/>
              </a:ext>
            </a:extLst>
          </p:cNvPr>
          <p:cNvCxnSpPr>
            <a:cxnSpLocks/>
          </p:cNvCxnSpPr>
          <p:nvPr/>
        </p:nvCxnSpPr>
        <p:spPr>
          <a:xfrm>
            <a:off x="3479059" y="4058016"/>
            <a:ext cx="276102" cy="30028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FD684FC1-250F-D546-B7E2-14926D653489}"/>
              </a:ext>
            </a:extLst>
          </p:cNvPr>
          <p:cNvCxnSpPr>
            <a:cxnSpLocks/>
          </p:cNvCxnSpPr>
          <p:nvPr/>
        </p:nvCxnSpPr>
        <p:spPr>
          <a:xfrm>
            <a:off x="2730119" y="4479511"/>
            <a:ext cx="276102" cy="30028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65E0B45F-C714-E145-807F-05260AC8DC41}"/>
              </a:ext>
            </a:extLst>
          </p:cNvPr>
          <p:cNvSpPr txBox="1"/>
          <p:nvPr/>
        </p:nvSpPr>
        <p:spPr>
          <a:xfrm rot="19928974">
            <a:off x="6599341" y="1636649"/>
            <a:ext cx="245602" cy="369332"/>
          </a:xfrm>
          <a:prstGeom prst="rect">
            <a:avLst/>
          </a:prstGeom>
          <a:noFill/>
        </p:spPr>
        <p:txBody>
          <a:bodyPr wrap="square" rtlCol="0">
            <a:spAutoFit/>
          </a:bodyPr>
          <a:lstStyle/>
          <a:p>
            <a:r>
              <a:rPr lang="en-US" dirty="0">
                <a:latin typeface="Consolas" panose="020B0609020204030204" pitchFamily="49" charset="0"/>
                <a:cs typeface="Consolas" panose="020B0609020204030204" pitchFamily="49" charset="0"/>
              </a:rPr>
              <a:t>c</a:t>
            </a:r>
          </a:p>
        </p:txBody>
      </p:sp>
      <p:sp>
        <p:nvSpPr>
          <p:cNvPr id="28" name="TextBox 27">
            <a:extLst>
              <a:ext uri="{FF2B5EF4-FFF2-40B4-BE49-F238E27FC236}">
                <a16:creationId xmlns:a16="http://schemas.microsoft.com/office/drawing/2014/main" id="{CDFD72EE-8B31-A144-ADF7-1BC816D59E7C}"/>
              </a:ext>
            </a:extLst>
          </p:cNvPr>
          <p:cNvSpPr txBox="1"/>
          <p:nvPr/>
        </p:nvSpPr>
        <p:spPr>
          <a:xfrm rot="19928974">
            <a:off x="5850403" y="2011119"/>
            <a:ext cx="245602" cy="369332"/>
          </a:xfrm>
          <a:prstGeom prst="rect">
            <a:avLst/>
          </a:prstGeom>
          <a:noFill/>
        </p:spPr>
        <p:txBody>
          <a:bodyPr wrap="square" rtlCol="0">
            <a:spAutoFit/>
          </a:bodyPr>
          <a:lstStyle/>
          <a:p>
            <a:r>
              <a:rPr lang="en-US" dirty="0">
                <a:latin typeface="Consolas" panose="020B0609020204030204" pitchFamily="49" charset="0"/>
                <a:cs typeface="Consolas" panose="020B0609020204030204" pitchFamily="49" charset="0"/>
              </a:rPr>
              <a:t>c</a:t>
            </a:r>
          </a:p>
        </p:txBody>
      </p:sp>
      <p:sp>
        <p:nvSpPr>
          <p:cNvPr id="29" name="TextBox 28">
            <a:extLst>
              <a:ext uri="{FF2B5EF4-FFF2-40B4-BE49-F238E27FC236}">
                <a16:creationId xmlns:a16="http://schemas.microsoft.com/office/drawing/2014/main" id="{332B3C8B-0A18-264D-AAA2-5FBE0038A6BC}"/>
              </a:ext>
            </a:extLst>
          </p:cNvPr>
          <p:cNvSpPr txBox="1"/>
          <p:nvPr/>
        </p:nvSpPr>
        <p:spPr>
          <a:xfrm rot="19928974">
            <a:off x="5171132" y="2429130"/>
            <a:ext cx="245602" cy="369332"/>
          </a:xfrm>
          <a:prstGeom prst="rect">
            <a:avLst/>
          </a:prstGeom>
          <a:noFill/>
        </p:spPr>
        <p:txBody>
          <a:bodyPr wrap="square" rtlCol="0">
            <a:spAutoFit/>
          </a:bodyPr>
          <a:lstStyle/>
          <a:p>
            <a:r>
              <a:rPr lang="en-US" dirty="0">
                <a:latin typeface="Consolas" panose="020B0609020204030204" pitchFamily="49" charset="0"/>
                <a:cs typeface="Consolas" panose="020B0609020204030204" pitchFamily="49" charset="0"/>
              </a:rPr>
              <a:t>c</a:t>
            </a:r>
          </a:p>
        </p:txBody>
      </p:sp>
      <p:sp>
        <p:nvSpPr>
          <p:cNvPr id="31" name="TextBox 30">
            <a:extLst>
              <a:ext uri="{FF2B5EF4-FFF2-40B4-BE49-F238E27FC236}">
                <a16:creationId xmlns:a16="http://schemas.microsoft.com/office/drawing/2014/main" id="{5812E490-D65B-DD42-A4E2-655E47EAF6C8}"/>
              </a:ext>
            </a:extLst>
          </p:cNvPr>
          <p:cNvSpPr txBox="1"/>
          <p:nvPr/>
        </p:nvSpPr>
        <p:spPr>
          <a:xfrm rot="19928974">
            <a:off x="2828506" y="3861699"/>
            <a:ext cx="245602" cy="369332"/>
          </a:xfrm>
          <a:prstGeom prst="rect">
            <a:avLst/>
          </a:prstGeom>
          <a:noFill/>
        </p:spPr>
        <p:txBody>
          <a:bodyPr wrap="square" rtlCol="0">
            <a:spAutoFit/>
          </a:bodyPr>
          <a:lstStyle/>
          <a:p>
            <a:r>
              <a:rPr lang="en-US" dirty="0">
                <a:latin typeface="Consolas" panose="020B0609020204030204" pitchFamily="49" charset="0"/>
                <a:cs typeface="Consolas" panose="020B0609020204030204" pitchFamily="49" charset="0"/>
              </a:rPr>
              <a:t>c</a:t>
            </a:r>
          </a:p>
        </p:txBody>
      </p:sp>
      <p:sp>
        <p:nvSpPr>
          <p:cNvPr id="32" name="TextBox 31">
            <a:extLst>
              <a:ext uri="{FF2B5EF4-FFF2-40B4-BE49-F238E27FC236}">
                <a16:creationId xmlns:a16="http://schemas.microsoft.com/office/drawing/2014/main" id="{B2DE8118-2A25-8747-89F5-B85164B28239}"/>
              </a:ext>
            </a:extLst>
          </p:cNvPr>
          <p:cNvSpPr txBox="1"/>
          <p:nvPr/>
        </p:nvSpPr>
        <p:spPr>
          <a:xfrm rot="19928974">
            <a:off x="2079568" y="4236169"/>
            <a:ext cx="245602" cy="369332"/>
          </a:xfrm>
          <a:prstGeom prst="rect">
            <a:avLst/>
          </a:prstGeom>
          <a:noFill/>
        </p:spPr>
        <p:txBody>
          <a:bodyPr wrap="square" rtlCol="0">
            <a:spAutoFit/>
          </a:bodyPr>
          <a:lstStyle/>
          <a:p>
            <a:r>
              <a:rPr lang="en-US" dirty="0">
                <a:latin typeface="Consolas" panose="020B0609020204030204" pitchFamily="49" charset="0"/>
                <a:cs typeface="Consolas" panose="020B0609020204030204" pitchFamily="49" charset="0"/>
              </a:rPr>
              <a:t>c</a:t>
            </a:r>
          </a:p>
        </p:txBody>
      </p:sp>
      <p:sp>
        <p:nvSpPr>
          <p:cNvPr id="33" name="Oval 32">
            <a:extLst>
              <a:ext uri="{FF2B5EF4-FFF2-40B4-BE49-F238E27FC236}">
                <a16:creationId xmlns:a16="http://schemas.microsoft.com/office/drawing/2014/main" id="{3DBABD81-CEB6-914C-B392-534D6DD402CD}"/>
              </a:ext>
            </a:extLst>
          </p:cNvPr>
          <p:cNvSpPr/>
          <p:nvPr/>
        </p:nvSpPr>
        <p:spPr>
          <a:xfrm>
            <a:off x="3000086" y="4795315"/>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0B09AB6E-6FC7-1A42-BF80-E29F56D0C2EB}"/>
              </a:ext>
            </a:extLst>
          </p:cNvPr>
          <p:cNvSpPr/>
          <p:nvPr/>
        </p:nvSpPr>
        <p:spPr>
          <a:xfrm>
            <a:off x="3779504" y="4477449"/>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D0218E4E-6E88-2042-8206-2C46ED4D1ED8}"/>
              </a:ext>
            </a:extLst>
          </p:cNvPr>
          <p:cNvSpPr/>
          <p:nvPr/>
        </p:nvSpPr>
        <p:spPr>
          <a:xfrm>
            <a:off x="6153201" y="3099785"/>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0B8A021D-E7DB-BC49-84E7-08F8CF6E8594}"/>
              </a:ext>
            </a:extLst>
          </p:cNvPr>
          <p:cNvSpPr/>
          <p:nvPr/>
        </p:nvSpPr>
        <p:spPr>
          <a:xfrm>
            <a:off x="6857591" y="2650550"/>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0088FB59-B0F3-6A43-96C2-F25C7A2B7B22}"/>
              </a:ext>
            </a:extLst>
          </p:cNvPr>
          <p:cNvSpPr/>
          <p:nvPr/>
        </p:nvSpPr>
        <p:spPr>
          <a:xfrm>
            <a:off x="7552117" y="2289486"/>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FF7109D2-600C-934B-9CDD-DFF28B417FA8}"/>
              </a:ext>
            </a:extLst>
          </p:cNvPr>
          <p:cNvSpPr/>
          <p:nvPr/>
        </p:nvSpPr>
        <p:spPr>
          <a:xfrm>
            <a:off x="1759113" y="4782252"/>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A172E833-C7DB-5849-97AD-65E161B4DD48}"/>
              </a:ext>
            </a:extLst>
          </p:cNvPr>
          <p:cNvSpPr/>
          <p:nvPr/>
        </p:nvSpPr>
        <p:spPr>
          <a:xfrm>
            <a:off x="2265687" y="5325581"/>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Straight Arrow Connector 40">
            <a:extLst>
              <a:ext uri="{FF2B5EF4-FFF2-40B4-BE49-F238E27FC236}">
                <a16:creationId xmlns:a16="http://schemas.microsoft.com/office/drawing/2014/main" id="{D3D874C7-3C7A-D745-BC4B-B44608782A7F}"/>
              </a:ext>
            </a:extLst>
          </p:cNvPr>
          <p:cNvCxnSpPr>
            <a:cxnSpLocks/>
          </p:cNvCxnSpPr>
          <p:nvPr/>
        </p:nvCxnSpPr>
        <p:spPr>
          <a:xfrm>
            <a:off x="1955056" y="5004355"/>
            <a:ext cx="247313" cy="25412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A3594D5C-AE84-FB4A-8128-60D76CF08109}"/>
              </a:ext>
            </a:extLst>
          </p:cNvPr>
          <p:cNvSpPr txBox="1"/>
          <p:nvPr/>
        </p:nvSpPr>
        <p:spPr>
          <a:xfrm rot="2784941">
            <a:off x="2866977" y="4321906"/>
            <a:ext cx="245602" cy="369332"/>
          </a:xfrm>
          <a:prstGeom prst="rect">
            <a:avLst/>
          </a:prstGeom>
          <a:noFill/>
        </p:spPr>
        <p:txBody>
          <a:bodyPr wrap="square" rtlCol="0">
            <a:spAutoFit/>
          </a:bodyPr>
          <a:lstStyle/>
          <a:p>
            <a:r>
              <a:rPr lang="en-US" dirty="0">
                <a:latin typeface="Consolas" panose="020B0609020204030204" pitchFamily="49" charset="0"/>
                <a:cs typeface="Consolas" panose="020B0609020204030204" pitchFamily="49" charset="0"/>
              </a:rPr>
              <a:t>$</a:t>
            </a:r>
          </a:p>
        </p:txBody>
      </p:sp>
      <p:sp>
        <p:nvSpPr>
          <p:cNvPr id="43" name="TextBox 42">
            <a:extLst>
              <a:ext uri="{FF2B5EF4-FFF2-40B4-BE49-F238E27FC236}">
                <a16:creationId xmlns:a16="http://schemas.microsoft.com/office/drawing/2014/main" id="{AA87CAF3-3778-2443-BCAA-82EFA63587EC}"/>
              </a:ext>
            </a:extLst>
          </p:cNvPr>
          <p:cNvSpPr txBox="1"/>
          <p:nvPr/>
        </p:nvSpPr>
        <p:spPr>
          <a:xfrm rot="2957904">
            <a:off x="2081544" y="4815492"/>
            <a:ext cx="245602" cy="369332"/>
          </a:xfrm>
          <a:prstGeom prst="rect">
            <a:avLst/>
          </a:prstGeom>
          <a:noFill/>
        </p:spPr>
        <p:txBody>
          <a:bodyPr wrap="square" rtlCol="0">
            <a:spAutoFit/>
          </a:bodyPr>
          <a:lstStyle/>
          <a:p>
            <a:r>
              <a:rPr lang="en-US" dirty="0">
                <a:latin typeface="Consolas" panose="020B0609020204030204" pitchFamily="49" charset="0"/>
                <a:cs typeface="Consolas" panose="020B0609020204030204" pitchFamily="49" charset="0"/>
              </a:rPr>
              <a:t>$</a:t>
            </a:r>
          </a:p>
        </p:txBody>
      </p:sp>
      <p:sp>
        <p:nvSpPr>
          <p:cNvPr id="44" name="TextBox 43">
            <a:extLst>
              <a:ext uri="{FF2B5EF4-FFF2-40B4-BE49-F238E27FC236}">
                <a16:creationId xmlns:a16="http://schemas.microsoft.com/office/drawing/2014/main" id="{75CE5005-5D4F-F244-8558-E9B368B6241E}"/>
              </a:ext>
            </a:extLst>
          </p:cNvPr>
          <p:cNvSpPr txBox="1"/>
          <p:nvPr/>
        </p:nvSpPr>
        <p:spPr>
          <a:xfrm rot="2784941">
            <a:off x="3633336" y="3925661"/>
            <a:ext cx="245602" cy="369332"/>
          </a:xfrm>
          <a:prstGeom prst="rect">
            <a:avLst/>
          </a:prstGeom>
          <a:noFill/>
        </p:spPr>
        <p:txBody>
          <a:bodyPr wrap="square" rtlCol="0">
            <a:spAutoFit/>
          </a:bodyPr>
          <a:lstStyle/>
          <a:p>
            <a:r>
              <a:rPr lang="en-US" dirty="0">
                <a:latin typeface="Consolas" panose="020B0609020204030204" pitchFamily="49" charset="0"/>
                <a:cs typeface="Consolas" panose="020B0609020204030204" pitchFamily="49" charset="0"/>
              </a:rPr>
              <a:t>$</a:t>
            </a:r>
          </a:p>
        </p:txBody>
      </p:sp>
      <p:sp>
        <p:nvSpPr>
          <p:cNvPr id="46" name="TextBox 45">
            <a:extLst>
              <a:ext uri="{FF2B5EF4-FFF2-40B4-BE49-F238E27FC236}">
                <a16:creationId xmlns:a16="http://schemas.microsoft.com/office/drawing/2014/main" id="{0216190C-F0B7-414D-ADA5-1810CF3B2593}"/>
              </a:ext>
            </a:extLst>
          </p:cNvPr>
          <p:cNvSpPr txBox="1"/>
          <p:nvPr/>
        </p:nvSpPr>
        <p:spPr>
          <a:xfrm rot="2784941">
            <a:off x="5954184" y="2497445"/>
            <a:ext cx="245602" cy="369332"/>
          </a:xfrm>
          <a:prstGeom prst="rect">
            <a:avLst/>
          </a:prstGeom>
          <a:noFill/>
        </p:spPr>
        <p:txBody>
          <a:bodyPr wrap="square" rtlCol="0">
            <a:spAutoFit/>
          </a:bodyPr>
          <a:lstStyle/>
          <a:p>
            <a:r>
              <a:rPr lang="en-US" dirty="0">
                <a:latin typeface="Consolas" panose="020B0609020204030204" pitchFamily="49" charset="0"/>
                <a:cs typeface="Consolas" panose="020B0609020204030204" pitchFamily="49" charset="0"/>
              </a:rPr>
              <a:t>$</a:t>
            </a:r>
          </a:p>
        </p:txBody>
      </p:sp>
      <p:sp>
        <p:nvSpPr>
          <p:cNvPr id="47" name="TextBox 46">
            <a:extLst>
              <a:ext uri="{FF2B5EF4-FFF2-40B4-BE49-F238E27FC236}">
                <a16:creationId xmlns:a16="http://schemas.microsoft.com/office/drawing/2014/main" id="{82CB90BF-F5FF-244B-A765-28157DBC1696}"/>
              </a:ext>
            </a:extLst>
          </p:cNvPr>
          <p:cNvSpPr txBox="1"/>
          <p:nvPr/>
        </p:nvSpPr>
        <p:spPr>
          <a:xfrm rot="2784941">
            <a:off x="6568138" y="2053310"/>
            <a:ext cx="245602" cy="369332"/>
          </a:xfrm>
          <a:prstGeom prst="rect">
            <a:avLst/>
          </a:prstGeom>
          <a:noFill/>
        </p:spPr>
        <p:txBody>
          <a:bodyPr wrap="square" rtlCol="0">
            <a:spAutoFit/>
          </a:bodyPr>
          <a:lstStyle/>
          <a:p>
            <a:r>
              <a:rPr lang="en-US" dirty="0">
                <a:latin typeface="Consolas" panose="020B0609020204030204" pitchFamily="49" charset="0"/>
                <a:cs typeface="Consolas" panose="020B0609020204030204" pitchFamily="49" charset="0"/>
              </a:rPr>
              <a:t>$</a:t>
            </a:r>
          </a:p>
        </p:txBody>
      </p:sp>
      <p:sp>
        <p:nvSpPr>
          <p:cNvPr id="48" name="TextBox 47">
            <a:extLst>
              <a:ext uri="{FF2B5EF4-FFF2-40B4-BE49-F238E27FC236}">
                <a16:creationId xmlns:a16="http://schemas.microsoft.com/office/drawing/2014/main" id="{DA28545E-A7C7-8942-8BAE-321A98DE4C4D}"/>
              </a:ext>
            </a:extLst>
          </p:cNvPr>
          <p:cNvSpPr txBox="1"/>
          <p:nvPr/>
        </p:nvSpPr>
        <p:spPr>
          <a:xfrm rot="2784941">
            <a:off x="7334497" y="1657065"/>
            <a:ext cx="245602" cy="369332"/>
          </a:xfrm>
          <a:prstGeom prst="rect">
            <a:avLst/>
          </a:prstGeom>
          <a:noFill/>
        </p:spPr>
        <p:txBody>
          <a:bodyPr wrap="square" rtlCol="0">
            <a:spAutoFit/>
          </a:bodyPr>
          <a:lstStyle/>
          <a:p>
            <a:r>
              <a:rPr lang="en-US" dirty="0">
                <a:latin typeface="Consolas" panose="020B0609020204030204" pitchFamily="49" charset="0"/>
                <a:cs typeface="Consolas" panose="020B0609020204030204" pitchFamily="49" charset="0"/>
              </a:rPr>
              <a:t>$</a:t>
            </a:r>
          </a:p>
        </p:txBody>
      </p:sp>
      <p:sp>
        <p:nvSpPr>
          <p:cNvPr id="4" name="TextBox 3">
            <a:extLst>
              <a:ext uri="{FF2B5EF4-FFF2-40B4-BE49-F238E27FC236}">
                <a16:creationId xmlns:a16="http://schemas.microsoft.com/office/drawing/2014/main" id="{EA31064B-6051-664C-A034-6CC4877DF025}"/>
              </a:ext>
            </a:extLst>
          </p:cNvPr>
          <p:cNvSpPr txBox="1"/>
          <p:nvPr/>
        </p:nvSpPr>
        <p:spPr>
          <a:xfrm>
            <a:off x="8895806" y="1600670"/>
            <a:ext cx="3082834" cy="646331"/>
          </a:xfrm>
          <a:prstGeom prst="rect">
            <a:avLst/>
          </a:prstGeom>
          <a:noFill/>
        </p:spPr>
        <p:txBody>
          <a:bodyPr wrap="square" rtlCol="0">
            <a:spAutoFit/>
          </a:bodyPr>
          <a:lstStyle/>
          <a:p>
            <a:r>
              <a:rPr lang="en-US" dirty="0"/>
              <a:t>m=6</a:t>
            </a:r>
          </a:p>
          <a:p>
            <a:r>
              <a:rPr lang="en-US" dirty="0"/>
              <a:t>#nodes=14</a:t>
            </a:r>
          </a:p>
        </p:txBody>
      </p:sp>
      <p:sp>
        <p:nvSpPr>
          <p:cNvPr id="49" name="Oval 48">
            <a:extLst>
              <a:ext uri="{FF2B5EF4-FFF2-40B4-BE49-F238E27FC236}">
                <a16:creationId xmlns:a16="http://schemas.microsoft.com/office/drawing/2014/main" id="{6F825DFA-65DA-0848-88EC-12B66425649F}"/>
              </a:ext>
            </a:extLst>
          </p:cNvPr>
          <p:cNvSpPr/>
          <p:nvPr/>
        </p:nvSpPr>
        <p:spPr>
          <a:xfrm>
            <a:off x="3866595" y="3663196"/>
            <a:ext cx="104515" cy="8584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00F30585-3E20-404D-B0FE-1453A44E5AFC}"/>
              </a:ext>
            </a:extLst>
          </p:cNvPr>
          <p:cNvSpPr/>
          <p:nvPr/>
        </p:nvSpPr>
        <p:spPr>
          <a:xfrm>
            <a:off x="4319441" y="3449836"/>
            <a:ext cx="104515" cy="8584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D9EF8FFE-04E5-BC44-8BD0-96EB2152903D}"/>
              </a:ext>
            </a:extLst>
          </p:cNvPr>
          <p:cNvSpPr/>
          <p:nvPr/>
        </p:nvSpPr>
        <p:spPr>
          <a:xfrm>
            <a:off x="4733099" y="3223412"/>
            <a:ext cx="104515" cy="8584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7745364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3171ED-C2CB-1648-8EC1-A909467D4A8D}"/>
              </a:ext>
            </a:extLst>
          </p:cNvPr>
          <p:cNvSpPr>
            <a:spLocks noGrp="1"/>
          </p:cNvSpPr>
          <p:nvPr>
            <p:ph type="title"/>
          </p:nvPr>
        </p:nvSpPr>
        <p:spPr/>
        <p:txBody>
          <a:bodyPr/>
          <a:lstStyle/>
          <a:p>
            <a:pPr algn="ctr"/>
            <a:r>
              <a:rPr lang="en-US" dirty="0"/>
              <a:t>A good family of strings</a:t>
            </a:r>
          </a:p>
        </p:txBody>
      </p:sp>
      <p:sp>
        <p:nvSpPr>
          <p:cNvPr id="77" name="TextBox 76">
            <a:extLst>
              <a:ext uri="{FF2B5EF4-FFF2-40B4-BE49-F238E27FC236}">
                <a16:creationId xmlns:a16="http://schemas.microsoft.com/office/drawing/2014/main" id="{1FDCC2EA-8027-3D4B-A3F3-9388A419630A}"/>
              </a:ext>
            </a:extLst>
          </p:cNvPr>
          <p:cNvSpPr txBox="1"/>
          <p:nvPr/>
        </p:nvSpPr>
        <p:spPr>
          <a:xfrm>
            <a:off x="10254343" y="1371600"/>
            <a:ext cx="1240971" cy="424641"/>
          </a:xfrm>
          <a:prstGeom prst="rect">
            <a:avLst/>
          </a:prstGeom>
          <a:noFill/>
        </p:spPr>
        <p:txBody>
          <a:bodyPr wrap="square" rtlCol="0">
            <a:spAutoFit/>
          </a:bodyPr>
          <a:lstStyle/>
          <a:p>
            <a:endParaRPr lang="en-US" dirty="0"/>
          </a:p>
        </p:txBody>
      </p:sp>
      <p:sp>
        <p:nvSpPr>
          <p:cNvPr id="6" name="Oval 5">
            <a:extLst>
              <a:ext uri="{FF2B5EF4-FFF2-40B4-BE49-F238E27FC236}">
                <a16:creationId xmlns:a16="http://schemas.microsoft.com/office/drawing/2014/main" id="{DE7AAD0B-32B2-5B4A-8DE0-75A619D4760B}"/>
              </a:ext>
            </a:extLst>
          </p:cNvPr>
          <p:cNvSpPr/>
          <p:nvPr/>
        </p:nvSpPr>
        <p:spPr>
          <a:xfrm>
            <a:off x="7080072" y="1690690"/>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B1FA052F-6DCB-814D-B45D-60E042E4919C}"/>
              </a:ext>
            </a:extLst>
          </p:cNvPr>
          <p:cNvCxnSpPr>
            <a:stCxn id="6" idx="3"/>
          </p:cNvCxnSpPr>
          <p:nvPr/>
        </p:nvCxnSpPr>
        <p:spPr>
          <a:xfrm flipH="1">
            <a:off x="6570617" y="1842026"/>
            <a:ext cx="538150" cy="2872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3E530E67-383A-494A-8B6A-992B6D6AC17B}"/>
              </a:ext>
            </a:extLst>
          </p:cNvPr>
          <p:cNvSpPr/>
          <p:nvPr/>
        </p:nvSpPr>
        <p:spPr>
          <a:xfrm>
            <a:off x="6331129" y="2117412"/>
            <a:ext cx="195943" cy="177301"/>
          </a:xfrm>
          <a:prstGeom prst="ellipse">
            <a:avLst/>
          </a:prstGeom>
          <a:solidFill>
            <a:srgbClr val="FF4EFF"/>
          </a:solidFill>
          <a:ln>
            <a:solidFill>
              <a:srgbClr val="FF4E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52C5A254-1CAC-AB47-A16F-A9DD44B0C719}"/>
              </a:ext>
            </a:extLst>
          </p:cNvPr>
          <p:cNvCxnSpPr>
            <a:stCxn id="10" idx="3"/>
          </p:cNvCxnSpPr>
          <p:nvPr/>
        </p:nvCxnSpPr>
        <p:spPr>
          <a:xfrm flipH="1">
            <a:off x="5821674" y="2268748"/>
            <a:ext cx="538150" cy="2872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936C48E5-49BA-A14D-97B7-A26FF88C516D}"/>
              </a:ext>
            </a:extLst>
          </p:cNvPr>
          <p:cNvSpPr/>
          <p:nvPr/>
        </p:nvSpPr>
        <p:spPr>
          <a:xfrm>
            <a:off x="5608314" y="2531071"/>
            <a:ext cx="195943" cy="177301"/>
          </a:xfrm>
          <a:prstGeom prst="ellipse">
            <a:avLst/>
          </a:prstGeom>
          <a:solidFill>
            <a:srgbClr val="FF4EFF"/>
          </a:solidFill>
          <a:ln>
            <a:solidFill>
              <a:srgbClr val="FF4E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a:extLst>
              <a:ext uri="{FF2B5EF4-FFF2-40B4-BE49-F238E27FC236}">
                <a16:creationId xmlns:a16="http://schemas.microsoft.com/office/drawing/2014/main" id="{F5B32917-2B4E-174D-92B1-9FF94DC4B481}"/>
              </a:ext>
            </a:extLst>
          </p:cNvPr>
          <p:cNvCxnSpPr>
            <a:stCxn id="12" idx="3"/>
          </p:cNvCxnSpPr>
          <p:nvPr/>
        </p:nvCxnSpPr>
        <p:spPr>
          <a:xfrm flipH="1">
            <a:off x="5098859" y="2682407"/>
            <a:ext cx="538150" cy="2872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F173E079-B4FB-3540-B104-B80F078A5943}"/>
              </a:ext>
            </a:extLst>
          </p:cNvPr>
          <p:cNvSpPr/>
          <p:nvPr/>
        </p:nvSpPr>
        <p:spPr>
          <a:xfrm>
            <a:off x="3256991" y="3889619"/>
            <a:ext cx="195943" cy="177301"/>
          </a:xfrm>
          <a:prstGeom prst="ellipse">
            <a:avLst/>
          </a:prstGeom>
          <a:solidFill>
            <a:srgbClr val="FF4EFF"/>
          </a:solidFill>
          <a:ln>
            <a:solidFill>
              <a:srgbClr val="FF4E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Arrow Connector 16">
            <a:extLst>
              <a:ext uri="{FF2B5EF4-FFF2-40B4-BE49-F238E27FC236}">
                <a16:creationId xmlns:a16="http://schemas.microsoft.com/office/drawing/2014/main" id="{BAF77AD3-DD7C-124D-BD51-EE6A70D66A55}"/>
              </a:ext>
            </a:extLst>
          </p:cNvPr>
          <p:cNvCxnSpPr>
            <a:stCxn id="16" idx="3"/>
          </p:cNvCxnSpPr>
          <p:nvPr/>
        </p:nvCxnSpPr>
        <p:spPr>
          <a:xfrm flipH="1">
            <a:off x="2747536" y="4040955"/>
            <a:ext cx="538150" cy="2872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86185A89-5C41-084A-B82E-3D74D6CECCBC}"/>
              </a:ext>
            </a:extLst>
          </p:cNvPr>
          <p:cNvSpPr/>
          <p:nvPr/>
        </p:nvSpPr>
        <p:spPr>
          <a:xfrm>
            <a:off x="2534176" y="4303278"/>
            <a:ext cx="195943" cy="177301"/>
          </a:xfrm>
          <a:prstGeom prst="ellipse">
            <a:avLst/>
          </a:prstGeom>
          <a:solidFill>
            <a:srgbClr val="FF4EFF"/>
          </a:solidFill>
          <a:ln>
            <a:solidFill>
              <a:srgbClr val="FF4E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Arrow Connector 18">
            <a:extLst>
              <a:ext uri="{FF2B5EF4-FFF2-40B4-BE49-F238E27FC236}">
                <a16:creationId xmlns:a16="http://schemas.microsoft.com/office/drawing/2014/main" id="{A6FC82B5-34CB-9142-BECD-2CEA59EA5E50}"/>
              </a:ext>
            </a:extLst>
          </p:cNvPr>
          <p:cNvCxnSpPr>
            <a:stCxn id="18" idx="3"/>
          </p:cNvCxnSpPr>
          <p:nvPr/>
        </p:nvCxnSpPr>
        <p:spPr>
          <a:xfrm flipH="1">
            <a:off x="2024721" y="4454614"/>
            <a:ext cx="538150" cy="2872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261AD07E-57E2-8B4F-8928-6D64B827E977}"/>
              </a:ext>
            </a:extLst>
          </p:cNvPr>
          <p:cNvCxnSpPr>
            <a:cxnSpLocks/>
          </p:cNvCxnSpPr>
          <p:nvPr/>
        </p:nvCxnSpPr>
        <p:spPr>
          <a:xfrm>
            <a:off x="7276015" y="1867991"/>
            <a:ext cx="276102" cy="30028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AE1E1FAE-5C07-FC45-9DAC-CEDE8A5BC547}"/>
              </a:ext>
            </a:extLst>
          </p:cNvPr>
          <p:cNvCxnSpPr>
            <a:cxnSpLocks/>
          </p:cNvCxnSpPr>
          <p:nvPr/>
        </p:nvCxnSpPr>
        <p:spPr>
          <a:xfrm>
            <a:off x="6527075" y="2289486"/>
            <a:ext cx="276102" cy="30028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5FE7DC2C-609E-1A40-9006-05A0ECCC6B99}"/>
              </a:ext>
            </a:extLst>
          </p:cNvPr>
          <p:cNvCxnSpPr>
            <a:cxnSpLocks/>
          </p:cNvCxnSpPr>
          <p:nvPr/>
        </p:nvCxnSpPr>
        <p:spPr>
          <a:xfrm>
            <a:off x="5847799" y="2689557"/>
            <a:ext cx="276102" cy="30028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F504F316-55BC-9849-85CD-7006ABAE1A41}"/>
              </a:ext>
            </a:extLst>
          </p:cNvPr>
          <p:cNvCxnSpPr>
            <a:cxnSpLocks/>
          </p:cNvCxnSpPr>
          <p:nvPr/>
        </p:nvCxnSpPr>
        <p:spPr>
          <a:xfrm>
            <a:off x="3479059" y="4058016"/>
            <a:ext cx="276102" cy="30028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FD684FC1-250F-D546-B7E2-14926D653489}"/>
              </a:ext>
            </a:extLst>
          </p:cNvPr>
          <p:cNvCxnSpPr>
            <a:cxnSpLocks/>
          </p:cNvCxnSpPr>
          <p:nvPr/>
        </p:nvCxnSpPr>
        <p:spPr>
          <a:xfrm>
            <a:off x="2730119" y="4479511"/>
            <a:ext cx="276102" cy="30028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65E0B45F-C714-E145-807F-05260AC8DC41}"/>
              </a:ext>
            </a:extLst>
          </p:cNvPr>
          <p:cNvSpPr txBox="1"/>
          <p:nvPr/>
        </p:nvSpPr>
        <p:spPr>
          <a:xfrm rot="19928974">
            <a:off x="6599341" y="1636649"/>
            <a:ext cx="245602" cy="369332"/>
          </a:xfrm>
          <a:prstGeom prst="rect">
            <a:avLst/>
          </a:prstGeom>
          <a:noFill/>
        </p:spPr>
        <p:txBody>
          <a:bodyPr wrap="square" rtlCol="0">
            <a:spAutoFit/>
          </a:bodyPr>
          <a:lstStyle/>
          <a:p>
            <a:r>
              <a:rPr lang="en-US" dirty="0">
                <a:latin typeface="Consolas" panose="020B0609020204030204" pitchFamily="49" charset="0"/>
                <a:cs typeface="Consolas" panose="020B0609020204030204" pitchFamily="49" charset="0"/>
              </a:rPr>
              <a:t>c</a:t>
            </a:r>
          </a:p>
        </p:txBody>
      </p:sp>
      <p:sp>
        <p:nvSpPr>
          <p:cNvPr id="28" name="TextBox 27">
            <a:extLst>
              <a:ext uri="{FF2B5EF4-FFF2-40B4-BE49-F238E27FC236}">
                <a16:creationId xmlns:a16="http://schemas.microsoft.com/office/drawing/2014/main" id="{CDFD72EE-8B31-A144-ADF7-1BC816D59E7C}"/>
              </a:ext>
            </a:extLst>
          </p:cNvPr>
          <p:cNvSpPr txBox="1"/>
          <p:nvPr/>
        </p:nvSpPr>
        <p:spPr>
          <a:xfrm rot="19928974">
            <a:off x="5850403" y="2011119"/>
            <a:ext cx="245602" cy="369332"/>
          </a:xfrm>
          <a:prstGeom prst="rect">
            <a:avLst/>
          </a:prstGeom>
          <a:noFill/>
        </p:spPr>
        <p:txBody>
          <a:bodyPr wrap="square" rtlCol="0">
            <a:spAutoFit/>
          </a:bodyPr>
          <a:lstStyle/>
          <a:p>
            <a:r>
              <a:rPr lang="en-US" dirty="0">
                <a:latin typeface="Consolas" panose="020B0609020204030204" pitchFamily="49" charset="0"/>
                <a:cs typeface="Consolas" panose="020B0609020204030204" pitchFamily="49" charset="0"/>
              </a:rPr>
              <a:t>c</a:t>
            </a:r>
          </a:p>
        </p:txBody>
      </p:sp>
      <p:sp>
        <p:nvSpPr>
          <p:cNvPr id="29" name="TextBox 28">
            <a:extLst>
              <a:ext uri="{FF2B5EF4-FFF2-40B4-BE49-F238E27FC236}">
                <a16:creationId xmlns:a16="http://schemas.microsoft.com/office/drawing/2014/main" id="{332B3C8B-0A18-264D-AAA2-5FBE0038A6BC}"/>
              </a:ext>
            </a:extLst>
          </p:cNvPr>
          <p:cNvSpPr txBox="1"/>
          <p:nvPr/>
        </p:nvSpPr>
        <p:spPr>
          <a:xfrm rot="19928974">
            <a:off x="5171132" y="2429130"/>
            <a:ext cx="245602" cy="369332"/>
          </a:xfrm>
          <a:prstGeom prst="rect">
            <a:avLst/>
          </a:prstGeom>
          <a:noFill/>
        </p:spPr>
        <p:txBody>
          <a:bodyPr wrap="square" rtlCol="0">
            <a:spAutoFit/>
          </a:bodyPr>
          <a:lstStyle/>
          <a:p>
            <a:r>
              <a:rPr lang="en-US" dirty="0">
                <a:latin typeface="Consolas" panose="020B0609020204030204" pitchFamily="49" charset="0"/>
                <a:cs typeface="Consolas" panose="020B0609020204030204" pitchFamily="49" charset="0"/>
              </a:rPr>
              <a:t>c</a:t>
            </a:r>
          </a:p>
        </p:txBody>
      </p:sp>
      <p:sp>
        <p:nvSpPr>
          <p:cNvPr id="31" name="TextBox 30">
            <a:extLst>
              <a:ext uri="{FF2B5EF4-FFF2-40B4-BE49-F238E27FC236}">
                <a16:creationId xmlns:a16="http://schemas.microsoft.com/office/drawing/2014/main" id="{5812E490-D65B-DD42-A4E2-655E47EAF6C8}"/>
              </a:ext>
            </a:extLst>
          </p:cNvPr>
          <p:cNvSpPr txBox="1"/>
          <p:nvPr/>
        </p:nvSpPr>
        <p:spPr>
          <a:xfrm rot="19928974">
            <a:off x="2828506" y="3861699"/>
            <a:ext cx="245602" cy="369332"/>
          </a:xfrm>
          <a:prstGeom prst="rect">
            <a:avLst/>
          </a:prstGeom>
          <a:noFill/>
        </p:spPr>
        <p:txBody>
          <a:bodyPr wrap="square" rtlCol="0">
            <a:spAutoFit/>
          </a:bodyPr>
          <a:lstStyle/>
          <a:p>
            <a:r>
              <a:rPr lang="en-US" dirty="0">
                <a:latin typeface="Consolas" panose="020B0609020204030204" pitchFamily="49" charset="0"/>
                <a:cs typeface="Consolas" panose="020B0609020204030204" pitchFamily="49" charset="0"/>
              </a:rPr>
              <a:t>c</a:t>
            </a:r>
          </a:p>
        </p:txBody>
      </p:sp>
      <p:sp>
        <p:nvSpPr>
          <p:cNvPr id="32" name="TextBox 31">
            <a:extLst>
              <a:ext uri="{FF2B5EF4-FFF2-40B4-BE49-F238E27FC236}">
                <a16:creationId xmlns:a16="http://schemas.microsoft.com/office/drawing/2014/main" id="{B2DE8118-2A25-8747-89F5-B85164B28239}"/>
              </a:ext>
            </a:extLst>
          </p:cNvPr>
          <p:cNvSpPr txBox="1"/>
          <p:nvPr/>
        </p:nvSpPr>
        <p:spPr>
          <a:xfrm rot="19928974">
            <a:off x="2079568" y="4236169"/>
            <a:ext cx="245602" cy="369332"/>
          </a:xfrm>
          <a:prstGeom prst="rect">
            <a:avLst/>
          </a:prstGeom>
          <a:noFill/>
        </p:spPr>
        <p:txBody>
          <a:bodyPr wrap="square" rtlCol="0">
            <a:spAutoFit/>
          </a:bodyPr>
          <a:lstStyle/>
          <a:p>
            <a:r>
              <a:rPr lang="en-US" dirty="0">
                <a:latin typeface="Consolas" panose="020B0609020204030204" pitchFamily="49" charset="0"/>
                <a:cs typeface="Consolas" panose="020B0609020204030204" pitchFamily="49" charset="0"/>
              </a:rPr>
              <a:t>c</a:t>
            </a:r>
          </a:p>
        </p:txBody>
      </p:sp>
      <p:sp>
        <p:nvSpPr>
          <p:cNvPr id="33" name="Oval 32">
            <a:extLst>
              <a:ext uri="{FF2B5EF4-FFF2-40B4-BE49-F238E27FC236}">
                <a16:creationId xmlns:a16="http://schemas.microsoft.com/office/drawing/2014/main" id="{3DBABD81-CEB6-914C-B392-534D6DD402CD}"/>
              </a:ext>
            </a:extLst>
          </p:cNvPr>
          <p:cNvSpPr/>
          <p:nvPr/>
        </p:nvSpPr>
        <p:spPr>
          <a:xfrm>
            <a:off x="3000086" y="4795315"/>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0B09AB6E-6FC7-1A42-BF80-E29F56D0C2EB}"/>
              </a:ext>
            </a:extLst>
          </p:cNvPr>
          <p:cNvSpPr/>
          <p:nvPr/>
        </p:nvSpPr>
        <p:spPr>
          <a:xfrm>
            <a:off x="3779504" y="4477449"/>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D0218E4E-6E88-2042-8206-2C46ED4D1ED8}"/>
              </a:ext>
            </a:extLst>
          </p:cNvPr>
          <p:cNvSpPr/>
          <p:nvPr/>
        </p:nvSpPr>
        <p:spPr>
          <a:xfrm>
            <a:off x="6153201" y="3099785"/>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0B8A021D-E7DB-BC49-84E7-08F8CF6E8594}"/>
              </a:ext>
            </a:extLst>
          </p:cNvPr>
          <p:cNvSpPr/>
          <p:nvPr/>
        </p:nvSpPr>
        <p:spPr>
          <a:xfrm>
            <a:off x="6857591" y="2650550"/>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0088FB59-B0F3-6A43-96C2-F25C7A2B7B22}"/>
              </a:ext>
            </a:extLst>
          </p:cNvPr>
          <p:cNvSpPr/>
          <p:nvPr/>
        </p:nvSpPr>
        <p:spPr>
          <a:xfrm>
            <a:off x="7552117" y="2289486"/>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FF7109D2-600C-934B-9CDD-DFF28B417FA8}"/>
              </a:ext>
            </a:extLst>
          </p:cNvPr>
          <p:cNvSpPr/>
          <p:nvPr/>
        </p:nvSpPr>
        <p:spPr>
          <a:xfrm>
            <a:off x="1759113" y="4782252"/>
            <a:ext cx="195943" cy="177301"/>
          </a:xfrm>
          <a:prstGeom prst="ellipse">
            <a:avLst/>
          </a:prstGeom>
          <a:solidFill>
            <a:srgbClr val="FF4EFF"/>
          </a:solidFill>
          <a:ln>
            <a:solidFill>
              <a:srgbClr val="FF4E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A172E833-C7DB-5849-97AD-65E161B4DD48}"/>
              </a:ext>
            </a:extLst>
          </p:cNvPr>
          <p:cNvSpPr/>
          <p:nvPr/>
        </p:nvSpPr>
        <p:spPr>
          <a:xfrm>
            <a:off x="2265687" y="5325581"/>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Straight Arrow Connector 40">
            <a:extLst>
              <a:ext uri="{FF2B5EF4-FFF2-40B4-BE49-F238E27FC236}">
                <a16:creationId xmlns:a16="http://schemas.microsoft.com/office/drawing/2014/main" id="{D3D874C7-3C7A-D745-BC4B-B44608782A7F}"/>
              </a:ext>
            </a:extLst>
          </p:cNvPr>
          <p:cNvCxnSpPr>
            <a:cxnSpLocks/>
          </p:cNvCxnSpPr>
          <p:nvPr/>
        </p:nvCxnSpPr>
        <p:spPr>
          <a:xfrm>
            <a:off x="1955056" y="5004355"/>
            <a:ext cx="247313" cy="25412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A3594D5C-AE84-FB4A-8128-60D76CF08109}"/>
              </a:ext>
            </a:extLst>
          </p:cNvPr>
          <p:cNvSpPr txBox="1"/>
          <p:nvPr/>
        </p:nvSpPr>
        <p:spPr>
          <a:xfrm rot="2784941">
            <a:off x="2866977" y="4321906"/>
            <a:ext cx="245602" cy="369332"/>
          </a:xfrm>
          <a:prstGeom prst="rect">
            <a:avLst/>
          </a:prstGeom>
          <a:noFill/>
        </p:spPr>
        <p:txBody>
          <a:bodyPr wrap="square" rtlCol="0">
            <a:spAutoFit/>
          </a:bodyPr>
          <a:lstStyle/>
          <a:p>
            <a:r>
              <a:rPr lang="en-US" dirty="0">
                <a:latin typeface="Consolas" panose="020B0609020204030204" pitchFamily="49" charset="0"/>
                <a:cs typeface="Consolas" panose="020B0609020204030204" pitchFamily="49" charset="0"/>
              </a:rPr>
              <a:t>$</a:t>
            </a:r>
          </a:p>
        </p:txBody>
      </p:sp>
      <p:sp>
        <p:nvSpPr>
          <p:cNvPr id="43" name="TextBox 42">
            <a:extLst>
              <a:ext uri="{FF2B5EF4-FFF2-40B4-BE49-F238E27FC236}">
                <a16:creationId xmlns:a16="http://schemas.microsoft.com/office/drawing/2014/main" id="{AA87CAF3-3778-2443-BCAA-82EFA63587EC}"/>
              </a:ext>
            </a:extLst>
          </p:cNvPr>
          <p:cNvSpPr txBox="1"/>
          <p:nvPr/>
        </p:nvSpPr>
        <p:spPr>
          <a:xfrm rot="2957904">
            <a:off x="2081544" y="4815492"/>
            <a:ext cx="245602" cy="369332"/>
          </a:xfrm>
          <a:prstGeom prst="rect">
            <a:avLst/>
          </a:prstGeom>
          <a:noFill/>
        </p:spPr>
        <p:txBody>
          <a:bodyPr wrap="square" rtlCol="0">
            <a:spAutoFit/>
          </a:bodyPr>
          <a:lstStyle/>
          <a:p>
            <a:r>
              <a:rPr lang="en-US" dirty="0">
                <a:latin typeface="Consolas" panose="020B0609020204030204" pitchFamily="49" charset="0"/>
                <a:cs typeface="Consolas" panose="020B0609020204030204" pitchFamily="49" charset="0"/>
              </a:rPr>
              <a:t>$</a:t>
            </a:r>
          </a:p>
        </p:txBody>
      </p:sp>
      <p:sp>
        <p:nvSpPr>
          <p:cNvPr id="44" name="TextBox 43">
            <a:extLst>
              <a:ext uri="{FF2B5EF4-FFF2-40B4-BE49-F238E27FC236}">
                <a16:creationId xmlns:a16="http://schemas.microsoft.com/office/drawing/2014/main" id="{75CE5005-5D4F-F244-8558-E9B368B6241E}"/>
              </a:ext>
            </a:extLst>
          </p:cNvPr>
          <p:cNvSpPr txBox="1"/>
          <p:nvPr/>
        </p:nvSpPr>
        <p:spPr>
          <a:xfrm rot="2784941">
            <a:off x="3633336" y="3925661"/>
            <a:ext cx="245602" cy="369332"/>
          </a:xfrm>
          <a:prstGeom prst="rect">
            <a:avLst/>
          </a:prstGeom>
          <a:noFill/>
        </p:spPr>
        <p:txBody>
          <a:bodyPr wrap="square" rtlCol="0">
            <a:spAutoFit/>
          </a:bodyPr>
          <a:lstStyle/>
          <a:p>
            <a:r>
              <a:rPr lang="en-US" dirty="0">
                <a:latin typeface="Consolas" panose="020B0609020204030204" pitchFamily="49" charset="0"/>
                <a:cs typeface="Consolas" panose="020B0609020204030204" pitchFamily="49" charset="0"/>
              </a:rPr>
              <a:t>$</a:t>
            </a:r>
          </a:p>
        </p:txBody>
      </p:sp>
      <p:sp>
        <p:nvSpPr>
          <p:cNvPr id="46" name="TextBox 45">
            <a:extLst>
              <a:ext uri="{FF2B5EF4-FFF2-40B4-BE49-F238E27FC236}">
                <a16:creationId xmlns:a16="http://schemas.microsoft.com/office/drawing/2014/main" id="{0216190C-F0B7-414D-ADA5-1810CF3B2593}"/>
              </a:ext>
            </a:extLst>
          </p:cNvPr>
          <p:cNvSpPr txBox="1"/>
          <p:nvPr/>
        </p:nvSpPr>
        <p:spPr>
          <a:xfrm rot="2784941">
            <a:off x="5954184" y="2497445"/>
            <a:ext cx="245602" cy="369332"/>
          </a:xfrm>
          <a:prstGeom prst="rect">
            <a:avLst/>
          </a:prstGeom>
          <a:noFill/>
        </p:spPr>
        <p:txBody>
          <a:bodyPr wrap="square" rtlCol="0">
            <a:spAutoFit/>
          </a:bodyPr>
          <a:lstStyle/>
          <a:p>
            <a:r>
              <a:rPr lang="en-US" dirty="0">
                <a:latin typeface="Consolas" panose="020B0609020204030204" pitchFamily="49" charset="0"/>
                <a:cs typeface="Consolas" panose="020B0609020204030204" pitchFamily="49" charset="0"/>
              </a:rPr>
              <a:t>$</a:t>
            </a:r>
          </a:p>
        </p:txBody>
      </p:sp>
      <p:sp>
        <p:nvSpPr>
          <p:cNvPr id="47" name="TextBox 46">
            <a:extLst>
              <a:ext uri="{FF2B5EF4-FFF2-40B4-BE49-F238E27FC236}">
                <a16:creationId xmlns:a16="http://schemas.microsoft.com/office/drawing/2014/main" id="{82CB90BF-F5FF-244B-A765-28157DBC1696}"/>
              </a:ext>
            </a:extLst>
          </p:cNvPr>
          <p:cNvSpPr txBox="1"/>
          <p:nvPr/>
        </p:nvSpPr>
        <p:spPr>
          <a:xfrm rot="2784941">
            <a:off x="6568138" y="2053310"/>
            <a:ext cx="245602" cy="369332"/>
          </a:xfrm>
          <a:prstGeom prst="rect">
            <a:avLst/>
          </a:prstGeom>
          <a:noFill/>
        </p:spPr>
        <p:txBody>
          <a:bodyPr wrap="square" rtlCol="0">
            <a:spAutoFit/>
          </a:bodyPr>
          <a:lstStyle/>
          <a:p>
            <a:r>
              <a:rPr lang="en-US" dirty="0">
                <a:latin typeface="Consolas" panose="020B0609020204030204" pitchFamily="49" charset="0"/>
                <a:cs typeface="Consolas" panose="020B0609020204030204" pitchFamily="49" charset="0"/>
              </a:rPr>
              <a:t>$</a:t>
            </a:r>
          </a:p>
        </p:txBody>
      </p:sp>
      <p:sp>
        <p:nvSpPr>
          <p:cNvPr id="48" name="TextBox 47">
            <a:extLst>
              <a:ext uri="{FF2B5EF4-FFF2-40B4-BE49-F238E27FC236}">
                <a16:creationId xmlns:a16="http://schemas.microsoft.com/office/drawing/2014/main" id="{DA28545E-A7C7-8942-8BAE-321A98DE4C4D}"/>
              </a:ext>
            </a:extLst>
          </p:cNvPr>
          <p:cNvSpPr txBox="1"/>
          <p:nvPr/>
        </p:nvSpPr>
        <p:spPr>
          <a:xfrm rot="2784941">
            <a:off x="7334497" y="1657065"/>
            <a:ext cx="245602" cy="369332"/>
          </a:xfrm>
          <a:prstGeom prst="rect">
            <a:avLst/>
          </a:prstGeom>
          <a:noFill/>
        </p:spPr>
        <p:txBody>
          <a:bodyPr wrap="square" rtlCol="0">
            <a:spAutoFit/>
          </a:bodyPr>
          <a:lstStyle/>
          <a:p>
            <a:r>
              <a:rPr lang="en-US" dirty="0">
                <a:latin typeface="Consolas" panose="020B0609020204030204" pitchFamily="49" charset="0"/>
                <a:cs typeface="Consolas" panose="020B0609020204030204" pitchFamily="49" charset="0"/>
              </a:rPr>
              <a:t>$</a:t>
            </a:r>
          </a:p>
        </p:txBody>
      </p:sp>
      <p:sp>
        <p:nvSpPr>
          <p:cNvPr id="4" name="TextBox 3">
            <a:extLst>
              <a:ext uri="{FF2B5EF4-FFF2-40B4-BE49-F238E27FC236}">
                <a16:creationId xmlns:a16="http://schemas.microsoft.com/office/drawing/2014/main" id="{EA31064B-6051-664C-A034-6CC4877DF025}"/>
              </a:ext>
            </a:extLst>
          </p:cNvPr>
          <p:cNvSpPr txBox="1"/>
          <p:nvPr/>
        </p:nvSpPr>
        <p:spPr>
          <a:xfrm>
            <a:off x="8895806" y="1600670"/>
            <a:ext cx="3082834" cy="646331"/>
          </a:xfrm>
          <a:prstGeom prst="rect">
            <a:avLst/>
          </a:prstGeom>
          <a:noFill/>
        </p:spPr>
        <p:txBody>
          <a:bodyPr wrap="square" rtlCol="0">
            <a:spAutoFit/>
          </a:bodyPr>
          <a:lstStyle/>
          <a:p>
            <a:r>
              <a:rPr lang="en-US" dirty="0"/>
              <a:t>m=6</a:t>
            </a:r>
          </a:p>
          <a:p>
            <a:r>
              <a:rPr lang="en-US" dirty="0"/>
              <a:t>#nodes=14</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987C044-18B3-9143-824C-623AC101B173}"/>
                  </a:ext>
                </a:extLst>
              </p:cNvPr>
              <p:cNvSpPr txBox="1"/>
              <p:nvPr/>
            </p:nvSpPr>
            <p:spPr>
              <a:xfrm>
                <a:off x="5973204" y="4539418"/>
                <a:ext cx="5440294" cy="923330"/>
              </a:xfrm>
              <a:prstGeom prst="rect">
                <a:avLst/>
              </a:prstGeom>
              <a:noFill/>
            </p:spPr>
            <p:txBody>
              <a:bodyPr wrap="square" rtlCol="0">
                <a:spAutoFit/>
              </a:bodyPr>
              <a:lstStyle/>
              <a:p>
                <a:r>
                  <a:rPr lang="en-US" dirty="0"/>
                  <a:t>Space:</a:t>
                </a:r>
              </a:p>
              <a:p>
                <a:pPr marL="285750" indent="-285750">
                  <a:buFont typeface="Arial" panose="020B0604020202020204" pitchFamily="34" charset="0"/>
                  <a:buChar char="•"/>
                </a:pPr>
                <a14:m>
                  <m:oMath xmlns:m="http://schemas.openxmlformats.org/officeDocument/2006/math">
                    <m:r>
                      <a:rPr lang="en-US" i="1" dirty="0" smtClean="0">
                        <a:solidFill>
                          <a:srgbClr val="FF4EFF"/>
                        </a:solidFill>
                        <a:latin typeface="Cambria Math" panose="02040503050406030204" pitchFamily="18" charset="0"/>
                      </a:rPr>
                      <m:t>𝑚</m:t>
                    </m:r>
                  </m:oMath>
                </a14:m>
                <a:r>
                  <a:rPr lang="en-US" dirty="0">
                    <a:solidFill>
                      <a:srgbClr val="FF4EFF"/>
                    </a:solidFill>
                  </a:rPr>
                  <a:t> nodes with an incoming edge labeled with </a:t>
                </a:r>
                <a14:m>
                  <m:oMath xmlns:m="http://schemas.openxmlformats.org/officeDocument/2006/math">
                    <m:r>
                      <a:rPr lang="en-US" i="1">
                        <a:solidFill>
                          <a:srgbClr val="FF4EFF"/>
                        </a:solidFill>
                        <a:latin typeface="Cambria Math" panose="02040503050406030204" pitchFamily="18" charset="0"/>
                        <a:cs typeface="Calibri" panose="020F0502020204030204" pitchFamily="34" charset="0"/>
                      </a:rPr>
                      <m:t>𝑐</m:t>
                    </m:r>
                  </m:oMath>
                </a14:m>
                <a:r>
                  <a:rPr lang="en-US" dirty="0">
                    <a:solidFill>
                      <a:srgbClr val="FF4EFF"/>
                    </a:solidFill>
                    <a:latin typeface="Calibri" panose="020F0502020204030204" pitchFamily="34" charset="0"/>
                    <a:cs typeface="Calibri" panose="020F0502020204030204" pitchFamily="34" charset="0"/>
                  </a:rPr>
                  <a:t>.</a:t>
                </a:r>
              </a:p>
              <a:p>
                <a:pPr marL="285750" indent="-285750">
                  <a:buFont typeface="Arial" panose="020B0604020202020204" pitchFamily="34" charset="0"/>
                  <a:buChar char="•"/>
                </a:pPr>
                <a:endParaRPr lang="en-US" dirty="0"/>
              </a:p>
            </p:txBody>
          </p:sp>
        </mc:Choice>
        <mc:Fallback xmlns="">
          <p:sp>
            <p:nvSpPr>
              <p:cNvPr id="7" name="TextBox 6">
                <a:extLst>
                  <a:ext uri="{FF2B5EF4-FFF2-40B4-BE49-F238E27FC236}">
                    <a16:creationId xmlns:a16="http://schemas.microsoft.com/office/drawing/2014/main" id="{5987C044-18B3-9143-824C-623AC101B173}"/>
                  </a:ext>
                </a:extLst>
              </p:cNvPr>
              <p:cNvSpPr txBox="1">
                <a:spLocks noRot="1" noChangeAspect="1" noMove="1" noResize="1" noEditPoints="1" noAdjustHandles="1" noChangeArrowheads="1" noChangeShapeType="1" noTextEdit="1"/>
              </p:cNvSpPr>
              <p:nvPr/>
            </p:nvSpPr>
            <p:spPr>
              <a:xfrm>
                <a:off x="5973204" y="4539418"/>
                <a:ext cx="5440294" cy="923330"/>
              </a:xfrm>
              <a:prstGeom prst="rect">
                <a:avLst/>
              </a:prstGeom>
              <a:blipFill>
                <a:blip r:embed="rId4"/>
                <a:stretch>
                  <a:fillRect l="-698" t="-1351"/>
                </a:stretch>
              </a:blipFill>
            </p:spPr>
            <p:txBody>
              <a:bodyPr/>
              <a:lstStyle/>
              <a:p>
                <a:r>
                  <a:rPr lang="en-US">
                    <a:noFill/>
                  </a:rPr>
                  <a:t> </a:t>
                </a:r>
              </a:p>
            </p:txBody>
          </p:sp>
        </mc:Fallback>
      </mc:AlternateContent>
      <p:sp>
        <p:nvSpPr>
          <p:cNvPr id="49" name="Oval 48">
            <a:extLst>
              <a:ext uri="{FF2B5EF4-FFF2-40B4-BE49-F238E27FC236}">
                <a16:creationId xmlns:a16="http://schemas.microsoft.com/office/drawing/2014/main" id="{6F825DFA-65DA-0848-88EC-12B66425649F}"/>
              </a:ext>
            </a:extLst>
          </p:cNvPr>
          <p:cNvSpPr/>
          <p:nvPr/>
        </p:nvSpPr>
        <p:spPr>
          <a:xfrm>
            <a:off x="3866595" y="3663196"/>
            <a:ext cx="104515" cy="8584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00F30585-3E20-404D-B0FE-1453A44E5AFC}"/>
              </a:ext>
            </a:extLst>
          </p:cNvPr>
          <p:cNvSpPr/>
          <p:nvPr/>
        </p:nvSpPr>
        <p:spPr>
          <a:xfrm>
            <a:off x="4319441" y="3449836"/>
            <a:ext cx="104515" cy="8584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D9EF8FFE-04E5-BC44-8BD0-96EB2152903D}"/>
              </a:ext>
            </a:extLst>
          </p:cNvPr>
          <p:cNvSpPr/>
          <p:nvPr/>
        </p:nvSpPr>
        <p:spPr>
          <a:xfrm>
            <a:off x="4733099" y="3223412"/>
            <a:ext cx="104515" cy="8584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5" name="Rectangle 44">
                <a:extLst>
                  <a:ext uri="{FF2B5EF4-FFF2-40B4-BE49-F238E27FC236}">
                    <a16:creationId xmlns:a16="http://schemas.microsoft.com/office/drawing/2014/main" id="{3F631F40-7B0D-48B3-8DC1-07DD4EBC4234}"/>
                  </a:ext>
                </a:extLst>
              </p:cNvPr>
              <p:cNvSpPr/>
              <p:nvPr/>
            </p:nvSpPr>
            <p:spPr>
              <a:xfrm>
                <a:off x="6103735" y="3882300"/>
                <a:ext cx="5700407" cy="707886"/>
              </a:xfrm>
              <a:prstGeom prst="rect">
                <a:avLst/>
              </a:prstGeom>
            </p:spPr>
            <p:txBody>
              <a:bodyPr wrap="none">
                <a:spAutoFit/>
              </a:bodyPr>
              <a:lstStyle/>
              <a:p>
                <a:r>
                  <a:rPr lang="en-US" sz="2000" dirty="0">
                    <a:latin typeface="Calibri" panose="020F0502020204030204" pitchFamily="34" charset="0"/>
                    <a:cs typeface="Calibri" panose="020F0502020204030204" pitchFamily="34" charset="0"/>
                  </a:rPr>
                  <a:t>Augmented texts</a:t>
                </a:r>
                <a:r>
                  <a:rPr lang="en-US" sz="2000" dirty="0">
                    <a:solidFill>
                      <a:schemeClr val="tx1"/>
                    </a:solidFill>
                    <a:latin typeface="Calibri" panose="020F0502020204030204" pitchFamily="34" charset="0"/>
                    <a:cs typeface="Calibri" panose="020F0502020204030204" pitchFamily="34" charset="0"/>
                  </a:rPr>
                  <a:t> of form </a:t>
                </a:r>
                <a14:m>
                  <m:oMath xmlns:m="http://schemas.openxmlformats.org/officeDocument/2006/math">
                    <m:sSup>
                      <m:sSupPr>
                        <m:ctrlPr>
                          <a:rPr lang="en-US" sz="2000" b="0" i="1" dirty="0" smtClean="0">
                            <a:solidFill>
                              <a:schemeClr val="accent1"/>
                            </a:solidFill>
                            <a:latin typeface="Cambria Math" panose="02040503050406030204" pitchFamily="18" charset="0"/>
                            <a:cs typeface="Calibri" panose="020F0502020204030204" pitchFamily="34" charset="0"/>
                          </a:rPr>
                        </m:ctrlPr>
                      </m:sSupPr>
                      <m:e>
                        <m:r>
                          <a:rPr lang="en-US" sz="2000" b="0" i="1" dirty="0" smtClean="0">
                            <a:solidFill>
                              <a:schemeClr val="accent1"/>
                            </a:solidFill>
                            <a:latin typeface="Cambria Math" panose="02040503050406030204" pitchFamily="18" charset="0"/>
                            <a:cs typeface="Calibri" panose="020F0502020204030204" pitchFamily="34" charset="0"/>
                          </a:rPr>
                          <m:t>𝑐</m:t>
                        </m:r>
                      </m:e>
                      <m:sup>
                        <m:r>
                          <a:rPr lang="en-US" sz="2000" b="0" i="1" dirty="0" smtClean="0">
                            <a:solidFill>
                              <a:schemeClr val="accent1"/>
                            </a:solidFill>
                            <a:latin typeface="Cambria Math" panose="02040503050406030204" pitchFamily="18" charset="0"/>
                            <a:cs typeface="Calibri" panose="020F0502020204030204" pitchFamily="34" charset="0"/>
                          </a:rPr>
                          <m:t>𝑚</m:t>
                        </m:r>
                      </m:sup>
                    </m:sSup>
                  </m:oMath>
                </a14:m>
                <a:r>
                  <a:rPr lang="en-US" sz="2000" dirty="0">
                    <a:solidFill>
                      <a:schemeClr val="accent1"/>
                    </a:solidFill>
                    <a:latin typeface="Calibri" panose="020F0502020204030204" pitchFamily="34" charset="0"/>
                    <a:cs typeface="Calibri" panose="020F0502020204030204" pitchFamily="34" charset="0"/>
                  </a:rPr>
                  <a:t>$</a:t>
                </a:r>
                <a:r>
                  <a:rPr lang="en-US" sz="2000" dirty="0">
                    <a:solidFill>
                      <a:schemeClr val="tx1"/>
                    </a:solidFill>
                    <a:latin typeface="Calibri" panose="020F0502020204030204" pitchFamily="34" charset="0"/>
                    <a:cs typeface="Calibri" panose="020F0502020204030204" pitchFamily="34" charset="0"/>
                  </a:rPr>
                  <a:t> for a given character </a:t>
                </a:r>
                <a14:m>
                  <m:oMath xmlns:m="http://schemas.openxmlformats.org/officeDocument/2006/math">
                    <m:r>
                      <a:rPr lang="en-US" sz="2000" b="0" i="1" smtClean="0">
                        <a:solidFill>
                          <a:schemeClr val="accent1"/>
                        </a:solidFill>
                        <a:latin typeface="Cambria Math" panose="02040503050406030204" pitchFamily="18" charset="0"/>
                        <a:cs typeface="Calibri" panose="020F0502020204030204" pitchFamily="34" charset="0"/>
                      </a:rPr>
                      <m:t>𝑐</m:t>
                    </m:r>
                  </m:oMath>
                </a14:m>
                <a:br>
                  <a:rPr lang="en-US" sz="2000" dirty="0">
                    <a:solidFill>
                      <a:schemeClr val="tx1"/>
                    </a:solidFill>
                    <a:latin typeface="Calibri" panose="020F0502020204030204" pitchFamily="34" charset="0"/>
                    <a:cs typeface="Calibri" panose="020F0502020204030204" pitchFamily="34" charset="0"/>
                  </a:rPr>
                </a:br>
                <a:r>
                  <a:rPr lang="en-US" sz="2000" dirty="0">
                    <a:solidFill>
                      <a:schemeClr val="tx1"/>
                    </a:solidFill>
                    <a:latin typeface="Calibri" panose="020F0502020204030204" pitchFamily="34" charset="0"/>
                    <a:cs typeface="Calibri" panose="020F0502020204030204" pitchFamily="34" charset="0"/>
                  </a:rPr>
                  <a:t>lend themselves to </a:t>
                </a:r>
                <a:r>
                  <a:rPr lang="en-US" sz="2000" b="1" dirty="0">
                    <a:solidFill>
                      <a:schemeClr val="accent5"/>
                    </a:solidFill>
                    <a:latin typeface="Calibri" panose="020F0502020204030204" pitchFamily="34" charset="0"/>
                    <a:cs typeface="Calibri" panose="020F0502020204030204" pitchFamily="34" charset="0"/>
                  </a:rPr>
                  <a:t>linear-space suffix tries</a:t>
                </a:r>
                <a:r>
                  <a:rPr lang="en-US" sz="2000" dirty="0">
                    <a:solidFill>
                      <a:schemeClr val="tx1"/>
                    </a:solidFill>
                    <a:latin typeface="Calibri" panose="020F0502020204030204" pitchFamily="34" charset="0"/>
                    <a:cs typeface="Calibri" panose="020F0502020204030204" pitchFamily="34" charset="0"/>
                  </a:rPr>
                  <a:t>!</a:t>
                </a:r>
              </a:p>
            </p:txBody>
          </p:sp>
        </mc:Choice>
        <mc:Fallback xmlns="">
          <p:sp>
            <p:nvSpPr>
              <p:cNvPr id="45" name="Rectangle 44">
                <a:extLst>
                  <a:ext uri="{FF2B5EF4-FFF2-40B4-BE49-F238E27FC236}">
                    <a16:creationId xmlns:a16="http://schemas.microsoft.com/office/drawing/2014/main" id="{3F631F40-7B0D-48B3-8DC1-07DD4EBC4234}"/>
                  </a:ext>
                </a:extLst>
              </p:cNvPr>
              <p:cNvSpPr>
                <a:spLocks noRot="1" noChangeAspect="1" noMove="1" noResize="1" noEditPoints="1" noAdjustHandles="1" noChangeArrowheads="1" noChangeShapeType="1" noTextEdit="1"/>
              </p:cNvSpPr>
              <p:nvPr/>
            </p:nvSpPr>
            <p:spPr>
              <a:xfrm>
                <a:off x="6103735" y="3882300"/>
                <a:ext cx="5700407" cy="707886"/>
              </a:xfrm>
              <a:prstGeom prst="rect">
                <a:avLst/>
              </a:prstGeom>
              <a:blipFill>
                <a:blip r:embed="rId5"/>
                <a:stretch>
                  <a:fillRect l="-1070" t="-5172" b="-14655"/>
                </a:stretch>
              </a:blipFill>
            </p:spPr>
            <p:txBody>
              <a:bodyPr/>
              <a:lstStyle/>
              <a:p>
                <a:r>
                  <a:rPr lang="en-US">
                    <a:noFill/>
                  </a:rPr>
                  <a:t> </a:t>
                </a:r>
              </a:p>
            </p:txBody>
          </p:sp>
        </mc:Fallback>
      </mc:AlternateContent>
    </p:spTree>
    <p:extLst>
      <p:ext uri="{BB962C8B-B14F-4D97-AF65-F5344CB8AC3E}">
        <p14:creationId xmlns:p14="http://schemas.microsoft.com/office/powerpoint/2010/main" val="393788080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3171ED-C2CB-1648-8EC1-A909467D4A8D}"/>
              </a:ext>
            </a:extLst>
          </p:cNvPr>
          <p:cNvSpPr>
            <a:spLocks noGrp="1"/>
          </p:cNvSpPr>
          <p:nvPr>
            <p:ph type="title"/>
          </p:nvPr>
        </p:nvSpPr>
        <p:spPr/>
        <p:txBody>
          <a:bodyPr/>
          <a:lstStyle/>
          <a:p>
            <a:pPr algn="ctr"/>
            <a:r>
              <a:rPr lang="en-US" dirty="0"/>
              <a:t>A good family of strings</a:t>
            </a:r>
          </a:p>
        </p:txBody>
      </p:sp>
      <p:sp>
        <p:nvSpPr>
          <p:cNvPr id="77" name="TextBox 76">
            <a:extLst>
              <a:ext uri="{FF2B5EF4-FFF2-40B4-BE49-F238E27FC236}">
                <a16:creationId xmlns:a16="http://schemas.microsoft.com/office/drawing/2014/main" id="{1FDCC2EA-8027-3D4B-A3F3-9388A419630A}"/>
              </a:ext>
            </a:extLst>
          </p:cNvPr>
          <p:cNvSpPr txBox="1"/>
          <p:nvPr/>
        </p:nvSpPr>
        <p:spPr>
          <a:xfrm>
            <a:off x="10254343" y="1371600"/>
            <a:ext cx="1240971" cy="424641"/>
          </a:xfrm>
          <a:prstGeom prst="rect">
            <a:avLst/>
          </a:prstGeom>
          <a:noFill/>
        </p:spPr>
        <p:txBody>
          <a:bodyPr wrap="square" rtlCol="0">
            <a:spAutoFit/>
          </a:bodyPr>
          <a:lstStyle/>
          <a:p>
            <a:endParaRPr lang="en-US" dirty="0"/>
          </a:p>
        </p:txBody>
      </p:sp>
      <p:sp>
        <p:nvSpPr>
          <p:cNvPr id="6" name="Oval 5">
            <a:extLst>
              <a:ext uri="{FF2B5EF4-FFF2-40B4-BE49-F238E27FC236}">
                <a16:creationId xmlns:a16="http://schemas.microsoft.com/office/drawing/2014/main" id="{DE7AAD0B-32B2-5B4A-8DE0-75A619D4760B}"/>
              </a:ext>
            </a:extLst>
          </p:cNvPr>
          <p:cNvSpPr/>
          <p:nvPr/>
        </p:nvSpPr>
        <p:spPr>
          <a:xfrm>
            <a:off x="7080072" y="1690690"/>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B1FA052F-6DCB-814D-B45D-60E042E4919C}"/>
              </a:ext>
            </a:extLst>
          </p:cNvPr>
          <p:cNvCxnSpPr>
            <a:stCxn id="6" idx="3"/>
          </p:cNvCxnSpPr>
          <p:nvPr/>
        </p:nvCxnSpPr>
        <p:spPr>
          <a:xfrm flipH="1">
            <a:off x="6570617" y="1842026"/>
            <a:ext cx="538150" cy="2872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3E530E67-383A-494A-8B6A-992B6D6AC17B}"/>
              </a:ext>
            </a:extLst>
          </p:cNvPr>
          <p:cNvSpPr/>
          <p:nvPr/>
        </p:nvSpPr>
        <p:spPr>
          <a:xfrm>
            <a:off x="6331129" y="2117412"/>
            <a:ext cx="195943" cy="177301"/>
          </a:xfrm>
          <a:prstGeom prst="ellipse">
            <a:avLst/>
          </a:prstGeom>
          <a:solidFill>
            <a:srgbClr val="FF4EFF"/>
          </a:solidFill>
          <a:ln>
            <a:solidFill>
              <a:srgbClr val="FF4E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52C5A254-1CAC-AB47-A16F-A9DD44B0C719}"/>
              </a:ext>
            </a:extLst>
          </p:cNvPr>
          <p:cNvCxnSpPr>
            <a:stCxn id="10" idx="3"/>
          </p:cNvCxnSpPr>
          <p:nvPr/>
        </p:nvCxnSpPr>
        <p:spPr>
          <a:xfrm flipH="1">
            <a:off x="5821674" y="2268748"/>
            <a:ext cx="538150" cy="2872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936C48E5-49BA-A14D-97B7-A26FF88C516D}"/>
              </a:ext>
            </a:extLst>
          </p:cNvPr>
          <p:cNvSpPr/>
          <p:nvPr/>
        </p:nvSpPr>
        <p:spPr>
          <a:xfrm>
            <a:off x="5608314" y="2531071"/>
            <a:ext cx="195943" cy="177301"/>
          </a:xfrm>
          <a:prstGeom prst="ellipse">
            <a:avLst/>
          </a:prstGeom>
          <a:solidFill>
            <a:srgbClr val="FF4EFF"/>
          </a:solidFill>
          <a:ln>
            <a:solidFill>
              <a:srgbClr val="FF4E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a:extLst>
              <a:ext uri="{FF2B5EF4-FFF2-40B4-BE49-F238E27FC236}">
                <a16:creationId xmlns:a16="http://schemas.microsoft.com/office/drawing/2014/main" id="{F5B32917-2B4E-174D-92B1-9FF94DC4B481}"/>
              </a:ext>
            </a:extLst>
          </p:cNvPr>
          <p:cNvCxnSpPr>
            <a:stCxn id="12" idx="3"/>
          </p:cNvCxnSpPr>
          <p:nvPr/>
        </p:nvCxnSpPr>
        <p:spPr>
          <a:xfrm flipH="1">
            <a:off x="5098859" y="2682407"/>
            <a:ext cx="538150" cy="2872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F173E079-B4FB-3540-B104-B80F078A5943}"/>
              </a:ext>
            </a:extLst>
          </p:cNvPr>
          <p:cNvSpPr/>
          <p:nvPr/>
        </p:nvSpPr>
        <p:spPr>
          <a:xfrm>
            <a:off x="3256991" y="3889619"/>
            <a:ext cx="195943" cy="177301"/>
          </a:xfrm>
          <a:prstGeom prst="ellipse">
            <a:avLst/>
          </a:prstGeom>
          <a:solidFill>
            <a:srgbClr val="FF4EFF"/>
          </a:solidFill>
          <a:ln>
            <a:solidFill>
              <a:srgbClr val="FF4E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Arrow Connector 16">
            <a:extLst>
              <a:ext uri="{FF2B5EF4-FFF2-40B4-BE49-F238E27FC236}">
                <a16:creationId xmlns:a16="http://schemas.microsoft.com/office/drawing/2014/main" id="{BAF77AD3-DD7C-124D-BD51-EE6A70D66A55}"/>
              </a:ext>
            </a:extLst>
          </p:cNvPr>
          <p:cNvCxnSpPr>
            <a:stCxn id="16" idx="3"/>
          </p:cNvCxnSpPr>
          <p:nvPr/>
        </p:nvCxnSpPr>
        <p:spPr>
          <a:xfrm flipH="1">
            <a:off x="2747536" y="4040955"/>
            <a:ext cx="538150" cy="2872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86185A89-5C41-084A-B82E-3D74D6CECCBC}"/>
              </a:ext>
            </a:extLst>
          </p:cNvPr>
          <p:cNvSpPr/>
          <p:nvPr/>
        </p:nvSpPr>
        <p:spPr>
          <a:xfrm>
            <a:off x="2534176" y="4303278"/>
            <a:ext cx="195943" cy="177301"/>
          </a:xfrm>
          <a:prstGeom prst="ellipse">
            <a:avLst/>
          </a:prstGeom>
          <a:solidFill>
            <a:srgbClr val="FF4EFF"/>
          </a:solidFill>
          <a:ln>
            <a:solidFill>
              <a:srgbClr val="FF4E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Arrow Connector 18">
            <a:extLst>
              <a:ext uri="{FF2B5EF4-FFF2-40B4-BE49-F238E27FC236}">
                <a16:creationId xmlns:a16="http://schemas.microsoft.com/office/drawing/2014/main" id="{A6FC82B5-34CB-9142-BECD-2CEA59EA5E50}"/>
              </a:ext>
            </a:extLst>
          </p:cNvPr>
          <p:cNvCxnSpPr>
            <a:stCxn id="18" idx="3"/>
          </p:cNvCxnSpPr>
          <p:nvPr/>
        </p:nvCxnSpPr>
        <p:spPr>
          <a:xfrm flipH="1">
            <a:off x="2024721" y="4454614"/>
            <a:ext cx="538150" cy="2872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261AD07E-57E2-8B4F-8928-6D64B827E977}"/>
              </a:ext>
            </a:extLst>
          </p:cNvPr>
          <p:cNvCxnSpPr>
            <a:cxnSpLocks/>
          </p:cNvCxnSpPr>
          <p:nvPr/>
        </p:nvCxnSpPr>
        <p:spPr>
          <a:xfrm>
            <a:off x="7276015" y="1867991"/>
            <a:ext cx="276102" cy="30028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AE1E1FAE-5C07-FC45-9DAC-CEDE8A5BC547}"/>
              </a:ext>
            </a:extLst>
          </p:cNvPr>
          <p:cNvCxnSpPr>
            <a:cxnSpLocks/>
          </p:cNvCxnSpPr>
          <p:nvPr/>
        </p:nvCxnSpPr>
        <p:spPr>
          <a:xfrm>
            <a:off x="6527075" y="2289486"/>
            <a:ext cx="276102" cy="30028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5FE7DC2C-609E-1A40-9006-05A0ECCC6B99}"/>
              </a:ext>
            </a:extLst>
          </p:cNvPr>
          <p:cNvCxnSpPr>
            <a:cxnSpLocks/>
          </p:cNvCxnSpPr>
          <p:nvPr/>
        </p:nvCxnSpPr>
        <p:spPr>
          <a:xfrm>
            <a:off x="5847799" y="2689557"/>
            <a:ext cx="276102" cy="30028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F504F316-55BC-9849-85CD-7006ABAE1A41}"/>
              </a:ext>
            </a:extLst>
          </p:cNvPr>
          <p:cNvCxnSpPr>
            <a:cxnSpLocks/>
          </p:cNvCxnSpPr>
          <p:nvPr/>
        </p:nvCxnSpPr>
        <p:spPr>
          <a:xfrm>
            <a:off x="3479059" y="4058016"/>
            <a:ext cx="276102" cy="30028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FD684FC1-250F-D546-B7E2-14926D653489}"/>
              </a:ext>
            </a:extLst>
          </p:cNvPr>
          <p:cNvCxnSpPr>
            <a:cxnSpLocks/>
          </p:cNvCxnSpPr>
          <p:nvPr/>
        </p:nvCxnSpPr>
        <p:spPr>
          <a:xfrm>
            <a:off x="2730119" y="4479511"/>
            <a:ext cx="276102" cy="30028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65E0B45F-C714-E145-807F-05260AC8DC41}"/>
              </a:ext>
            </a:extLst>
          </p:cNvPr>
          <p:cNvSpPr txBox="1"/>
          <p:nvPr/>
        </p:nvSpPr>
        <p:spPr>
          <a:xfrm rot="19928974">
            <a:off x="6599341" y="1636649"/>
            <a:ext cx="245602" cy="369332"/>
          </a:xfrm>
          <a:prstGeom prst="rect">
            <a:avLst/>
          </a:prstGeom>
          <a:noFill/>
        </p:spPr>
        <p:txBody>
          <a:bodyPr wrap="square" rtlCol="0">
            <a:spAutoFit/>
          </a:bodyPr>
          <a:lstStyle/>
          <a:p>
            <a:r>
              <a:rPr lang="en-US" dirty="0">
                <a:latin typeface="Consolas" panose="020B0609020204030204" pitchFamily="49" charset="0"/>
                <a:cs typeface="Consolas" panose="020B0609020204030204" pitchFamily="49" charset="0"/>
              </a:rPr>
              <a:t>c</a:t>
            </a:r>
          </a:p>
        </p:txBody>
      </p:sp>
      <p:sp>
        <p:nvSpPr>
          <p:cNvPr id="28" name="TextBox 27">
            <a:extLst>
              <a:ext uri="{FF2B5EF4-FFF2-40B4-BE49-F238E27FC236}">
                <a16:creationId xmlns:a16="http://schemas.microsoft.com/office/drawing/2014/main" id="{CDFD72EE-8B31-A144-ADF7-1BC816D59E7C}"/>
              </a:ext>
            </a:extLst>
          </p:cNvPr>
          <p:cNvSpPr txBox="1"/>
          <p:nvPr/>
        </p:nvSpPr>
        <p:spPr>
          <a:xfrm rot="19928974">
            <a:off x="5850403" y="2011119"/>
            <a:ext cx="245602" cy="369332"/>
          </a:xfrm>
          <a:prstGeom prst="rect">
            <a:avLst/>
          </a:prstGeom>
          <a:noFill/>
        </p:spPr>
        <p:txBody>
          <a:bodyPr wrap="square" rtlCol="0">
            <a:spAutoFit/>
          </a:bodyPr>
          <a:lstStyle/>
          <a:p>
            <a:r>
              <a:rPr lang="en-US" dirty="0">
                <a:latin typeface="Consolas" panose="020B0609020204030204" pitchFamily="49" charset="0"/>
                <a:cs typeface="Consolas" panose="020B0609020204030204" pitchFamily="49" charset="0"/>
              </a:rPr>
              <a:t>c</a:t>
            </a:r>
          </a:p>
        </p:txBody>
      </p:sp>
      <p:sp>
        <p:nvSpPr>
          <p:cNvPr id="29" name="TextBox 28">
            <a:extLst>
              <a:ext uri="{FF2B5EF4-FFF2-40B4-BE49-F238E27FC236}">
                <a16:creationId xmlns:a16="http://schemas.microsoft.com/office/drawing/2014/main" id="{332B3C8B-0A18-264D-AAA2-5FBE0038A6BC}"/>
              </a:ext>
            </a:extLst>
          </p:cNvPr>
          <p:cNvSpPr txBox="1"/>
          <p:nvPr/>
        </p:nvSpPr>
        <p:spPr>
          <a:xfrm rot="19928974">
            <a:off x="5171132" y="2429130"/>
            <a:ext cx="245602" cy="369332"/>
          </a:xfrm>
          <a:prstGeom prst="rect">
            <a:avLst/>
          </a:prstGeom>
          <a:noFill/>
        </p:spPr>
        <p:txBody>
          <a:bodyPr wrap="square" rtlCol="0">
            <a:spAutoFit/>
          </a:bodyPr>
          <a:lstStyle/>
          <a:p>
            <a:r>
              <a:rPr lang="en-US" dirty="0">
                <a:latin typeface="Consolas" panose="020B0609020204030204" pitchFamily="49" charset="0"/>
                <a:cs typeface="Consolas" panose="020B0609020204030204" pitchFamily="49" charset="0"/>
              </a:rPr>
              <a:t>c</a:t>
            </a:r>
          </a:p>
        </p:txBody>
      </p:sp>
      <p:sp>
        <p:nvSpPr>
          <p:cNvPr id="31" name="TextBox 30">
            <a:extLst>
              <a:ext uri="{FF2B5EF4-FFF2-40B4-BE49-F238E27FC236}">
                <a16:creationId xmlns:a16="http://schemas.microsoft.com/office/drawing/2014/main" id="{5812E490-D65B-DD42-A4E2-655E47EAF6C8}"/>
              </a:ext>
            </a:extLst>
          </p:cNvPr>
          <p:cNvSpPr txBox="1"/>
          <p:nvPr/>
        </p:nvSpPr>
        <p:spPr>
          <a:xfrm rot="19928974">
            <a:off x="2828506" y="3861699"/>
            <a:ext cx="245602" cy="369332"/>
          </a:xfrm>
          <a:prstGeom prst="rect">
            <a:avLst/>
          </a:prstGeom>
          <a:noFill/>
        </p:spPr>
        <p:txBody>
          <a:bodyPr wrap="square" rtlCol="0">
            <a:spAutoFit/>
          </a:bodyPr>
          <a:lstStyle/>
          <a:p>
            <a:r>
              <a:rPr lang="en-US" dirty="0">
                <a:latin typeface="Consolas" panose="020B0609020204030204" pitchFamily="49" charset="0"/>
                <a:cs typeface="Consolas" panose="020B0609020204030204" pitchFamily="49" charset="0"/>
              </a:rPr>
              <a:t>c</a:t>
            </a:r>
          </a:p>
        </p:txBody>
      </p:sp>
      <p:sp>
        <p:nvSpPr>
          <p:cNvPr id="32" name="TextBox 31">
            <a:extLst>
              <a:ext uri="{FF2B5EF4-FFF2-40B4-BE49-F238E27FC236}">
                <a16:creationId xmlns:a16="http://schemas.microsoft.com/office/drawing/2014/main" id="{B2DE8118-2A25-8747-89F5-B85164B28239}"/>
              </a:ext>
            </a:extLst>
          </p:cNvPr>
          <p:cNvSpPr txBox="1"/>
          <p:nvPr/>
        </p:nvSpPr>
        <p:spPr>
          <a:xfrm rot="19928974">
            <a:off x="2079568" y="4236169"/>
            <a:ext cx="245602" cy="369332"/>
          </a:xfrm>
          <a:prstGeom prst="rect">
            <a:avLst/>
          </a:prstGeom>
          <a:noFill/>
        </p:spPr>
        <p:txBody>
          <a:bodyPr wrap="square" rtlCol="0">
            <a:spAutoFit/>
          </a:bodyPr>
          <a:lstStyle/>
          <a:p>
            <a:r>
              <a:rPr lang="en-US" dirty="0">
                <a:latin typeface="Consolas" panose="020B0609020204030204" pitchFamily="49" charset="0"/>
                <a:cs typeface="Consolas" panose="020B0609020204030204" pitchFamily="49" charset="0"/>
              </a:rPr>
              <a:t>c</a:t>
            </a:r>
          </a:p>
        </p:txBody>
      </p:sp>
      <p:sp>
        <p:nvSpPr>
          <p:cNvPr id="33" name="Oval 32">
            <a:extLst>
              <a:ext uri="{FF2B5EF4-FFF2-40B4-BE49-F238E27FC236}">
                <a16:creationId xmlns:a16="http://schemas.microsoft.com/office/drawing/2014/main" id="{3DBABD81-CEB6-914C-B392-534D6DD402CD}"/>
              </a:ext>
            </a:extLst>
          </p:cNvPr>
          <p:cNvSpPr/>
          <p:nvPr/>
        </p:nvSpPr>
        <p:spPr>
          <a:xfrm>
            <a:off x="3000086" y="4795315"/>
            <a:ext cx="195943" cy="177301"/>
          </a:xfrm>
          <a:prstGeom prst="ellipse">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0B09AB6E-6FC7-1A42-BF80-E29F56D0C2EB}"/>
              </a:ext>
            </a:extLst>
          </p:cNvPr>
          <p:cNvSpPr/>
          <p:nvPr/>
        </p:nvSpPr>
        <p:spPr>
          <a:xfrm>
            <a:off x="3779504" y="4477449"/>
            <a:ext cx="195943" cy="177301"/>
          </a:xfrm>
          <a:prstGeom prst="ellipse">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D0218E4E-6E88-2042-8206-2C46ED4D1ED8}"/>
              </a:ext>
            </a:extLst>
          </p:cNvPr>
          <p:cNvSpPr/>
          <p:nvPr/>
        </p:nvSpPr>
        <p:spPr>
          <a:xfrm>
            <a:off x="6153201" y="3099785"/>
            <a:ext cx="195943" cy="177301"/>
          </a:xfrm>
          <a:prstGeom prst="ellipse">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0B8A021D-E7DB-BC49-84E7-08F8CF6E8594}"/>
              </a:ext>
            </a:extLst>
          </p:cNvPr>
          <p:cNvSpPr/>
          <p:nvPr/>
        </p:nvSpPr>
        <p:spPr>
          <a:xfrm>
            <a:off x="6857591" y="2650550"/>
            <a:ext cx="195943" cy="177301"/>
          </a:xfrm>
          <a:prstGeom prst="ellipse">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0088FB59-B0F3-6A43-96C2-F25C7A2B7B22}"/>
              </a:ext>
            </a:extLst>
          </p:cNvPr>
          <p:cNvSpPr/>
          <p:nvPr/>
        </p:nvSpPr>
        <p:spPr>
          <a:xfrm>
            <a:off x="7552117" y="2289486"/>
            <a:ext cx="195943" cy="177301"/>
          </a:xfrm>
          <a:prstGeom prst="ellipse">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FF7109D2-600C-934B-9CDD-DFF28B417FA8}"/>
              </a:ext>
            </a:extLst>
          </p:cNvPr>
          <p:cNvSpPr/>
          <p:nvPr/>
        </p:nvSpPr>
        <p:spPr>
          <a:xfrm>
            <a:off x="1759113" y="4782252"/>
            <a:ext cx="195943" cy="177301"/>
          </a:xfrm>
          <a:prstGeom prst="ellipse">
            <a:avLst/>
          </a:prstGeom>
          <a:solidFill>
            <a:srgbClr val="FF4EFF"/>
          </a:solidFill>
          <a:ln>
            <a:solidFill>
              <a:srgbClr val="FF4E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A172E833-C7DB-5849-97AD-65E161B4DD48}"/>
              </a:ext>
            </a:extLst>
          </p:cNvPr>
          <p:cNvSpPr/>
          <p:nvPr/>
        </p:nvSpPr>
        <p:spPr>
          <a:xfrm>
            <a:off x="2265687" y="5325581"/>
            <a:ext cx="195943" cy="177301"/>
          </a:xfrm>
          <a:prstGeom prst="ellipse">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Straight Arrow Connector 40">
            <a:extLst>
              <a:ext uri="{FF2B5EF4-FFF2-40B4-BE49-F238E27FC236}">
                <a16:creationId xmlns:a16="http://schemas.microsoft.com/office/drawing/2014/main" id="{D3D874C7-3C7A-D745-BC4B-B44608782A7F}"/>
              </a:ext>
            </a:extLst>
          </p:cNvPr>
          <p:cNvCxnSpPr>
            <a:cxnSpLocks/>
          </p:cNvCxnSpPr>
          <p:nvPr/>
        </p:nvCxnSpPr>
        <p:spPr>
          <a:xfrm>
            <a:off x="1955056" y="5004355"/>
            <a:ext cx="247313" cy="25412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A3594D5C-AE84-FB4A-8128-60D76CF08109}"/>
              </a:ext>
            </a:extLst>
          </p:cNvPr>
          <p:cNvSpPr txBox="1"/>
          <p:nvPr/>
        </p:nvSpPr>
        <p:spPr>
          <a:xfrm rot="2784941">
            <a:off x="2866977" y="4321906"/>
            <a:ext cx="245602" cy="369332"/>
          </a:xfrm>
          <a:prstGeom prst="rect">
            <a:avLst/>
          </a:prstGeom>
          <a:noFill/>
        </p:spPr>
        <p:txBody>
          <a:bodyPr wrap="square" rtlCol="0">
            <a:spAutoFit/>
          </a:bodyPr>
          <a:lstStyle/>
          <a:p>
            <a:r>
              <a:rPr lang="en-US" dirty="0">
                <a:latin typeface="Consolas" panose="020B0609020204030204" pitchFamily="49" charset="0"/>
                <a:cs typeface="Consolas" panose="020B0609020204030204" pitchFamily="49" charset="0"/>
              </a:rPr>
              <a:t>$</a:t>
            </a:r>
          </a:p>
        </p:txBody>
      </p:sp>
      <p:sp>
        <p:nvSpPr>
          <p:cNvPr id="43" name="TextBox 42">
            <a:extLst>
              <a:ext uri="{FF2B5EF4-FFF2-40B4-BE49-F238E27FC236}">
                <a16:creationId xmlns:a16="http://schemas.microsoft.com/office/drawing/2014/main" id="{AA87CAF3-3778-2443-BCAA-82EFA63587EC}"/>
              </a:ext>
            </a:extLst>
          </p:cNvPr>
          <p:cNvSpPr txBox="1"/>
          <p:nvPr/>
        </p:nvSpPr>
        <p:spPr>
          <a:xfrm rot="2957904">
            <a:off x="2081544" y="4815492"/>
            <a:ext cx="245602" cy="369332"/>
          </a:xfrm>
          <a:prstGeom prst="rect">
            <a:avLst/>
          </a:prstGeom>
          <a:noFill/>
        </p:spPr>
        <p:txBody>
          <a:bodyPr wrap="square" rtlCol="0">
            <a:spAutoFit/>
          </a:bodyPr>
          <a:lstStyle/>
          <a:p>
            <a:r>
              <a:rPr lang="en-US" dirty="0">
                <a:latin typeface="Consolas" panose="020B0609020204030204" pitchFamily="49" charset="0"/>
                <a:cs typeface="Consolas" panose="020B0609020204030204" pitchFamily="49" charset="0"/>
              </a:rPr>
              <a:t>$</a:t>
            </a:r>
          </a:p>
        </p:txBody>
      </p:sp>
      <p:sp>
        <p:nvSpPr>
          <p:cNvPr id="44" name="TextBox 43">
            <a:extLst>
              <a:ext uri="{FF2B5EF4-FFF2-40B4-BE49-F238E27FC236}">
                <a16:creationId xmlns:a16="http://schemas.microsoft.com/office/drawing/2014/main" id="{75CE5005-5D4F-F244-8558-E9B368B6241E}"/>
              </a:ext>
            </a:extLst>
          </p:cNvPr>
          <p:cNvSpPr txBox="1"/>
          <p:nvPr/>
        </p:nvSpPr>
        <p:spPr>
          <a:xfrm rot="2784941">
            <a:off x="3633336" y="3925661"/>
            <a:ext cx="245602" cy="369332"/>
          </a:xfrm>
          <a:prstGeom prst="rect">
            <a:avLst/>
          </a:prstGeom>
          <a:noFill/>
        </p:spPr>
        <p:txBody>
          <a:bodyPr wrap="square" rtlCol="0">
            <a:spAutoFit/>
          </a:bodyPr>
          <a:lstStyle/>
          <a:p>
            <a:r>
              <a:rPr lang="en-US" dirty="0">
                <a:latin typeface="Consolas" panose="020B0609020204030204" pitchFamily="49" charset="0"/>
                <a:cs typeface="Consolas" panose="020B0609020204030204" pitchFamily="49" charset="0"/>
              </a:rPr>
              <a:t>$</a:t>
            </a:r>
          </a:p>
        </p:txBody>
      </p:sp>
      <p:sp>
        <p:nvSpPr>
          <p:cNvPr id="46" name="TextBox 45">
            <a:extLst>
              <a:ext uri="{FF2B5EF4-FFF2-40B4-BE49-F238E27FC236}">
                <a16:creationId xmlns:a16="http://schemas.microsoft.com/office/drawing/2014/main" id="{0216190C-F0B7-414D-ADA5-1810CF3B2593}"/>
              </a:ext>
            </a:extLst>
          </p:cNvPr>
          <p:cNvSpPr txBox="1"/>
          <p:nvPr/>
        </p:nvSpPr>
        <p:spPr>
          <a:xfrm rot="2784941">
            <a:off x="5954184" y="2497445"/>
            <a:ext cx="245602" cy="369332"/>
          </a:xfrm>
          <a:prstGeom prst="rect">
            <a:avLst/>
          </a:prstGeom>
          <a:noFill/>
        </p:spPr>
        <p:txBody>
          <a:bodyPr wrap="square" rtlCol="0">
            <a:spAutoFit/>
          </a:bodyPr>
          <a:lstStyle/>
          <a:p>
            <a:r>
              <a:rPr lang="en-US" dirty="0">
                <a:latin typeface="Consolas" panose="020B0609020204030204" pitchFamily="49" charset="0"/>
                <a:cs typeface="Consolas" panose="020B0609020204030204" pitchFamily="49" charset="0"/>
              </a:rPr>
              <a:t>$</a:t>
            </a:r>
          </a:p>
        </p:txBody>
      </p:sp>
      <p:sp>
        <p:nvSpPr>
          <p:cNvPr id="47" name="TextBox 46">
            <a:extLst>
              <a:ext uri="{FF2B5EF4-FFF2-40B4-BE49-F238E27FC236}">
                <a16:creationId xmlns:a16="http://schemas.microsoft.com/office/drawing/2014/main" id="{82CB90BF-F5FF-244B-A765-28157DBC1696}"/>
              </a:ext>
            </a:extLst>
          </p:cNvPr>
          <p:cNvSpPr txBox="1"/>
          <p:nvPr/>
        </p:nvSpPr>
        <p:spPr>
          <a:xfrm rot="2784941">
            <a:off x="6568138" y="2053310"/>
            <a:ext cx="245602" cy="369332"/>
          </a:xfrm>
          <a:prstGeom prst="rect">
            <a:avLst/>
          </a:prstGeom>
          <a:noFill/>
        </p:spPr>
        <p:txBody>
          <a:bodyPr wrap="square" rtlCol="0">
            <a:spAutoFit/>
          </a:bodyPr>
          <a:lstStyle/>
          <a:p>
            <a:r>
              <a:rPr lang="en-US" dirty="0">
                <a:latin typeface="Consolas" panose="020B0609020204030204" pitchFamily="49" charset="0"/>
                <a:cs typeface="Consolas" panose="020B0609020204030204" pitchFamily="49" charset="0"/>
              </a:rPr>
              <a:t>$</a:t>
            </a:r>
          </a:p>
        </p:txBody>
      </p:sp>
      <p:sp>
        <p:nvSpPr>
          <p:cNvPr id="48" name="TextBox 47">
            <a:extLst>
              <a:ext uri="{FF2B5EF4-FFF2-40B4-BE49-F238E27FC236}">
                <a16:creationId xmlns:a16="http://schemas.microsoft.com/office/drawing/2014/main" id="{DA28545E-A7C7-8942-8BAE-321A98DE4C4D}"/>
              </a:ext>
            </a:extLst>
          </p:cNvPr>
          <p:cNvSpPr txBox="1"/>
          <p:nvPr/>
        </p:nvSpPr>
        <p:spPr>
          <a:xfrm rot="2784941">
            <a:off x="7334497" y="1657065"/>
            <a:ext cx="245602" cy="369332"/>
          </a:xfrm>
          <a:prstGeom prst="rect">
            <a:avLst/>
          </a:prstGeom>
          <a:noFill/>
        </p:spPr>
        <p:txBody>
          <a:bodyPr wrap="square" rtlCol="0">
            <a:spAutoFit/>
          </a:bodyPr>
          <a:lstStyle/>
          <a:p>
            <a:r>
              <a:rPr lang="en-US" dirty="0">
                <a:latin typeface="Consolas" panose="020B0609020204030204" pitchFamily="49" charset="0"/>
                <a:cs typeface="Consolas" panose="020B0609020204030204" pitchFamily="49" charset="0"/>
              </a:rPr>
              <a:t>$</a:t>
            </a:r>
          </a:p>
        </p:txBody>
      </p:sp>
      <p:sp>
        <p:nvSpPr>
          <p:cNvPr id="4" name="TextBox 3">
            <a:extLst>
              <a:ext uri="{FF2B5EF4-FFF2-40B4-BE49-F238E27FC236}">
                <a16:creationId xmlns:a16="http://schemas.microsoft.com/office/drawing/2014/main" id="{EA31064B-6051-664C-A034-6CC4877DF025}"/>
              </a:ext>
            </a:extLst>
          </p:cNvPr>
          <p:cNvSpPr txBox="1"/>
          <p:nvPr/>
        </p:nvSpPr>
        <p:spPr>
          <a:xfrm>
            <a:off x="8895806" y="1600670"/>
            <a:ext cx="3082834" cy="646331"/>
          </a:xfrm>
          <a:prstGeom prst="rect">
            <a:avLst/>
          </a:prstGeom>
          <a:noFill/>
        </p:spPr>
        <p:txBody>
          <a:bodyPr wrap="square" rtlCol="0">
            <a:spAutoFit/>
          </a:bodyPr>
          <a:lstStyle/>
          <a:p>
            <a:r>
              <a:rPr lang="en-US" dirty="0"/>
              <a:t>m=6</a:t>
            </a:r>
          </a:p>
          <a:p>
            <a:r>
              <a:rPr lang="en-US" dirty="0"/>
              <a:t>#nodes=14</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987C044-18B3-9143-824C-623AC101B173}"/>
                  </a:ext>
                </a:extLst>
              </p:cNvPr>
              <p:cNvSpPr txBox="1"/>
              <p:nvPr/>
            </p:nvSpPr>
            <p:spPr>
              <a:xfrm>
                <a:off x="5973204" y="4539418"/>
                <a:ext cx="5440294" cy="1200329"/>
              </a:xfrm>
              <a:prstGeom prst="rect">
                <a:avLst/>
              </a:prstGeom>
              <a:noFill/>
            </p:spPr>
            <p:txBody>
              <a:bodyPr wrap="square" rtlCol="0">
                <a:spAutoFit/>
              </a:bodyPr>
              <a:lstStyle/>
              <a:p>
                <a:r>
                  <a:rPr lang="en-US" dirty="0"/>
                  <a:t>Space:</a:t>
                </a:r>
              </a:p>
              <a:p>
                <a:pPr marL="285750" indent="-285750">
                  <a:buFont typeface="Arial" panose="020B0604020202020204" pitchFamily="34" charset="0"/>
                  <a:buChar char="•"/>
                </a:pPr>
                <a14:m>
                  <m:oMath xmlns:m="http://schemas.openxmlformats.org/officeDocument/2006/math">
                    <m:r>
                      <a:rPr lang="en-US" i="1" dirty="0" smtClean="0">
                        <a:solidFill>
                          <a:srgbClr val="FF4EFF"/>
                        </a:solidFill>
                        <a:latin typeface="Cambria Math" panose="02040503050406030204" pitchFamily="18" charset="0"/>
                      </a:rPr>
                      <m:t>𝑚</m:t>
                    </m:r>
                  </m:oMath>
                </a14:m>
                <a:r>
                  <a:rPr lang="en-US" dirty="0">
                    <a:solidFill>
                      <a:srgbClr val="FF4EFF"/>
                    </a:solidFill>
                  </a:rPr>
                  <a:t> nodes with an incoming edge labeled with </a:t>
                </a:r>
                <a14:m>
                  <m:oMath xmlns:m="http://schemas.openxmlformats.org/officeDocument/2006/math">
                    <m:r>
                      <a:rPr lang="en-US" i="1">
                        <a:solidFill>
                          <a:srgbClr val="FF4EFF"/>
                        </a:solidFill>
                        <a:latin typeface="Cambria Math" panose="02040503050406030204" pitchFamily="18" charset="0"/>
                        <a:cs typeface="Calibri" panose="020F0502020204030204" pitchFamily="34" charset="0"/>
                      </a:rPr>
                      <m:t>𝑐</m:t>
                    </m:r>
                  </m:oMath>
                </a14:m>
                <a:r>
                  <a:rPr lang="en-US" dirty="0">
                    <a:solidFill>
                      <a:srgbClr val="FF4EFF"/>
                    </a:solidFill>
                    <a:latin typeface="Calibri" panose="020F0502020204030204" pitchFamily="34" charset="0"/>
                    <a:cs typeface="Calibri" panose="020F0502020204030204" pitchFamily="34" charset="0"/>
                  </a:rPr>
                  <a:t>.</a:t>
                </a:r>
              </a:p>
              <a:p>
                <a:pPr marL="285750" indent="-285750">
                  <a:buFont typeface="Arial" panose="020B0604020202020204" pitchFamily="34" charset="0"/>
                  <a:buChar char="•"/>
                </a:pPr>
                <a14:m>
                  <m:oMath xmlns:m="http://schemas.openxmlformats.org/officeDocument/2006/math">
                    <m:r>
                      <a:rPr lang="en-US" i="1" dirty="0" smtClean="0">
                        <a:solidFill>
                          <a:schemeClr val="accent2">
                            <a:lumMod val="50000"/>
                          </a:schemeClr>
                        </a:solidFill>
                        <a:latin typeface="Cambria Math" panose="02040503050406030204" pitchFamily="18" charset="0"/>
                      </a:rPr>
                      <m:t>𝑚</m:t>
                    </m:r>
                    <m:r>
                      <a:rPr lang="en-US" b="0" i="1" dirty="0" smtClean="0">
                        <a:solidFill>
                          <a:schemeClr val="accent2">
                            <a:lumMod val="50000"/>
                          </a:schemeClr>
                        </a:solidFill>
                        <a:latin typeface="Cambria Math" panose="02040503050406030204" pitchFamily="18" charset="0"/>
                      </a:rPr>
                      <m:t>+1</m:t>
                    </m:r>
                  </m:oMath>
                </a14:m>
                <a:r>
                  <a:rPr lang="en-US" dirty="0">
                    <a:solidFill>
                      <a:schemeClr val="accent2">
                        <a:lumMod val="50000"/>
                      </a:schemeClr>
                    </a:solidFill>
                  </a:rPr>
                  <a:t> nodes with an incoming edge labeled with </a:t>
                </a:r>
                <a14:m>
                  <m:oMath xmlns:m="http://schemas.openxmlformats.org/officeDocument/2006/math">
                    <m:r>
                      <a:rPr lang="en-US" b="0" i="1" smtClean="0">
                        <a:solidFill>
                          <a:schemeClr val="accent2">
                            <a:lumMod val="50000"/>
                          </a:schemeClr>
                        </a:solidFill>
                        <a:latin typeface="Cambria Math" panose="02040503050406030204" pitchFamily="18" charset="0"/>
                        <a:cs typeface="Calibri" panose="020F0502020204030204" pitchFamily="34" charset="0"/>
                      </a:rPr>
                      <m:t>$</m:t>
                    </m:r>
                  </m:oMath>
                </a14:m>
                <a:r>
                  <a:rPr lang="en-US" dirty="0">
                    <a:solidFill>
                      <a:schemeClr val="accent2">
                        <a:lumMod val="50000"/>
                      </a:schemeClr>
                    </a:solidFill>
                    <a:latin typeface="Calibri" panose="020F0502020204030204" pitchFamily="34" charset="0"/>
                    <a:cs typeface="Calibri" panose="020F0502020204030204" pitchFamily="34" charset="0"/>
                  </a:rPr>
                  <a:t>.</a:t>
                </a:r>
              </a:p>
              <a:p>
                <a:pPr marL="285750" indent="-285750">
                  <a:buFont typeface="Arial" panose="020B0604020202020204" pitchFamily="34" charset="0"/>
                  <a:buChar char="•"/>
                </a:pPr>
                <a:endParaRPr lang="en-US" dirty="0"/>
              </a:p>
            </p:txBody>
          </p:sp>
        </mc:Choice>
        <mc:Fallback xmlns="">
          <p:sp>
            <p:nvSpPr>
              <p:cNvPr id="7" name="TextBox 6">
                <a:extLst>
                  <a:ext uri="{FF2B5EF4-FFF2-40B4-BE49-F238E27FC236}">
                    <a16:creationId xmlns:a16="http://schemas.microsoft.com/office/drawing/2014/main" id="{5987C044-18B3-9143-824C-623AC101B173}"/>
                  </a:ext>
                </a:extLst>
              </p:cNvPr>
              <p:cNvSpPr txBox="1">
                <a:spLocks noRot="1" noChangeAspect="1" noMove="1" noResize="1" noEditPoints="1" noAdjustHandles="1" noChangeArrowheads="1" noChangeShapeType="1" noTextEdit="1"/>
              </p:cNvSpPr>
              <p:nvPr/>
            </p:nvSpPr>
            <p:spPr>
              <a:xfrm>
                <a:off x="5973204" y="4539418"/>
                <a:ext cx="5440294" cy="1200329"/>
              </a:xfrm>
              <a:prstGeom prst="rect">
                <a:avLst/>
              </a:prstGeom>
              <a:blipFill>
                <a:blip r:embed="rId4"/>
                <a:stretch>
                  <a:fillRect l="-698" t="-1042"/>
                </a:stretch>
              </a:blipFill>
            </p:spPr>
            <p:txBody>
              <a:bodyPr/>
              <a:lstStyle/>
              <a:p>
                <a:r>
                  <a:rPr lang="en-US">
                    <a:noFill/>
                  </a:rPr>
                  <a:t> </a:t>
                </a:r>
              </a:p>
            </p:txBody>
          </p:sp>
        </mc:Fallback>
      </mc:AlternateContent>
      <p:sp>
        <p:nvSpPr>
          <p:cNvPr id="49" name="Oval 48">
            <a:extLst>
              <a:ext uri="{FF2B5EF4-FFF2-40B4-BE49-F238E27FC236}">
                <a16:creationId xmlns:a16="http://schemas.microsoft.com/office/drawing/2014/main" id="{6F825DFA-65DA-0848-88EC-12B66425649F}"/>
              </a:ext>
            </a:extLst>
          </p:cNvPr>
          <p:cNvSpPr/>
          <p:nvPr/>
        </p:nvSpPr>
        <p:spPr>
          <a:xfrm>
            <a:off x="3866595" y="3663196"/>
            <a:ext cx="104515" cy="8584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00F30585-3E20-404D-B0FE-1453A44E5AFC}"/>
              </a:ext>
            </a:extLst>
          </p:cNvPr>
          <p:cNvSpPr/>
          <p:nvPr/>
        </p:nvSpPr>
        <p:spPr>
          <a:xfrm>
            <a:off x="4319441" y="3449836"/>
            <a:ext cx="104515" cy="8584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D9EF8FFE-04E5-BC44-8BD0-96EB2152903D}"/>
              </a:ext>
            </a:extLst>
          </p:cNvPr>
          <p:cNvSpPr/>
          <p:nvPr/>
        </p:nvSpPr>
        <p:spPr>
          <a:xfrm>
            <a:off x="4733099" y="3223412"/>
            <a:ext cx="104515" cy="8584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5" name="Rectangle 44">
                <a:extLst>
                  <a:ext uri="{FF2B5EF4-FFF2-40B4-BE49-F238E27FC236}">
                    <a16:creationId xmlns:a16="http://schemas.microsoft.com/office/drawing/2014/main" id="{F93820AC-D369-4866-839E-AF88E709BAB5}"/>
                  </a:ext>
                </a:extLst>
              </p:cNvPr>
              <p:cNvSpPr/>
              <p:nvPr/>
            </p:nvSpPr>
            <p:spPr>
              <a:xfrm>
                <a:off x="6103735" y="3882300"/>
                <a:ext cx="5700407" cy="707886"/>
              </a:xfrm>
              <a:prstGeom prst="rect">
                <a:avLst/>
              </a:prstGeom>
            </p:spPr>
            <p:txBody>
              <a:bodyPr wrap="none">
                <a:spAutoFit/>
              </a:bodyPr>
              <a:lstStyle/>
              <a:p>
                <a:r>
                  <a:rPr lang="en-US" sz="2000" dirty="0">
                    <a:latin typeface="Calibri" panose="020F0502020204030204" pitchFamily="34" charset="0"/>
                    <a:cs typeface="Calibri" panose="020F0502020204030204" pitchFamily="34" charset="0"/>
                  </a:rPr>
                  <a:t>Augmented texts</a:t>
                </a:r>
                <a:r>
                  <a:rPr lang="en-US" sz="2000" dirty="0">
                    <a:solidFill>
                      <a:schemeClr val="tx1"/>
                    </a:solidFill>
                    <a:latin typeface="Calibri" panose="020F0502020204030204" pitchFamily="34" charset="0"/>
                    <a:cs typeface="Calibri" panose="020F0502020204030204" pitchFamily="34" charset="0"/>
                  </a:rPr>
                  <a:t> of form </a:t>
                </a:r>
                <a14:m>
                  <m:oMath xmlns:m="http://schemas.openxmlformats.org/officeDocument/2006/math">
                    <m:sSup>
                      <m:sSupPr>
                        <m:ctrlPr>
                          <a:rPr lang="en-US" sz="2000" b="0" i="1" dirty="0" smtClean="0">
                            <a:solidFill>
                              <a:schemeClr val="accent1"/>
                            </a:solidFill>
                            <a:latin typeface="Cambria Math" panose="02040503050406030204" pitchFamily="18" charset="0"/>
                            <a:cs typeface="Calibri" panose="020F0502020204030204" pitchFamily="34" charset="0"/>
                          </a:rPr>
                        </m:ctrlPr>
                      </m:sSupPr>
                      <m:e>
                        <m:r>
                          <a:rPr lang="en-US" sz="2000" b="0" i="1" dirty="0" smtClean="0">
                            <a:solidFill>
                              <a:schemeClr val="accent1"/>
                            </a:solidFill>
                            <a:latin typeface="Cambria Math" panose="02040503050406030204" pitchFamily="18" charset="0"/>
                            <a:cs typeface="Calibri" panose="020F0502020204030204" pitchFamily="34" charset="0"/>
                          </a:rPr>
                          <m:t>𝑐</m:t>
                        </m:r>
                      </m:e>
                      <m:sup>
                        <m:r>
                          <a:rPr lang="en-US" sz="2000" b="0" i="1" dirty="0" smtClean="0">
                            <a:solidFill>
                              <a:schemeClr val="accent1"/>
                            </a:solidFill>
                            <a:latin typeface="Cambria Math" panose="02040503050406030204" pitchFamily="18" charset="0"/>
                            <a:cs typeface="Calibri" panose="020F0502020204030204" pitchFamily="34" charset="0"/>
                          </a:rPr>
                          <m:t>𝑚</m:t>
                        </m:r>
                      </m:sup>
                    </m:sSup>
                  </m:oMath>
                </a14:m>
                <a:r>
                  <a:rPr lang="en-US" sz="2000" dirty="0">
                    <a:solidFill>
                      <a:schemeClr val="accent1"/>
                    </a:solidFill>
                    <a:latin typeface="Calibri" panose="020F0502020204030204" pitchFamily="34" charset="0"/>
                    <a:cs typeface="Calibri" panose="020F0502020204030204" pitchFamily="34" charset="0"/>
                  </a:rPr>
                  <a:t>$</a:t>
                </a:r>
                <a:r>
                  <a:rPr lang="en-US" sz="2000" dirty="0">
                    <a:solidFill>
                      <a:schemeClr val="tx1"/>
                    </a:solidFill>
                    <a:latin typeface="Calibri" panose="020F0502020204030204" pitchFamily="34" charset="0"/>
                    <a:cs typeface="Calibri" panose="020F0502020204030204" pitchFamily="34" charset="0"/>
                  </a:rPr>
                  <a:t> for a given character </a:t>
                </a:r>
                <a14:m>
                  <m:oMath xmlns:m="http://schemas.openxmlformats.org/officeDocument/2006/math">
                    <m:r>
                      <a:rPr lang="en-US" sz="2000" b="0" i="1" smtClean="0">
                        <a:solidFill>
                          <a:schemeClr val="accent1"/>
                        </a:solidFill>
                        <a:latin typeface="Cambria Math" panose="02040503050406030204" pitchFamily="18" charset="0"/>
                        <a:cs typeface="Calibri" panose="020F0502020204030204" pitchFamily="34" charset="0"/>
                      </a:rPr>
                      <m:t>𝑐</m:t>
                    </m:r>
                  </m:oMath>
                </a14:m>
                <a:br>
                  <a:rPr lang="en-US" sz="2000" dirty="0">
                    <a:solidFill>
                      <a:schemeClr val="tx1"/>
                    </a:solidFill>
                    <a:latin typeface="Calibri" panose="020F0502020204030204" pitchFamily="34" charset="0"/>
                    <a:cs typeface="Calibri" panose="020F0502020204030204" pitchFamily="34" charset="0"/>
                  </a:rPr>
                </a:br>
                <a:r>
                  <a:rPr lang="en-US" sz="2000" dirty="0">
                    <a:solidFill>
                      <a:schemeClr val="tx1"/>
                    </a:solidFill>
                    <a:latin typeface="Calibri" panose="020F0502020204030204" pitchFamily="34" charset="0"/>
                    <a:cs typeface="Calibri" panose="020F0502020204030204" pitchFamily="34" charset="0"/>
                  </a:rPr>
                  <a:t>lend themselves to </a:t>
                </a:r>
                <a:r>
                  <a:rPr lang="en-US" sz="2000" b="1" dirty="0">
                    <a:solidFill>
                      <a:schemeClr val="accent5"/>
                    </a:solidFill>
                    <a:latin typeface="Calibri" panose="020F0502020204030204" pitchFamily="34" charset="0"/>
                    <a:cs typeface="Calibri" panose="020F0502020204030204" pitchFamily="34" charset="0"/>
                  </a:rPr>
                  <a:t>linear-space suffix tries</a:t>
                </a:r>
                <a:r>
                  <a:rPr lang="en-US" sz="2000" dirty="0">
                    <a:solidFill>
                      <a:schemeClr val="tx1"/>
                    </a:solidFill>
                    <a:latin typeface="Calibri" panose="020F0502020204030204" pitchFamily="34" charset="0"/>
                    <a:cs typeface="Calibri" panose="020F0502020204030204" pitchFamily="34" charset="0"/>
                  </a:rPr>
                  <a:t>!</a:t>
                </a:r>
              </a:p>
            </p:txBody>
          </p:sp>
        </mc:Choice>
        <mc:Fallback xmlns="">
          <p:sp>
            <p:nvSpPr>
              <p:cNvPr id="45" name="Rectangle 44">
                <a:extLst>
                  <a:ext uri="{FF2B5EF4-FFF2-40B4-BE49-F238E27FC236}">
                    <a16:creationId xmlns:a16="http://schemas.microsoft.com/office/drawing/2014/main" id="{F93820AC-D369-4866-839E-AF88E709BAB5}"/>
                  </a:ext>
                </a:extLst>
              </p:cNvPr>
              <p:cNvSpPr>
                <a:spLocks noRot="1" noChangeAspect="1" noMove="1" noResize="1" noEditPoints="1" noAdjustHandles="1" noChangeArrowheads="1" noChangeShapeType="1" noTextEdit="1"/>
              </p:cNvSpPr>
              <p:nvPr/>
            </p:nvSpPr>
            <p:spPr>
              <a:xfrm>
                <a:off x="6103735" y="3882300"/>
                <a:ext cx="5700407" cy="707886"/>
              </a:xfrm>
              <a:prstGeom prst="rect">
                <a:avLst/>
              </a:prstGeom>
              <a:blipFill>
                <a:blip r:embed="rId5"/>
                <a:stretch>
                  <a:fillRect l="-1070" t="-5172" b="-14655"/>
                </a:stretch>
              </a:blipFill>
            </p:spPr>
            <p:txBody>
              <a:bodyPr/>
              <a:lstStyle/>
              <a:p>
                <a:r>
                  <a:rPr lang="en-US">
                    <a:noFill/>
                  </a:rPr>
                  <a:t> </a:t>
                </a:r>
              </a:p>
            </p:txBody>
          </p:sp>
        </mc:Fallback>
      </mc:AlternateContent>
    </p:spTree>
    <p:extLst>
      <p:ext uri="{BB962C8B-B14F-4D97-AF65-F5344CB8AC3E}">
        <p14:creationId xmlns:p14="http://schemas.microsoft.com/office/powerpoint/2010/main" val="346376450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3171ED-C2CB-1648-8EC1-A909467D4A8D}"/>
              </a:ext>
            </a:extLst>
          </p:cNvPr>
          <p:cNvSpPr>
            <a:spLocks noGrp="1"/>
          </p:cNvSpPr>
          <p:nvPr>
            <p:ph type="title"/>
          </p:nvPr>
        </p:nvSpPr>
        <p:spPr/>
        <p:txBody>
          <a:bodyPr/>
          <a:lstStyle/>
          <a:p>
            <a:pPr algn="ctr"/>
            <a:r>
              <a:rPr lang="en-US" dirty="0"/>
              <a:t>A good family of strings</a:t>
            </a:r>
          </a:p>
        </p:txBody>
      </p:sp>
      <p:sp>
        <p:nvSpPr>
          <p:cNvPr id="77" name="TextBox 76">
            <a:extLst>
              <a:ext uri="{FF2B5EF4-FFF2-40B4-BE49-F238E27FC236}">
                <a16:creationId xmlns:a16="http://schemas.microsoft.com/office/drawing/2014/main" id="{1FDCC2EA-8027-3D4B-A3F3-9388A419630A}"/>
              </a:ext>
            </a:extLst>
          </p:cNvPr>
          <p:cNvSpPr txBox="1"/>
          <p:nvPr/>
        </p:nvSpPr>
        <p:spPr>
          <a:xfrm>
            <a:off x="10254343" y="1371600"/>
            <a:ext cx="1240971" cy="424641"/>
          </a:xfrm>
          <a:prstGeom prst="rect">
            <a:avLst/>
          </a:prstGeom>
          <a:noFill/>
        </p:spPr>
        <p:txBody>
          <a:bodyPr wrap="square" rtlCol="0">
            <a:spAutoFit/>
          </a:bodyPr>
          <a:lstStyle/>
          <a:p>
            <a:endParaRPr lang="en-US" dirty="0"/>
          </a:p>
        </p:txBody>
      </p:sp>
      <p:sp>
        <p:nvSpPr>
          <p:cNvPr id="6" name="Oval 5">
            <a:extLst>
              <a:ext uri="{FF2B5EF4-FFF2-40B4-BE49-F238E27FC236}">
                <a16:creationId xmlns:a16="http://schemas.microsoft.com/office/drawing/2014/main" id="{DE7AAD0B-32B2-5B4A-8DE0-75A619D4760B}"/>
              </a:ext>
            </a:extLst>
          </p:cNvPr>
          <p:cNvSpPr/>
          <p:nvPr/>
        </p:nvSpPr>
        <p:spPr>
          <a:xfrm>
            <a:off x="7080072" y="1690690"/>
            <a:ext cx="195943" cy="177301"/>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B1FA052F-6DCB-814D-B45D-60E042E4919C}"/>
              </a:ext>
            </a:extLst>
          </p:cNvPr>
          <p:cNvCxnSpPr>
            <a:stCxn id="6" idx="3"/>
          </p:cNvCxnSpPr>
          <p:nvPr/>
        </p:nvCxnSpPr>
        <p:spPr>
          <a:xfrm flipH="1">
            <a:off x="6570617" y="1842026"/>
            <a:ext cx="538150" cy="2872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3E530E67-383A-494A-8B6A-992B6D6AC17B}"/>
              </a:ext>
            </a:extLst>
          </p:cNvPr>
          <p:cNvSpPr/>
          <p:nvPr/>
        </p:nvSpPr>
        <p:spPr>
          <a:xfrm>
            <a:off x="6331129" y="2117412"/>
            <a:ext cx="195943" cy="177301"/>
          </a:xfrm>
          <a:prstGeom prst="ellipse">
            <a:avLst/>
          </a:prstGeom>
          <a:solidFill>
            <a:srgbClr val="FF4EFF"/>
          </a:solidFill>
          <a:ln>
            <a:solidFill>
              <a:srgbClr val="FF4E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52C5A254-1CAC-AB47-A16F-A9DD44B0C719}"/>
              </a:ext>
            </a:extLst>
          </p:cNvPr>
          <p:cNvCxnSpPr>
            <a:stCxn id="10" idx="3"/>
          </p:cNvCxnSpPr>
          <p:nvPr/>
        </p:nvCxnSpPr>
        <p:spPr>
          <a:xfrm flipH="1">
            <a:off x="5821674" y="2268748"/>
            <a:ext cx="538150" cy="2872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936C48E5-49BA-A14D-97B7-A26FF88C516D}"/>
              </a:ext>
            </a:extLst>
          </p:cNvPr>
          <p:cNvSpPr/>
          <p:nvPr/>
        </p:nvSpPr>
        <p:spPr>
          <a:xfrm>
            <a:off x="5608314" y="2531071"/>
            <a:ext cx="195943" cy="177301"/>
          </a:xfrm>
          <a:prstGeom prst="ellipse">
            <a:avLst/>
          </a:prstGeom>
          <a:solidFill>
            <a:srgbClr val="FF4EFF"/>
          </a:solidFill>
          <a:ln>
            <a:solidFill>
              <a:srgbClr val="FF4E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a:extLst>
              <a:ext uri="{FF2B5EF4-FFF2-40B4-BE49-F238E27FC236}">
                <a16:creationId xmlns:a16="http://schemas.microsoft.com/office/drawing/2014/main" id="{F5B32917-2B4E-174D-92B1-9FF94DC4B481}"/>
              </a:ext>
            </a:extLst>
          </p:cNvPr>
          <p:cNvCxnSpPr>
            <a:stCxn id="12" idx="3"/>
          </p:cNvCxnSpPr>
          <p:nvPr/>
        </p:nvCxnSpPr>
        <p:spPr>
          <a:xfrm flipH="1">
            <a:off x="5098859" y="2682407"/>
            <a:ext cx="538150" cy="2872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F173E079-B4FB-3540-B104-B80F078A5943}"/>
              </a:ext>
            </a:extLst>
          </p:cNvPr>
          <p:cNvSpPr/>
          <p:nvPr/>
        </p:nvSpPr>
        <p:spPr>
          <a:xfrm>
            <a:off x="3256991" y="3889619"/>
            <a:ext cx="195943" cy="177301"/>
          </a:xfrm>
          <a:prstGeom prst="ellipse">
            <a:avLst/>
          </a:prstGeom>
          <a:solidFill>
            <a:srgbClr val="FF4EFF"/>
          </a:solidFill>
          <a:ln>
            <a:solidFill>
              <a:srgbClr val="FF4E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Arrow Connector 16">
            <a:extLst>
              <a:ext uri="{FF2B5EF4-FFF2-40B4-BE49-F238E27FC236}">
                <a16:creationId xmlns:a16="http://schemas.microsoft.com/office/drawing/2014/main" id="{BAF77AD3-DD7C-124D-BD51-EE6A70D66A55}"/>
              </a:ext>
            </a:extLst>
          </p:cNvPr>
          <p:cNvCxnSpPr>
            <a:stCxn id="16" idx="3"/>
          </p:cNvCxnSpPr>
          <p:nvPr/>
        </p:nvCxnSpPr>
        <p:spPr>
          <a:xfrm flipH="1">
            <a:off x="2747536" y="4040955"/>
            <a:ext cx="538150" cy="2872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86185A89-5C41-084A-B82E-3D74D6CECCBC}"/>
              </a:ext>
            </a:extLst>
          </p:cNvPr>
          <p:cNvSpPr/>
          <p:nvPr/>
        </p:nvSpPr>
        <p:spPr>
          <a:xfrm>
            <a:off x="2534176" y="4303278"/>
            <a:ext cx="195943" cy="177301"/>
          </a:xfrm>
          <a:prstGeom prst="ellipse">
            <a:avLst/>
          </a:prstGeom>
          <a:solidFill>
            <a:srgbClr val="FF4EFF"/>
          </a:solidFill>
          <a:ln>
            <a:solidFill>
              <a:srgbClr val="FF4E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Arrow Connector 18">
            <a:extLst>
              <a:ext uri="{FF2B5EF4-FFF2-40B4-BE49-F238E27FC236}">
                <a16:creationId xmlns:a16="http://schemas.microsoft.com/office/drawing/2014/main" id="{A6FC82B5-34CB-9142-BECD-2CEA59EA5E50}"/>
              </a:ext>
            </a:extLst>
          </p:cNvPr>
          <p:cNvCxnSpPr>
            <a:stCxn id="18" idx="3"/>
          </p:cNvCxnSpPr>
          <p:nvPr/>
        </p:nvCxnSpPr>
        <p:spPr>
          <a:xfrm flipH="1">
            <a:off x="2024721" y="4454614"/>
            <a:ext cx="538150" cy="2872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261AD07E-57E2-8B4F-8928-6D64B827E977}"/>
              </a:ext>
            </a:extLst>
          </p:cNvPr>
          <p:cNvCxnSpPr>
            <a:cxnSpLocks/>
          </p:cNvCxnSpPr>
          <p:nvPr/>
        </p:nvCxnSpPr>
        <p:spPr>
          <a:xfrm>
            <a:off x="7276015" y="1867991"/>
            <a:ext cx="276102" cy="30028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AE1E1FAE-5C07-FC45-9DAC-CEDE8A5BC547}"/>
              </a:ext>
            </a:extLst>
          </p:cNvPr>
          <p:cNvCxnSpPr>
            <a:cxnSpLocks/>
          </p:cNvCxnSpPr>
          <p:nvPr/>
        </p:nvCxnSpPr>
        <p:spPr>
          <a:xfrm>
            <a:off x="6527075" y="2289486"/>
            <a:ext cx="276102" cy="30028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5FE7DC2C-609E-1A40-9006-05A0ECCC6B99}"/>
              </a:ext>
            </a:extLst>
          </p:cNvPr>
          <p:cNvCxnSpPr>
            <a:cxnSpLocks/>
          </p:cNvCxnSpPr>
          <p:nvPr/>
        </p:nvCxnSpPr>
        <p:spPr>
          <a:xfrm>
            <a:off x="5847799" y="2689557"/>
            <a:ext cx="276102" cy="30028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F504F316-55BC-9849-85CD-7006ABAE1A41}"/>
              </a:ext>
            </a:extLst>
          </p:cNvPr>
          <p:cNvCxnSpPr>
            <a:cxnSpLocks/>
          </p:cNvCxnSpPr>
          <p:nvPr/>
        </p:nvCxnSpPr>
        <p:spPr>
          <a:xfrm>
            <a:off x="3479059" y="4058016"/>
            <a:ext cx="276102" cy="30028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FD684FC1-250F-D546-B7E2-14926D653489}"/>
              </a:ext>
            </a:extLst>
          </p:cNvPr>
          <p:cNvCxnSpPr>
            <a:cxnSpLocks/>
          </p:cNvCxnSpPr>
          <p:nvPr/>
        </p:nvCxnSpPr>
        <p:spPr>
          <a:xfrm>
            <a:off x="2730119" y="4479511"/>
            <a:ext cx="276102" cy="30028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65E0B45F-C714-E145-807F-05260AC8DC41}"/>
              </a:ext>
            </a:extLst>
          </p:cNvPr>
          <p:cNvSpPr txBox="1"/>
          <p:nvPr/>
        </p:nvSpPr>
        <p:spPr>
          <a:xfrm rot="19928974">
            <a:off x="6599341" y="1636649"/>
            <a:ext cx="245602" cy="369332"/>
          </a:xfrm>
          <a:prstGeom prst="rect">
            <a:avLst/>
          </a:prstGeom>
          <a:noFill/>
        </p:spPr>
        <p:txBody>
          <a:bodyPr wrap="square" rtlCol="0">
            <a:spAutoFit/>
          </a:bodyPr>
          <a:lstStyle/>
          <a:p>
            <a:r>
              <a:rPr lang="en-US" dirty="0">
                <a:latin typeface="Consolas" panose="020B0609020204030204" pitchFamily="49" charset="0"/>
                <a:cs typeface="Consolas" panose="020B0609020204030204" pitchFamily="49" charset="0"/>
              </a:rPr>
              <a:t>c</a:t>
            </a:r>
          </a:p>
        </p:txBody>
      </p:sp>
      <p:sp>
        <p:nvSpPr>
          <p:cNvPr id="28" name="TextBox 27">
            <a:extLst>
              <a:ext uri="{FF2B5EF4-FFF2-40B4-BE49-F238E27FC236}">
                <a16:creationId xmlns:a16="http://schemas.microsoft.com/office/drawing/2014/main" id="{CDFD72EE-8B31-A144-ADF7-1BC816D59E7C}"/>
              </a:ext>
            </a:extLst>
          </p:cNvPr>
          <p:cNvSpPr txBox="1"/>
          <p:nvPr/>
        </p:nvSpPr>
        <p:spPr>
          <a:xfrm rot="19928974">
            <a:off x="5850403" y="2011119"/>
            <a:ext cx="245602" cy="369332"/>
          </a:xfrm>
          <a:prstGeom prst="rect">
            <a:avLst/>
          </a:prstGeom>
          <a:noFill/>
        </p:spPr>
        <p:txBody>
          <a:bodyPr wrap="square" rtlCol="0">
            <a:spAutoFit/>
          </a:bodyPr>
          <a:lstStyle/>
          <a:p>
            <a:r>
              <a:rPr lang="en-US" dirty="0">
                <a:latin typeface="Consolas" panose="020B0609020204030204" pitchFamily="49" charset="0"/>
                <a:cs typeface="Consolas" panose="020B0609020204030204" pitchFamily="49" charset="0"/>
              </a:rPr>
              <a:t>c</a:t>
            </a:r>
          </a:p>
        </p:txBody>
      </p:sp>
      <p:sp>
        <p:nvSpPr>
          <p:cNvPr id="29" name="TextBox 28">
            <a:extLst>
              <a:ext uri="{FF2B5EF4-FFF2-40B4-BE49-F238E27FC236}">
                <a16:creationId xmlns:a16="http://schemas.microsoft.com/office/drawing/2014/main" id="{332B3C8B-0A18-264D-AAA2-5FBE0038A6BC}"/>
              </a:ext>
            </a:extLst>
          </p:cNvPr>
          <p:cNvSpPr txBox="1"/>
          <p:nvPr/>
        </p:nvSpPr>
        <p:spPr>
          <a:xfrm rot="19928974">
            <a:off x="5171132" y="2429130"/>
            <a:ext cx="245602" cy="369332"/>
          </a:xfrm>
          <a:prstGeom prst="rect">
            <a:avLst/>
          </a:prstGeom>
          <a:noFill/>
        </p:spPr>
        <p:txBody>
          <a:bodyPr wrap="square" rtlCol="0">
            <a:spAutoFit/>
          </a:bodyPr>
          <a:lstStyle/>
          <a:p>
            <a:r>
              <a:rPr lang="en-US" dirty="0">
                <a:latin typeface="Consolas" panose="020B0609020204030204" pitchFamily="49" charset="0"/>
                <a:cs typeface="Consolas" panose="020B0609020204030204" pitchFamily="49" charset="0"/>
              </a:rPr>
              <a:t>c</a:t>
            </a:r>
          </a:p>
        </p:txBody>
      </p:sp>
      <p:sp>
        <p:nvSpPr>
          <p:cNvPr id="31" name="TextBox 30">
            <a:extLst>
              <a:ext uri="{FF2B5EF4-FFF2-40B4-BE49-F238E27FC236}">
                <a16:creationId xmlns:a16="http://schemas.microsoft.com/office/drawing/2014/main" id="{5812E490-D65B-DD42-A4E2-655E47EAF6C8}"/>
              </a:ext>
            </a:extLst>
          </p:cNvPr>
          <p:cNvSpPr txBox="1"/>
          <p:nvPr/>
        </p:nvSpPr>
        <p:spPr>
          <a:xfrm rot="19928974">
            <a:off x="2828506" y="3861699"/>
            <a:ext cx="245602" cy="369332"/>
          </a:xfrm>
          <a:prstGeom prst="rect">
            <a:avLst/>
          </a:prstGeom>
          <a:noFill/>
        </p:spPr>
        <p:txBody>
          <a:bodyPr wrap="square" rtlCol="0">
            <a:spAutoFit/>
          </a:bodyPr>
          <a:lstStyle/>
          <a:p>
            <a:r>
              <a:rPr lang="en-US" dirty="0">
                <a:latin typeface="Consolas" panose="020B0609020204030204" pitchFamily="49" charset="0"/>
                <a:cs typeface="Consolas" panose="020B0609020204030204" pitchFamily="49" charset="0"/>
              </a:rPr>
              <a:t>c</a:t>
            </a:r>
          </a:p>
        </p:txBody>
      </p:sp>
      <p:sp>
        <p:nvSpPr>
          <p:cNvPr id="32" name="TextBox 31">
            <a:extLst>
              <a:ext uri="{FF2B5EF4-FFF2-40B4-BE49-F238E27FC236}">
                <a16:creationId xmlns:a16="http://schemas.microsoft.com/office/drawing/2014/main" id="{B2DE8118-2A25-8747-89F5-B85164B28239}"/>
              </a:ext>
            </a:extLst>
          </p:cNvPr>
          <p:cNvSpPr txBox="1"/>
          <p:nvPr/>
        </p:nvSpPr>
        <p:spPr>
          <a:xfrm rot="19928974">
            <a:off x="2079568" y="4236169"/>
            <a:ext cx="245602" cy="369332"/>
          </a:xfrm>
          <a:prstGeom prst="rect">
            <a:avLst/>
          </a:prstGeom>
          <a:noFill/>
        </p:spPr>
        <p:txBody>
          <a:bodyPr wrap="square" rtlCol="0">
            <a:spAutoFit/>
          </a:bodyPr>
          <a:lstStyle/>
          <a:p>
            <a:r>
              <a:rPr lang="en-US" dirty="0">
                <a:latin typeface="Consolas" panose="020B0609020204030204" pitchFamily="49" charset="0"/>
                <a:cs typeface="Consolas" panose="020B0609020204030204" pitchFamily="49" charset="0"/>
              </a:rPr>
              <a:t>c</a:t>
            </a:r>
          </a:p>
        </p:txBody>
      </p:sp>
      <p:sp>
        <p:nvSpPr>
          <p:cNvPr id="33" name="Oval 32">
            <a:extLst>
              <a:ext uri="{FF2B5EF4-FFF2-40B4-BE49-F238E27FC236}">
                <a16:creationId xmlns:a16="http://schemas.microsoft.com/office/drawing/2014/main" id="{3DBABD81-CEB6-914C-B392-534D6DD402CD}"/>
              </a:ext>
            </a:extLst>
          </p:cNvPr>
          <p:cNvSpPr/>
          <p:nvPr/>
        </p:nvSpPr>
        <p:spPr>
          <a:xfrm>
            <a:off x="3000086" y="4795315"/>
            <a:ext cx="195943" cy="177301"/>
          </a:xfrm>
          <a:prstGeom prst="ellipse">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0B09AB6E-6FC7-1A42-BF80-E29F56D0C2EB}"/>
              </a:ext>
            </a:extLst>
          </p:cNvPr>
          <p:cNvSpPr/>
          <p:nvPr/>
        </p:nvSpPr>
        <p:spPr>
          <a:xfrm>
            <a:off x="3779504" y="4477449"/>
            <a:ext cx="195943" cy="177301"/>
          </a:xfrm>
          <a:prstGeom prst="ellipse">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D0218E4E-6E88-2042-8206-2C46ED4D1ED8}"/>
              </a:ext>
            </a:extLst>
          </p:cNvPr>
          <p:cNvSpPr/>
          <p:nvPr/>
        </p:nvSpPr>
        <p:spPr>
          <a:xfrm>
            <a:off x="6153201" y="3099785"/>
            <a:ext cx="195943" cy="177301"/>
          </a:xfrm>
          <a:prstGeom prst="ellipse">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0B8A021D-E7DB-BC49-84E7-08F8CF6E8594}"/>
              </a:ext>
            </a:extLst>
          </p:cNvPr>
          <p:cNvSpPr/>
          <p:nvPr/>
        </p:nvSpPr>
        <p:spPr>
          <a:xfrm>
            <a:off x="6857591" y="2650550"/>
            <a:ext cx="195943" cy="177301"/>
          </a:xfrm>
          <a:prstGeom prst="ellipse">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0088FB59-B0F3-6A43-96C2-F25C7A2B7B22}"/>
              </a:ext>
            </a:extLst>
          </p:cNvPr>
          <p:cNvSpPr/>
          <p:nvPr/>
        </p:nvSpPr>
        <p:spPr>
          <a:xfrm>
            <a:off x="7552117" y="2289486"/>
            <a:ext cx="195943" cy="177301"/>
          </a:xfrm>
          <a:prstGeom prst="ellipse">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FF7109D2-600C-934B-9CDD-DFF28B417FA8}"/>
              </a:ext>
            </a:extLst>
          </p:cNvPr>
          <p:cNvSpPr/>
          <p:nvPr/>
        </p:nvSpPr>
        <p:spPr>
          <a:xfrm>
            <a:off x="1759113" y="4782252"/>
            <a:ext cx="195943" cy="177301"/>
          </a:xfrm>
          <a:prstGeom prst="ellipse">
            <a:avLst/>
          </a:prstGeom>
          <a:solidFill>
            <a:srgbClr val="FF4EFF"/>
          </a:solidFill>
          <a:ln>
            <a:solidFill>
              <a:srgbClr val="FF4E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A172E833-C7DB-5849-97AD-65E161B4DD48}"/>
              </a:ext>
            </a:extLst>
          </p:cNvPr>
          <p:cNvSpPr/>
          <p:nvPr/>
        </p:nvSpPr>
        <p:spPr>
          <a:xfrm>
            <a:off x="2265687" y="5325581"/>
            <a:ext cx="195943" cy="177301"/>
          </a:xfrm>
          <a:prstGeom prst="ellipse">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Straight Arrow Connector 40">
            <a:extLst>
              <a:ext uri="{FF2B5EF4-FFF2-40B4-BE49-F238E27FC236}">
                <a16:creationId xmlns:a16="http://schemas.microsoft.com/office/drawing/2014/main" id="{D3D874C7-3C7A-D745-BC4B-B44608782A7F}"/>
              </a:ext>
            </a:extLst>
          </p:cNvPr>
          <p:cNvCxnSpPr>
            <a:cxnSpLocks/>
          </p:cNvCxnSpPr>
          <p:nvPr/>
        </p:nvCxnSpPr>
        <p:spPr>
          <a:xfrm>
            <a:off x="1955056" y="5004355"/>
            <a:ext cx="247313" cy="25412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A3594D5C-AE84-FB4A-8128-60D76CF08109}"/>
              </a:ext>
            </a:extLst>
          </p:cNvPr>
          <p:cNvSpPr txBox="1"/>
          <p:nvPr/>
        </p:nvSpPr>
        <p:spPr>
          <a:xfrm rot="2784941">
            <a:off x="2866977" y="4321906"/>
            <a:ext cx="245602" cy="369332"/>
          </a:xfrm>
          <a:prstGeom prst="rect">
            <a:avLst/>
          </a:prstGeom>
          <a:noFill/>
        </p:spPr>
        <p:txBody>
          <a:bodyPr wrap="square" rtlCol="0">
            <a:spAutoFit/>
          </a:bodyPr>
          <a:lstStyle/>
          <a:p>
            <a:r>
              <a:rPr lang="en-US" dirty="0">
                <a:latin typeface="Consolas" panose="020B0609020204030204" pitchFamily="49" charset="0"/>
                <a:cs typeface="Consolas" panose="020B0609020204030204" pitchFamily="49" charset="0"/>
              </a:rPr>
              <a:t>$</a:t>
            </a:r>
          </a:p>
        </p:txBody>
      </p:sp>
      <p:sp>
        <p:nvSpPr>
          <p:cNvPr id="43" name="TextBox 42">
            <a:extLst>
              <a:ext uri="{FF2B5EF4-FFF2-40B4-BE49-F238E27FC236}">
                <a16:creationId xmlns:a16="http://schemas.microsoft.com/office/drawing/2014/main" id="{AA87CAF3-3778-2443-BCAA-82EFA63587EC}"/>
              </a:ext>
            </a:extLst>
          </p:cNvPr>
          <p:cNvSpPr txBox="1"/>
          <p:nvPr/>
        </p:nvSpPr>
        <p:spPr>
          <a:xfrm rot="2957904">
            <a:off x="2081544" y="4815492"/>
            <a:ext cx="245602" cy="369332"/>
          </a:xfrm>
          <a:prstGeom prst="rect">
            <a:avLst/>
          </a:prstGeom>
          <a:noFill/>
        </p:spPr>
        <p:txBody>
          <a:bodyPr wrap="square" rtlCol="0">
            <a:spAutoFit/>
          </a:bodyPr>
          <a:lstStyle/>
          <a:p>
            <a:r>
              <a:rPr lang="en-US" dirty="0">
                <a:latin typeface="Consolas" panose="020B0609020204030204" pitchFamily="49" charset="0"/>
                <a:cs typeface="Consolas" panose="020B0609020204030204" pitchFamily="49" charset="0"/>
              </a:rPr>
              <a:t>$</a:t>
            </a:r>
          </a:p>
        </p:txBody>
      </p:sp>
      <p:sp>
        <p:nvSpPr>
          <p:cNvPr id="44" name="TextBox 43">
            <a:extLst>
              <a:ext uri="{FF2B5EF4-FFF2-40B4-BE49-F238E27FC236}">
                <a16:creationId xmlns:a16="http://schemas.microsoft.com/office/drawing/2014/main" id="{75CE5005-5D4F-F244-8558-E9B368B6241E}"/>
              </a:ext>
            </a:extLst>
          </p:cNvPr>
          <p:cNvSpPr txBox="1"/>
          <p:nvPr/>
        </p:nvSpPr>
        <p:spPr>
          <a:xfrm rot="2784941">
            <a:off x="3633336" y="3925661"/>
            <a:ext cx="245602" cy="369332"/>
          </a:xfrm>
          <a:prstGeom prst="rect">
            <a:avLst/>
          </a:prstGeom>
          <a:noFill/>
        </p:spPr>
        <p:txBody>
          <a:bodyPr wrap="square" rtlCol="0">
            <a:spAutoFit/>
          </a:bodyPr>
          <a:lstStyle/>
          <a:p>
            <a:r>
              <a:rPr lang="en-US" dirty="0">
                <a:latin typeface="Consolas" panose="020B0609020204030204" pitchFamily="49" charset="0"/>
                <a:cs typeface="Consolas" panose="020B0609020204030204" pitchFamily="49" charset="0"/>
              </a:rPr>
              <a:t>$</a:t>
            </a:r>
          </a:p>
        </p:txBody>
      </p:sp>
      <p:sp>
        <p:nvSpPr>
          <p:cNvPr id="46" name="TextBox 45">
            <a:extLst>
              <a:ext uri="{FF2B5EF4-FFF2-40B4-BE49-F238E27FC236}">
                <a16:creationId xmlns:a16="http://schemas.microsoft.com/office/drawing/2014/main" id="{0216190C-F0B7-414D-ADA5-1810CF3B2593}"/>
              </a:ext>
            </a:extLst>
          </p:cNvPr>
          <p:cNvSpPr txBox="1"/>
          <p:nvPr/>
        </p:nvSpPr>
        <p:spPr>
          <a:xfrm rot="2784941">
            <a:off x="5954184" y="2497445"/>
            <a:ext cx="245602" cy="369332"/>
          </a:xfrm>
          <a:prstGeom prst="rect">
            <a:avLst/>
          </a:prstGeom>
          <a:noFill/>
        </p:spPr>
        <p:txBody>
          <a:bodyPr wrap="square" rtlCol="0">
            <a:spAutoFit/>
          </a:bodyPr>
          <a:lstStyle/>
          <a:p>
            <a:r>
              <a:rPr lang="en-US" dirty="0">
                <a:latin typeface="Consolas" panose="020B0609020204030204" pitchFamily="49" charset="0"/>
                <a:cs typeface="Consolas" panose="020B0609020204030204" pitchFamily="49" charset="0"/>
              </a:rPr>
              <a:t>$</a:t>
            </a:r>
          </a:p>
        </p:txBody>
      </p:sp>
      <p:sp>
        <p:nvSpPr>
          <p:cNvPr id="47" name="TextBox 46">
            <a:extLst>
              <a:ext uri="{FF2B5EF4-FFF2-40B4-BE49-F238E27FC236}">
                <a16:creationId xmlns:a16="http://schemas.microsoft.com/office/drawing/2014/main" id="{82CB90BF-F5FF-244B-A765-28157DBC1696}"/>
              </a:ext>
            </a:extLst>
          </p:cNvPr>
          <p:cNvSpPr txBox="1"/>
          <p:nvPr/>
        </p:nvSpPr>
        <p:spPr>
          <a:xfrm rot="2784941">
            <a:off x="6568138" y="2053310"/>
            <a:ext cx="245602" cy="369332"/>
          </a:xfrm>
          <a:prstGeom prst="rect">
            <a:avLst/>
          </a:prstGeom>
          <a:noFill/>
        </p:spPr>
        <p:txBody>
          <a:bodyPr wrap="square" rtlCol="0">
            <a:spAutoFit/>
          </a:bodyPr>
          <a:lstStyle/>
          <a:p>
            <a:r>
              <a:rPr lang="en-US" dirty="0">
                <a:latin typeface="Consolas" panose="020B0609020204030204" pitchFamily="49" charset="0"/>
                <a:cs typeface="Consolas" panose="020B0609020204030204" pitchFamily="49" charset="0"/>
              </a:rPr>
              <a:t>$</a:t>
            </a:r>
          </a:p>
        </p:txBody>
      </p:sp>
      <p:sp>
        <p:nvSpPr>
          <p:cNvPr id="48" name="TextBox 47">
            <a:extLst>
              <a:ext uri="{FF2B5EF4-FFF2-40B4-BE49-F238E27FC236}">
                <a16:creationId xmlns:a16="http://schemas.microsoft.com/office/drawing/2014/main" id="{DA28545E-A7C7-8942-8BAE-321A98DE4C4D}"/>
              </a:ext>
            </a:extLst>
          </p:cNvPr>
          <p:cNvSpPr txBox="1"/>
          <p:nvPr/>
        </p:nvSpPr>
        <p:spPr>
          <a:xfrm rot="2784941">
            <a:off x="7334497" y="1657065"/>
            <a:ext cx="245602" cy="369332"/>
          </a:xfrm>
          <a:prstGeom prst="rect">
            <a:avLst/>
          </a:prstGeom>
          <a:noFill/>
        </p:spPr>
        <p:txBody>
          <a:bodyPr wrap="square" rtlCol="0">
            <a:spAutoFit/>
          </a:bodyPr>
          <a:lstStyle/>
          <a:p>
            <a:r>
              <a:rPr lang="en-US" dirty="0">
                <a:latin typeface="Consolas" panose="020B0609020204030204" pitchFamily="49" charset="0"/>
                <a:cs typeface="Consolas" panose="020B0609020204030204" pitchFamily="49" charset="0"/>
              </a:rPr>
              <a:t>$</a:t>
            </a:r>
          </a:p>
        </p:txBody>
      </p:sp>
      <p:sp>
        <p:nvSpPr>
          <p:cNvPr id="4" name="TextBox 3">
            <a:extLst>
              <a:ext uri="{FF2B5EF4-FFF2-40B4-BE49-F238E27FC236}">
                <a16:creationId xmlns:a16="http://schemas.microsoft.com/office/drawing/2014/main" id="{EA31064B-6051-664C-A034-6CC4877DF025}"/>
              </a:ext>
            </a:extLst>
          </p:cNvPr>
          <p:cNvSpPr txBox="1"/>
          <p:nvPr/>
        </p:nvSpPr>
        <p:spPr>
          <a:xfrm>
            <a:off x="8895806" y="1600670"/>
            <a:ext cx="3082834" cy="646331"/>
          </a:xfrm>
          <a:prstGeom prst="rect">
            <a:avLst/>
          </a:prstGeom>
          <a:noFill/>
        </p:spPr>
        <p:txBody>
          <a:bodyPr wrap="square" rtlCol="0">
            <a:spAutoFit/>
          </a:bodyPr>
          <a:lstStyle/>
          <a:p>
            <a:r>
              <a:rPr lang="en-US" dirty="0"/>
              <a:t>m=6</a:t>
            </a:r>
          </a:p>
          <a:p>
            <a:r>
              <a:rPr lang="en-US" dirty="0"/>
              <a:t>#nodes=14</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987C044-18B3-9143-824C-623AC101B173}"/>
                  </a:ext>
                </a:extLst>
              </p:cNvPr>
              <p:cNvSpPr txBox="1"/>
              <p:nvPr/>
            </p:nvSpPr>
            <p:spPr>
              <a:xfrm>
                <a:off x="5973204" y="4539418"/>
                <a:ext cx="5440294" cy="1477328"/>
              </a:xfrm>
              <a:prstGeom prst="rect">
                <a:avLst/>
              </a:prstGeom>
              <a:noFill/>
            </p:spPr>
            <p:txBody>
              <a:bodyPr wrap="square" rtlCol="0">
                <a:spAutoFit/>
              </a:bodyPr>
              <a:lstStyle/>
              <a:p>
                <a:r>
                  <a:rPr lang="en-US" dirty="0"/>
                  <a:t>Space:</a:t>
                </a:r>
              </a:p>
              <a:p>
                <a:pPr marL="285750" indent="-285750">
                  <a:buFont typeface="Arial" panose="020B0604020202020204" pitchFamily="34" charset="0"/>
                  <a:buChar char="•"/>
                </a:pPr>
                <a14:m>
                  <m:oMath xmlns:m="http://schemas.openxmlformats.org/officeDocument/2006/math">
                    <m:r>
                      <a:rPr lang="en-US" i="1" dirty="0" smtClean="0">
                        <a:solidFill>
                          <a:srgbClr val="FF4EFF"/>
                        </a:solidFill>
                        <a:latin typeface="Cambria Math" panose="02040503050406030204" pitchFamily="18" charset="0"/>
                      </a:rPr>
                      <m:t>𝑚</m:t>
                    </m:r>
                  </m:oMath>
                </a14:m>
                <a:r>
                  <a:rPr lang="en-US" dirty="0">
                    <a:solidFill>
                      <a:srgbClr val="FF4EFF"/>
                    </a:solidFill>
                  </a:rPr>
                  <a:t> nodes with an incoming edge labeled with </a:t>
                </a:r>
                <a14:m>
                  <m:oMath xmlns:m="http://schemas.openxmlformats.org/officeDocument/2006/math">
                    <m:r>
                      <a:rPr lang="en-US" i="1">
                        <a:solidFill>
                          <a:srgbClr val="FF4EFF"/>
                        </a:solidFill>
                        <a:latin typeface="Cambria Math" panose="02040503050406030204" pitchFamily="18" charset="0"/>
                        <a:cs typeface="Calibri" panose="020F0502020204030204" pitchFamily="34" charset="0"/>
                      </a:rPr>
                      <m:t>𝑐</m:t>
                    </m:r>
                  </m:oMath>
                </a14:m>
                <a:r>
                  <a:rPr lang="en-US" dirty="0">
                    <a:solidFill>
                      <a:srgbClr val="FF4EFF"/>
                    </a:solidFill>
                    <a:latin typeface="Calibri" panose="020F0502020204030204" pitchFamily="34" charset="0"/>
                    <a:cs typeface="Calibri" panose="020F0502020204030204" pitchFamily="34" charset="0"/>
                  </a:rPr>
                  <a:t>.</a:t>
                </a:r>
              </a:p>
              <a:p>
                <a:pPr marL="285750" indent="-285750">
                  <a:buFont typeface="Arial" panose="020B0604020202020204" pitchFamily="34" charset="0"/>
                  <a:buChar char="•"/>
                </a:pPr>
                <a14:m>
                  <m:oMath xmlns:m="http://schemas.openxmlformats.org/officeDocument/2006/math">
                    <m:r>
                      <a:rPr lang="en-US" i="1" dirty="0" smtClean="0">
                        <a:solidFill>
                          <a:schemeClr val="accent2">
                            <a:lumMod val="50000"/>
                          </a:schemeClr>
                        </a:solidFill>
                        <a:latin typeface="Cambria Math" panose="02040503050406030204" pitchFamily="18" charset="0"/>
                      </a:rPr>
                      <m:t>𝑚</m:t>
                    </m:r>
                    <m:r>
                      <a:rPr lang="en-US" b="0" i="1" dirty="0" smtClean="0">
                        <a:solidFill>
                          <a:schemeClr val="accent2">
                            <a:lumMod val="50000"/>
                          </a:schemeClr>
                        </a:solidFill>
                        <a:latin typeface="Cambria Math" panose="02040503050406030204" pitchFamily="18" charset="0"/>
                      </a:rPr>
                      <m:t>+1</m:t>
                    </m:r>
                  </m:oMath>
                </a14:m>
                <a:r>
                  <a:rPr lang="en-US" dirty="0">
                    <a:solidFill>
                      <a:schemeClr val="accent2">
                        <a:lumMod val="50000"/>
                      </a:schemeClr>
                    </a:solidFill>
                  </a:rPr>
                  <a:t> nodes with an incoming edge labeled with </a:t>
                </a:r>
                <a14:m>
                  <m:oMath xmlns:m="http://schemas.openxmlformats.org/officeDocument/2006/math">
                    <m:r>
                      <a:rPr lang="en-US" b="0" i="1" smtClean="0">
                        <a:solidFill>
                          <a:schemeClr val="accent2">
                            <a:lumMod val="50000"/>
                          </a:schemeClr>
                        </a:solidFill>
                        <a:latin typeface="Cambria Math" panose="02040503050406030204" pitchFamily="18" charset="0"/>
                        <a:cs typeface="Calibri" panose="020F0502020204030204" pitchFamily="34" charset="0"/>
                      </a:rPr>
                      <m:t>$</m:t>
                    </m:r>
                  </m:oMath>
                </a14:m>
                <a:r>
                  <a:rPr lang="en-US" dirty="0">
                    <a:solidFill>
                      <a:schemeClr val="accent2">
                        <a:lumMod val="50000"/>
                      </a:schemeClr>
                    </a:solidFill>
                    <a:latin typeface="Calibri" panose="020F0502020204030204" pitchFamily="34" charset="0"/>
                    <a:cs typeface="Calibri" panose="020F0502020204030204" pitchFamily="34" charset="0"/>
                  </a:rPr>
                  <a:t>.</a:t>
                </a:r>
              </a:p>
              <a:p>
                <a:pPr marL="285750" indent="-285750">
                  <a:buFont typeface="Arial" panose="020B0604020202020204" pitchFamily="34" charset="0"/>
                  <a:buChar char="•"/>
                </a:pPr>
                <a:r>
                  <a:rPr lang="en-US" dirty="0">
                    <a:solidFill>
                      <a:schemeClr val="accent6"/>
                    </a:solidFill>
                    <a:latin typeface="Calibri" panose="020F0502020204030204" pitchFamily="34" charset="0"/>
                    <a:cs typeface="Calibri" panose="020F0502020204030204" pitchFamily="34" charset="0"/>
                  </a:rPr>
                  <a:t>1 root</a:t>
                </a:r>
                <a:endParaRPr lang="en-US"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endParaRPr lang="en-US" dirty="0"/>
              </a:p>
            </p:txBody>
          </p:sp>
        </mc:Choice>
        <mc:Fallback xmlns="">
          <p:sp>
            <p:nvSpPr>
              <p:cNvPr id="7" name="TextBox 6">
                <a:extLst>
                  <a:ext uri="{FF2B5EF4-FFF2-40B4-BE49-F238E27FC236}">
                    <a16:creationId xmlns:a16="http://schemas.microsoft.com/office/drawing/2014/main" id="{5987C044-18B3-9143-824C-623AC101B173}"/>
                  </a:ext>
                </a:extLst>
              </p:cNvPr>
              <p:cNvSpPr txBox="1">
                <a:spLocks noRot="1" noChangeAspect="1" noMove="1" noResize="1" noEditPoints="1" noAdjustHandles="1" noChangeArrowheads="1" noChangeShapeType="1" noTextEdit="1"/>
              </p:cNvSpPr>
              <p:nvPr/>
            </p:nvSpPr>
            <p:spPr>
              <a:xfrm>
                <a:off x="5973204" y="4539418"/>
                <a:ext cx="5440294" cy="1477328"/>
              </a:xfrm>
              <a:prstGeom prst="rect">
                <a:avLst/>
              </a:prstGeom>
              <a:blipFill>
                <a:blip r:embed="rId4"/>
                <a:stretch>
                  <a:fillRect l="-698" t="-847"/>
                </a:stretch>
              </a:blipFill>
            </p:spPr>
            <p:txBody>
              <a:bodyPr/>
              <a:lstStyle/>
              <a:p>
                <a:r>
                  <a:rPr lang="en-US">
                    <a:noFill/>
                  </a:rPr>
                  <a:t> </a:t>
                </a:r>
              </a:p>
            </p:txBody>
          </p:sp>
        </mc:Fallback>
      </mc:AlternateContent>
      <p:sp>
        <p:nvSpPr>
          <p:cNvPr id="49" name="Oval 48">
            <a:extLst>
              <a:ext uri="{FF2B5EF4-FFF2-40B4-BE49-F238E27FC236}">
                <a16:creationId xmlns:a16="http://schemas.microsoft.com/office/drawing/2014/main" id="{6F825DFA-65DA-0848-88EC-12B66425649F}"/>
              </a:ext>
            </a:extLst>
          </p:cNvPr>
          <p:cNvSpPr/>
          <p:nvPr/>
        </p:nvSpPr>
        <p:spPr>
          <a:xfrm>
            <a:off x="3866595" y="3663196"/>
            <a:ext cx="104515" cy="8584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00F30585-3E20-404D-B0FE-1453A44E5AFC}"/>
              </a:ext>
            </a:extLst>
          </p:cNvPr>
          <p:cNvSpPr/>
          <p:nvPr/>
        </p:nvSpPr>
        <p:spPr>
          <a:xfrm>
            <a:off x="4319441" y="3449836"/>
            <a:ext cx="104515" cy="8584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D9EF8FFE-04E5-BC44-8BD0-96EB2152903D}"/>
              </a:ext>
            </a:extLst>
          </p:cNvPr>
          <p:cNvSpPr/>
          <p:nvPr/>
        </p:nvSpPr>
        <p:spPr>
          <a:xfrm>
            <a:off x="4733099" y="3223412"/>
            <a:ext cx="104515" cy="8584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5" name="Rectangle 44">
                <a:extLst>
                  <a:ext uri="{FF2B5EF4-FFF2-40B4-BE49-F238E27FC236}">
                    <a16:creationId xmlns:a16="http://schemas.microsoft.com/office/drawing/2014/main" id="{31A0F5E8-74C2-4906-9D04-7BF5118C4D7D}"/>
                  </a:ext>
                </a:extLst>
              </p:cNvPr>
              <p:cNvSpPr/>
              <p:nvPr/>
            </p:nvSpPr>
            <p:spPr>
              <a:xfrm>
                <a:off x="6103735" y="3882300"/>
                <a:ext cx="5700407" cy="707886"/>
              </a:xfrm>
              <a:prstGeom prst="rect">
                <a:avLst/>
              </a:prstGeom>
            </p:spPr>
            <p:txBody>
              <a:bodyPr wrap="none">
                <a:spAutoFit/>
              </a:bodyPr>
              <a:lstStyle/>
              <a:p>
                <a:r>
                  <a:rPr lang="en-US" sz="2000" dirty="0">
                    <a:latin typeface="Calibri" panose="020F0502020204030204" pitchFamily="34" charset="0"/>
                    <a:cs typeface="Calibri" panose="020F0502020204030204" pitchFamily="34" charset="0"/>
                  </a:rPr>
                  <a:t>Augmented texts</a:t>
                </a:r>
                <a:r>
                  <a:rPr lang="en-US" sz="2000" dirty="0">
                    <a:solidFill>
                      <a:schemeClr val="tx1"/>
                    </a:solidFill>
                    <a:latin typeface="Calibri" panose="020F0502020204030204" pitchFamily="34" charset="0"/>
                    <a:cs typeface="Calibri" panose="020F0502020204030204" pitchFamily="34" charset="0"/>
                  </a:rPr>
                  <a:t> of form </a:t>
                </a:r>
                <a14:m>
                  <m:oMath xmlns:m="http://schemas.openxmlformats.org/officeDocument/2006/math">
                    <m:sSup>
                      <m:sSupPr>
                        <m:ctrlPr>
                          <a:rPr lang="en-US" sz="2000" b="0" i="1" dirty="0" smtClean="0">
                            <a:solidFill>
                              <a:schemeClr val="accent1"/>
                            </a:solidFill>
                            <a:latin typeface="Cambria Math" panose="02040503050406030204" pitchFamily="18" charset="0"/>
                            <a:cs typeface="Calibri" panose="020F0502020204030204" pitchFamily="34" charset="0"/>
                          </a:rPr>
                        </m:ctrlPr>
                      </m:sSupPr>
                      <m:e>
                        <m:r>
                          <a:rPr lang="en-US" sz="2000" b="0" i="1" dirty="0" smtClean="0">
                            <a:solidFill>
                              <a:schemeClr val="accent1"/>
                            </a:solidFill>
                            <a:latin typeface="Cambria Math" panose="02040503050406030204" pitchFamily="18" charset="0"/>
                            <a:cs typeface="Calibri" panose="020F0502020204030204" pitchFamily="34" charset="0"/>
                          </a:rPr>
                          <m:t>𝑐</m:t>
                        </m:r>
                      </m:e>
                      <m:sup>
                        <m:r>
                          <a:rPr lang="en-US" sz="2000" b="0" i="1" dirty="0" smtClean="0">
                            <a:solidFill>
                              <a:schemeClr val="accent1"/>
                            </a:solidFill>
                            <a:latin typeface="Cambria Math" panose="02040503050406030204" pitchFamily="18" charset="0"/>
                            <a:cs typeface="Calibri" panose="020F0502020204030204" pitchFamily="34" charset="0"/>
                          </a:rPr>
                          <m:t>𝑚</m:t>
                        </m:r>
                      </m:sup>
                    </m:sSup>
                  </m:oMath>
                </a14:m>
                <a:r>
                  <a:rPr lang="en-US" sz="2000" dirty="0">
                    <a:solidFill>
                      <a:schemeClr val="accent1"/>
                    </a:solidFill>
                    <a:latin typeface="Calibri" panose="020F0502020204030204" pitchFamily="34" charset="0"/>
                    <a:cs typeface="Calibri" panose="020F0502020204030204" pitchFamily="34" charset="0"/>
                  </a:rPr>
                  <a:t>$</a:t>
                </a:r>
                <a:r>
                  <a:rPr lang="en-US" sz="2000" dirty="0">
                    <a:solidFill>
                      <a:schemeClr val="tx1"/>
                    </a:solidFill>
                    <a:latin typeface="Calibri" panose="020F0502020204030204" pitchFamily="34" charset="0"/>
                    <a:cs typeface="Calibri" panose="020F0502020204030204" pitchFamily="34" charset="0"/>
                  </a:rPr>
                  <a:t> for a given character </a:t>
                </a:r>
                <a14:m>
                  <m:oMath xmlns:m="http://schemas.openxmlformats.org/officeDocument/2006/math">
                    <m:r>
                      <a:rPr lang="en-US" sz="2000" b="0" i="1" smtClean="0">
                        <a:solidFill>
                          <a:schemeClr val="accent1"/>
                        </a:solidFill>
                        <a:latin typeface="Cambria Math" panose="02040503050406030204" pitchFamily="18" charset="0"/>
                        <a:cs typeface="Calibri" panose="020F0502020204030204" pitchFamily="34" charset="0"/>
                      </a:rPr>
                      <m:t>𝑐</m:t>
                    </m:r>
                  </m:oMath>
                </a14:m>
                <a:br>
                  <a:rPr lang="en-US" sz="2000" dirty="0">
                    <a:solidFill>
                      <a:schemeClr val="tx1"/>
                    </a:solidFill>
                    <a:latin typeface="Calibri" panose="020F0502020204030204" pitchFamily="34" charset="0"/>
                    <a:cs typeface="Calibri" panose="020F0502020204030204" pitchFamily="34" charset="0"/>
                  </a:rPr>
                </a:br>
                <a:r>
                  <a:rPr lang="en-US" sz="2000" dirty="0">
                    <a:solidFill>
                      <a:schemeClr val="tx1"/>
                    </a:solidFill>
                    <a:latin typeface="Calibri" panose="020F0502020204030204" pitchFamily="34" charset="0"/>
                    <a:cs typeface="Calibri" panose="020F0502020204030204" pitchFamily="34" charset="0"/>
                  </a:rPr>
                  <a:t>lend themselves to </a:t>
                </a:r>
                <a:r>
                  <a:rPr lang="en-US" sz="2000" b="1" dirty="0">
                    <a:solidFill>
                      <a:schemeClr val="accent5"/>
                    </a:solidFill>
                    <a:latin typeface="Calibri" panose="020F0502020204030204" pitchFamily="34" charset="0"/>
                    <a:cs typeface="Calibri" panose="020F0502020204030204" pitchFamily="34" charset="0"/>
                  </a:rPr>
                  <a:t>linear-space suffix tries</a:t>
                </a:r>
                <a:r>
                  <a:rPr lang="en-US" sz="2000" dirty="0">
                    <a:solidFill>
                      <a:schemeClr val="tx1"/>
                    </a:solidFill>
                    <a:latin typeface="Calibri" panose="020F0502020204030204" pitchFamily="34" charset="0"/>
                    <a:cs typeface="Calibri" panose="020F0502020204030204" pitchFamily="34" charset="0"/>
                  </a:rPr>
                  <a:t>!</a:t>
                </a:r>
              </a:p>
            </p:txBody>
          </p:sp>
        </mc:Choice>
        <mc:Fallback xmlns="">
          <p:sp>
            <p:nvSpPr>
              <p:cNvPr id="45" name="Rectangle 44">
                <a:extLst>
                  <a:ext uri="{FF2B5EF4-FFF2-40B4-BE49-F238E27FC236}">
                    <a16:creationId xmlns:a16="http://schemas.microsoft.com/office/drawing/2014/main" id="{31A0F5E8-74C2-4906-9D04-7BF5118C4D7D}"/>
                  </a:ext>
                </a:extLst>
              </p:cNvPr>
              <p:cNvSpPr>
                <a:spLocks noRot="1" noChangeAspect="1" noMove="1" noResize="1" noEditPoints="1" noAdjustHandles="1" noChangeArrowheads="1" noChangeShapeType="1" noTextEdit="1"/>
              </p:cNvSpPr>
              <p:nvPr/>
            </p:nvSpPr>
            <p:spPr>
              <a:xfrm>
                <a:off x="6103735" y="3882300"/>
                <a:ext cx="5700407" cy="707886"/>
              </a:xfrm>
              <a:prstGeom prst="rect">
                <a:avLst/>
              </a:prstGeom>
              <a:blipFill>
                <a:blip r:embed="rId5"/>
                <a:stretch>
                  <a:fillRect l="-1070" t="-5172" b="-14655"/>
                </a:stretch>
              </a:blipFill>
            </p:spPr>
            <p:txBody>
              <a:bodyPr/>
              <a:lstStyle/>
              <a:p>
                <a:r>
                  <a:rPr lang="en-US">
                    <a:noFill/>
                  </a:rPr>
                  <a:t> </a:t>
                </a:r>
              </a:p>
            </p:txBody>
          </p:sp>
        </mc:Fallback>
      </mc:AlternateContent>
    </p:spTree>
    <p:extLst>
      <p:ext uri="{BB962C8B-B14F-4D97-AF65-F5344CB8AC3E}">
        <p14:creationId xmlns:p14="http://schemas.microsoft.com/office/powerpoint/2010/main" val="3698330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3171ED-C2CB-1648-8EC1-A909467D4A8D}"/>
              </a:ext>
            </a:extLst>
          </p:cNvPr>
          <p:cNvSpPr>
            <a:spLocks noGrp="1"/>
          </p:cNvSpPr>
          <p:nvPr>
            <p:ph type="title"/>
          </p:nvPr>
        </p:nvSpPr>
        <p:spPr/>
        <p:txBody>
          <a:bodyPr/>
          <a:lstStyle/>
          <a:p>
            <a:pPr algn="ctr"/>
            <a:r>
              <a:rPr lang="en-US" dirty="0"/>
              <a:t>A good family of strings</a:t>
            </a:r>
          </a:p>
        </p:txBody>
      </p:sp>
      <p:sp>
        <p:nvSpPr>
          <p:cNvPr id="77" name="TextBox 76">
            <a:extLst>
              <a:ext uri="{FF2B5EF4-FFF2-40B4-BE49-F238E27FC236}">
                <a16:creationId xmlns:a16="http://schemas.microsoft.com/office/drawing/2014/main" id="{1FDCC2EA-8027-3D4B-A3F3-9388A419630A}"/>
              </a:ext>
            </a:extLst>
          </p:cNvPr>
          <p:cNvSpPr txBox="1"/>
          <p:nvPr/>
        </p:nvSpPr>
        <p:spPr>
          <a:xfrm>
            <a:off x="10254343" y="1371600"/>
            <a:ext cx="1240971" cy="424641"/>
          </a:xfrm>
          <a:prstGeom prst="rect">
            <a:avLst/>
          </a:prstGeom>
          <a:noFill/>
        </p:spPr>
        <p:txBody>
          <a:bodyPr wrap="square" rtlCol="0">
            <a:spAutoFit/>
          </a:bodyPr>
          <a:lstStyle/>
          <a:p>
            <a:endParaRPr lang="en-US" dirty="0"/>
          </a:p>
        </p:txBody>
      </p:sp>
      <p:sp>
        <p:nvSpPr>
          <p:cNvPr id="6" name="Oval 5">
            <a:extLst>
              <a:ext uri="{FF2B5EF4-FFF2-40B4-BE49-F238E27FC236}">
                <a16:creationId xmlns:a16="http://schemas.microsoft.com/office/drawing/2014/main" id="{DE7AAD0B-32B2-5B4A-8DE0-75A619D4760B}"/>
              </a:ext>
            </a:extLst>
          </p:cNvPr>
          <p:cNvSpPr/>
          <p:nvPr/>
        </p:nvSpPr>
        <p:spPr>
          <a:xfrm>
            <a:off x="7080072" y="1690690"/>
            <a:ext cx="195943" cy="177301"/>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B1FA052F-6DCB-814D-B45D-60E042E4919C}"/>
              </a:ext>
            </a:extLst>
          </p:cNvPr>
          <p:cNvCxnSpPr>
            <a:stCxn id="6" idx="3"/>
          </p:cNvCxnSpPr>
          <p:nvPr/>
        </p:nvCxnSpPr>
        <p:spPr>
          <a:xfrm flipH="1">
            <a:off x="6570617" y="1842026"/>
            <a:ext cx="538150" cy="2872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3E530E67-383A-494A-8B6A-992B6D6AC17B}"/>
              </a:ext>
            </a:extLst>
          </p:cNvPr>
          <p:cNvSpPr/>
          <p:nvPr/>
        </p:nvSpPr>
        <p:spPr>
          <a:xfrm>
            <a:off x="6331129" y="2117412"/>
            <a:ext cx="195943" cy="177301"/>
          </a:xfrm>
          <a:prstGeom prst="ellipse">
            <a:avLst/>
          </a:prstGeom>
          <a:solidFill>
            <a:srgbClr val="FF4EFF"/>
          </a:solidFill>
          <a:ln>
            <a:solidFill>
              <a:srgbClr val="FF4E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52C5A254-1CAC-AB47-A16F-A9DD44B0C719}"/>
              </a:ext>
            </a:extLst>
          </p:cNvPr>
          <p:cNvCxnSpPr>
            <a:stCxn id="10" idx="3"/>
          </p:cNvCxnSpPr>
          <p:nvPr/>
        </p:nvCxnSpPr>
        <p:spPr>
          <a:xfrm flipH="1">
            <a:off x="5821674" y="2268748"/>
            <a:ext cx="538150" cy="2872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936C48E5-49BA-A14D-97B7-A26FF88C516D}"/>
              </a:ext>
            </a:extLst>
          </p:cNvPr>
          <p:cNvSpPr/>
          <p:nvPr/>
        </p:nvSpPr>
        <p:spPr>
          <a:xfrm>
            <a:off x="5608314" y="2531071"/>
            <a:ext cx="195943" cy="177301"/>
          </a:xfrm>
          <a:prstGeom prst="ellipse">
            <a:avLst/>
          </a:prstGeom>
          <a:solidFill>
            <a:srgbClr val="FF4EFF"/>
          </a:solidFill>
          <a:ln>
            <a:solidFill>
              <a:srgbClr val="FF4E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a:extLst>
              <a:ext uri="{FF2B5EF4-FFF2-40B4-BE49-F238E27FC236}">
                <a16:creationId xmlns:a16="http://schemas.microsoft.com/office/drawing/2014/main" id="{F5B32917-2B4E-174D-92B1-9FF94DC4B481}"/>
              </a:ext>
            </a:extLst>
          </p:cNvPr>
          <p:cNvCxnSpPr>
            <a:stCxn id="12" idx="3"/>
          </p:cNvCxnSpPr>
          <p:nvPr/>
        </p:nvCxnSpPr>
        <p:spPr>
          <a:xfrm flipH="1">
            <a:off x="5098859" y="2682407"/>
            <a:ext cx="538150" cy="2872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F173E079-B4FB-3540-B104-B80F078A5943}"/>
              </a:ext>
            </a:extLst>
          </p:cNvPr>
          <p:cNvSpPr/>
          <p:nvPr/>
        </p:nvSpPr>
        <p:spPr>
          <a:xfrm>
            <a:off x="3256991" y="3889619"/>
            <a:ext cx="195943" cy="177301"/>
          </a:xfrm>
          <a:prstGeom prst="ellipse">
            <a:avLst/>
          </a:prstGeom>
          <a:solidFill>
            <a:srgbClr val="FF4EFF"/>
          </a:solidFill>
          <a:ln>
            <a:solidFill>
              <a:srgbClr val="FF4E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Arrow Connector 16">
            <a:extLst>
              <a:ext uri="{FF2B5EF4-FFF2-40B4-BE49-F238E27FC236}">
                <a16:creationId xmlns:a16="http://schemas.microsoft.com/office/drawing/2014/main" id="{BAF77AD3-DD7C-124D-BD51-EE6A70D66A55}"/>
              </a:ext>
            </a:extLst>
          </p:cNvPr>
          <p:cNvCxnSpPr>
            <a:stCxn id="16" idx="3"/>
          </p:cNvCxnSpPr>
          <p:nvPr/>
        </p:nvCxnSpPr>
        <p:spPr>
          <a:xfrm flipH="1">
            <a:off x="2747536" y="4040955"/>
            <a:ext cx="538150" cy="2872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86185A89-5C41-084A-B82E-3D74D6CECCBC}"/>
              </a:ext>
            </a:extLst>
          </p:cNvPr>
          <p:cNvSpPr/>
          <p:nvPr/>
        </p:nvSpPr>
        <p:spPr>
          <a:xfrm>
            <a:off x="2534176" y="4303278"/>
            <a:ext cx="195943" cy="177301"/>
          </a:xfrm>
          <a:prstGeom prst="ellipse">
            <a:avLst/>
          </a:prstGeom>
          <a:solidFill>
            <a:srgbClr val="FF4EFF"/>
          </a:solidFill>
          <a:ln>
            <a:solidFill>
              <a:srgbClr val="FF4E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Arrow Connector 18">
            <a:extLst>
              <a:ext uri="{FF2B5EF4-FFF2-40B4-BE49-F238E27FC236}">
                <a16:creationId xmlns:a16="http://schemas.microsoft.com/office/drawing/2014/main" id="{A6FC82B5-34CB-9142-BECD-2CEA59EA5E50}"/>
              </a:ext>
            </a:extLst>
          </p:cNvPr>
          <p:cNvCxnSpPr>
            <a:stCxn id="18" idx="3"/>
          </p:cNvCxnSpPr>
          <p:nvPr/>
        </p:nvCxnSpPr>
        <p:spPr>
          <a:xfrm flipH="1">
            <a:off x="2024721" y="4454614"/>
            <a:ext cx="538150" cy="2872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261AD07E-57E2-8B4F-8928-6D64B827E977}"/>
              </a:ext>
            </a:extLst>
          </p:cNvPr>
          <p:cNvCxnSpPr>
            <a:cxnSpLocks/>
          </p:cNvCxnSpPr>
          <p:nvPr/>
        </p:nvCxnSpPr>
        <p:spPr>
          <a:xfrm>
            <a:off x="7276015" y="1867991"/>
            <a:ext cx="276102" cy="30028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AE1E1FAE-5C07-FC45-9DAC-CEDE8A5BC547}"/>
              </a:ext>
            </a:extLst>
          </p:cNvPr>
          <p:cNvCxnSpPr>
            <a:cxnSpLocks/>
          </p:cNvCxnSpPr>
          <p:nvPr/>
        </p:nvCxnSpPr>
        <p:spPr>
          <a:xfrm>
            <a:off x="6527075" y="2289486"/>
            <a:ext cx="276102" cy="30028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5FE7DC2C-609E-1A40-9006-05A0ECCC6B99}"/>
              </a:ext>
            </a:extLst>
          </p:cNvPr>
          <p:cNvCxnSpPr>
            <a:cxnSpLocks/>
          </p:cNvCxnSpPr>
          <p:nvPr/>
        </p:nvCxnSpPr>
        <p:spPr>
          <a:xfrm>
            <a:off x="5847799" y="2689557"/>
            <a:ext cx="276102" cy="30028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F504F316-55BC-9849-85CD-7006ABAE1A41}"/>
              </a:ext>
            </a:extLst>
          </p:cNvPr>
          <p:cNvCxnSpPr>
            <a:cxnSpLocks/>
          </p:cNvCxnSpPr>
          <p:nvPr/>
        </p:nvCxnSpPr>
        <p:spPr>
          <a:xfrm>
            <a:off x="3479059" y="4058016"/>
            <a:ext cx="276102" cy="30028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FD684FC1-250F-D546-B7E2-14926D653489}"/>
              </a:ext>
            </a:extLst>
          </p:cNvPr>
          <p:cNvCxnSpPr>
            <a:cxnSpLocks/>
          </p:cNvCxnSpPr>
          <p:nvPr/>
        </p:nvCxnSpPr>
        <p:spPr>
          <a:xfrm>
            <a:off x="2730119" y="4479511"/>
            <a:ext cx="276102" cy="30028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65E0B45F-C714-E145-807F-05260AC8DC41}"/>
              </a:ext>
            </a:extLst>
          </p:cNvPr>
          <p:cNvSpPr txBox="1"/>
          <p:nvPr/>
        </p:nvSpPr>
        <p:spPr>
          <a:xfrm rot="19928974">
            <a:off x="6599341" y="1636649"/>
            <a:ext cx="245602" cy="369332"/>
          </a:xfrm>
          <a:prstGeom prst="rect">
            <a:avLst/>
          </a:prstGeom>
          <a:noFill/>
        </p:spPr>
        <p:txBody>
          <a:bodyPr wrap="square" rtlCol="0">
            <a:spAutoFit/>
          </a:bodyPr>
          <a:lstStyle/>
          <a:p>
            <a:r>
              <a:rPr lang="en-US" dirty="0">
                <a:latin typeface="Consolas" panose="020B0609020204030204" pitchFamily="49" charset="0"/>
                <a:cs typeface="Consolas" panose="020B0609020204030204" pitchFamily="49" charset="0"/>
              </a:rPr>
              <a:t>c</a:t>
            </a:r>
          </a:p>
        </p:txBody>
      </p:sp>
      <p:sp>
        <p:nvSpPr>
          <p:cNvPr id="28" name="TextBox 27">
            <a:extLst>
              <a:ext uri="{FF2B5EF4-FFF2-40B4-BE49-F238E27FC236}">
                <a16:creationId xmlns:a16="http://schemas.microsoft.com/office/drawing/2014/main" id="{CDFD72EE-8B31-A144-ADF7-1BC816D59E7C}"/>
              </a:ext>
            </a:extLst>
          </p:cNvPr>
          <p:cNvSpPr txBox="1"/>
          <p:nvPr/>
        </p:nvSpPr>
        <p:spPr>
          <a:xfrm rot="19928974">
            <a:off x="5850403" y="2011119"/>
            <a:ext cx="245602" cy="369332"/>
          </a:xfrm>
          <a:prstGeom prst="rect">
            <a:avLst/>
          </a:prstGeom>
          <a:noFill/>
        </p:spPr>
        <p:txBody>
          <a:bodyPr wrap="square" rtlCol="0">
            <a:spAutoFit/>
          </a:bodyPr>
          <a:lstStyle/>
          <a:p>
            <a:r>
              <a:rPr lang="en-US" dirty="0">
                <a:latin typeface="Consolas" panose="020B0609020204030204" pitchFamily="49" charset="0"/>
                <a:cs typeface="Consolas" panose="020B0609020204030204" pitchFamily="49" charset="0"/>
              </a:rPr>
              <a:t>c</a:t>
            </a:r>
          </a:p>
        </p:txBody>
      </p:sp>
      <p:sp>
        <p:nvSpPr>
          <p:cNvPr id="29" name="TextBox 28">
            <a:extLst>
              <a:ext uri="{FF2B5EF4-FFF2-40B4-BE49-F238E27FC236}">
                <a16:creationId xmlns:a16="http://schemas.microsoft.com/office/drawing/2014/main" id="{332B3C8B-0A18-264D-AAA2-5FBE0038A6BC}"/>
              </a:ext>
            </a:extLst>
          </p:cNvPr>
          <p:cNvSpPr txBox="1"/>
          <p:nvPr/>
        </p:nvSpPr>
        <p:spPr>
          <a:xfrm rot="19928974">
            <a:off x="5171132" y="2429130"/>
            <a:ext cx="245602" cy="369332"/>
          </a:xfrm>
          <a:prstGeom prst="rect">
            <a:avLst/>
          </a:prstGeom>
          <a:noFill/>
        </p:spPr>
        <p:txBody>
          <a:bodyPr wrap="square" rtlCol="0">
            <a:spAutoFit/>
          </a:bodyPr>
          <a:lstStyle/>
          <a:p>
            <a:r>
              <a:rPr lang="en-US" dirty="0">
                <a:latin typeface="Consolas" panose="020B0609020204030204" pitchFamily="49" charset="0"/>
                <a:cs typeface="Consolas" panose="020B0609020204030204" pitchFamily="49" charset="0"/>
              </a:rPr>
              <a:t>c</a:t>
            </a:r>
          </a:p>
        </p:txBody>
      </p:sp>
      <p:sp>
        <p:nvSpPr>
          <p:cNvPr id="31" name="TextBox 30">
            <a:extLst>
              <a:ext uri="{FF2B5EF4-FFF2-40B4-BE49-F238E27FC236}">
                <a16:creationId xmlns:a16="http://schemas.microsoft.com/office/drawing/2014/main" id="{5812E490-D65B-DD42-A4E2-655E47EAF6C8}"/>
              </a:ext>
            </a:extLst>
          </p:cNvPr>
          <p:cNvSpPr txBox="1"/>
          <p:nvPr/>
        </p:nvSpPr>
        <p:spPr>
          <a:xfrm rot="19928974">
            <a:off x="2828506" y="3861699"/>
            <a:ext cx="245602" cy="369332"/>
          </a:xfrm>
          <a:prstGeom prst="rect">
            <a:avLst/>
          </a:prstGeom>
          <a:noFill/>
        </p:spPr>
        <p:txBody>
          <a:bodyPr wrap="square" rtlCol="0">
            <a:spAutoFit/>
          </a:bodyPr>
          <a:lstStyle/>
          <a:p>
            <a:r>
              <a:rPr lang="en-US" dirty="0">
                <a:latin typeface="Consolas" panose="020B0609020204030204" pitchFamily="49" charset="0"/>
                <a:cs typeface="Consolas" panose="020B0609020204030204" pitchFamily="49" charset="0"/>
              </a:rPr>
              <a:t>c</a:t>
            </a:r>
          </a:p>
        </p:txBody>
      </p:sp>
      <p:sp>
        <p:nvSpPr>
          <p:cNvPr id="32" name="TextBox 31">
            <a:extLst>
              <a:ext uri="{FF2B5EF4-FFF2-40B4-BE49-F238E27FC236}">
                <a16:creationId xmlns:a16="http://schemas.microsoft.com/office/drawing/2014/main" id="{B2DE8118-2A25-8747-89F5-B85164B28239}"/>
              </a:ext>
            </a:extLst>
          </p:cNvPr>
          <p:cNvSpPr txBox="1"/>
          <p:nvPr/>
        </p:nvSpPr>
        <p:spPr>
          <a:xfrm rot="19928974">
            <a:off x="2079568" y="4236169"/>
            <a:ext cx="245602" cy="369332"/>
          </a:xfrm>
          <a:prstGeom prst="rect">
            <a:avLst/>
          </a:prstGeom>
          <a:noFill/>
        </p:spPr>
        <p:txBody>
          <a:bodyPr wrap="square" rtlCol="0">
            <a:spAutoFit/>
          </a:bodyPr>
          <a:lstStyle/>
          <a:p>
            <a:r>
              <a:rPr lang="en-US" dirty="0">
                <a:latin typeface="Consolas" panose="020B0609020204030204" pitchFamily="49" charset="0"/>
                <a:cs typeface="Consolas" panose="020B0609020204030204" pitchFamily="49" charset="0"/>
              </a:rPr>
              <a:t>c</a:t>
            </a:r>
          </a:p>
        </p:txBody>
      </p:sp>
      <p:sp>
        <p:nvSpPr>
          <p:cNvPr id="33" name="Oval 32">
            <a:extLst>
              <a:ext uri="{FF2B5EF4-FFF2-40B4-BE49-F238E27FC236}">
                <a16:creationId xmlns:a16="http://schemas.microsoft.com/office/drawing/2014/main" id="{3DBABD81-CEB6-914C-B392-534D6DD402CD}"/>
              </a:ext>
            </a:extLst>
          </p:cNvPr>
          <p:cNvSpPr/>
          <p:nvPr/>
        </p:nvSpPr>
        <p:spPr>
          <a:xfrm>
            <a:off x="3000086" y="4795315"/>
            <a:ext cx="195943" cy="177301"/>
          </a:xfrm>
          <a:prstGeom prst="ellipse">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0B09AB6E-6FC7-1A42-BF80-E29F56D0C2EB}"/>
              </a:ext>
            </a:extLst>
          </p:cNvPr>
          <p:cNvSpPr/>
          <p:nvPr/>
        </p:nvSpPr>
        <p:spPr>
          <a:xfrm>
            <a:off x="3779504" y="4477449"/>
            <a:ext cx="195943" cy="177301"/>
          </a:xfrm>
          <a:prstGeom prst="ellipse">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D0218E4E-6E88-2042-8206-2C46ED4D1ED8}"/>
              </a:ext>
            </a:extLst>
          </p:cNvPr>
          <p:cNvSpPr/>
          <p:nvPr/>
        </p:nvSpPr>
        <p:spPr>
          <a:xfrm>
            <a:off x="6153201" y="3099785"/>
            <a:ext cx="195943" cy="177301"/>
          </a:xfrm>
          <a:prstGeom prst="ellipse">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0B8A021D-E7DB-BC49-84E7-08F8CF6E8594}"/>
              </a:ext>
            </a:extLst>
          </p:cNvPr>
          <p:cNvSpPr/>
          <p:nvPr/>
        </p:nvSpPr>
        <p:spPr>
          <a:xfrm>
            <a:off x="6857591" y="2650550"/>
            <a:ext cx="195943" cy="177301"/>
          </a:xfrm>
          <a:prstGeom prst="ellipse">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0088FB59-B0F3-6A43-96C2-F25C7A2B7B22}"/>
              </a:ext>
            </a:extLst>
          </p:cNvPr>
          <p:cNvSpPr/>
          <p:nvPr/>
        </p:nvSpPr>
        <p:spPr>
          <a:xfrm>
            <a:off x="7552117" y="2289486"/>
            <a:ext cx="195943" cy="177301"/>
          </a:xfrm>
          <a:prstGeom prst="ellipse">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FF7109D2-600C-934B-9CDD-DFF28B417FA8}"/>
              </a:ext>
            </a:extLst>
          </p:cNvPr>
          <p:cNvSpPr/>
          <p:nvPr/>
        </p:nvSpPr>
        <p:spPr>
          <a:xfrm>
            <a:off x="1759113" y="4782252"/>
            <a:ext cx="195943" cy="177301"/>
          </a:xfrm>
          <a:prstGeom prst="ellipse">
            <a:avLst/>
          </a:prstGeom>
          <a:solidFill>
            <a:srgbClr val="FF4EFF"/>
          </a:solidFill>
          <a:ln>
            <a:solidFill>
              <a:srgbClr val="FF4E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A172E833-C7DB-5849-97AD-65E161B4DD48}"/>
              </a:ext>
            </a:extLst>
          </p:cNvPr>
          <p:cNvSpPr/>
          <p:nvPr/>
        </p:nvSpPr>
        <p:spPr>
          <a:xfrm>
            <a:off x="2265687" y="5325581"/>
            <a:ext cx="195943" cy="177301"/>
          </a:xfrm>
          <a:prstGeom prst="ellipse">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Straight Arrow Connector 40">
            <a:extLst>
              <a:ext uri="{FF2B5EF4-FFF2-40B4-BE49-F238E27FC236}">
                <a16:creationId xmlns:a16="http://schemas.microsoft.com/office/drawing/2014/main" id="{D3D874C7-3C7A-D745-BC4B-B44608782A7F}"/>
              </a:ext>
            </a:extLst>
          </p:cNvPr>
          <p:cNvCxnSpPr>
            <a:cxnSpLocks/>
          </p:cNvCxnSpPr>
          <p:nvPr/>
        </p:nvCxnSpPr>
        <p:spPr>
          <a:xfrm>
            <a:off x="1955056" y="5004355"/>
            <a:ext cx="247313" cy="25412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A3594D5C-AE84-FB4A-8128-60D76CF08109}"/>
              </a:ext>
            </a:extLst>
          </p:cNvPr>
          <p:cNvSpPr txBox="1"/>
          <p:nvPr/>
        </p:nvSpPr>
        <p:spPr>
          <a:xfrm rot="2784941">
            <a:off x="2866977" y="4321906"/>
            <a:ext cx="245602" cy="369332"/>
          </a:xfrm>
          <a:prstGeom prst="rect">
            <a:avLst/>
          </a:prstGeom>
          <a:noFill/>
        </p:spPr>
        <p:txBody>
          <a:bodyPr wrap="square" rtlCol="0">
            <a:spAutoFit/>
          </a:bodyPr>
          <a:lstStyle/>
          <a:p>
            <a:r>
              <a:rPr lang="en-US" dirty="0">
                <a:latin typeface="Consolas" panose="020B0609020204030204" pitchFamily="49" charset="0"/>
                <a:cs typeface="Consolas" panose="020B0609020204030204" pitchFamily="49" charset="0"/>
              </a:rPr>
              <a:t>$</a:t>
            </a:r>
          </a:p>
        </p:txBody>
      </p:sp>
      <p:sp>
        <p:nvSpPr>
          <p:cNvPr id="43" name="TextBox 42">
            <a:extLst>
              <a:ext uri="{FF2B5EF4-FFF2-40B4-BE49-F238E27FC236}">
                <a16:creationId xmlns:a16="http://schemas.microsoft.com/office/drawing/2014/main" id="{AA87CAF3-3778-2443-BCAA-82EFA63587EC}"/>
              </a:ext>
            </a:extLst>
          </p:cNvPr>
          <p:cNvSpPr txBox="1"/>
          <p:nvPr/>
        </p:nvSpPr>
        <p:spPr>
          <a:xfrm rot="2957904">
            <a:off x="2081544" y="4815492"/>
            <a:ext cx="245602" cy="369332"/>
          </a:xfrm>
          <a:prstGeom prst="rect">
            <a:avLst/>
          </a:prstGeom>
          <a:noFill/>
        </p:spPr>
        <p:txBody>
          <a:bodyPr wrap="square" rtlCol="0">
            <a:spAutoFit/>
          </a:bodyPr>
          <a:lstStyle/>
          <a:p>
            <a:r>
              <a:rPr lang="en-US" dirty="0">
                <a:latin typeface="Consolas" panose="020B0609020204030204" pitchFamily="49" charset="0"/>
                <a:cs typeface="Consolas" panose="020B0609020204030204" pitchFamily="49" charset="0"/>
              </a:rPr>
              <a:t>$</a:t>
            </a:r>
          </a:p>
        </p:txBody>
      </p:sp>
      <p:sp>
        <p:nvSpPr>
          <p:cNvPr id="44" name="TextBox 43">
            <a:extLst>
              <a:ext uri="{FF2B5EF4-FFF2-40B4-BE49-F238E27FC236}">
                <a16:creationId xmlns:a16="http://schemas.microsoft.com/office/drawing/2014/main" id="{75CE5005-5D4F-F244-8558-E9B368B6241E}"/>
              </a:ext>
            </a:extLst>
          </p:cNvPr>
          <p:cNvSpPr txBox="1"/>
          <p:nvPr/>
        </p:nvSpPr>
        <p:spPr>
          <a:xfrm rot="2784941">
            <a:off x="3633336" y="3925661"/>
            <a:ext cx="245602" cy="369332"/>
          </a:xfrm>
          <a:prstGeom prst="rect">
            <a:avLst/>
          </a:prstGeom>
          <a:noFill/>
        </p:spPr>
        <p:txBody>
          <a:bodyPr wrap="square" rtlCol="0">
            <a:spAutoFit/>
          </a:bodyPr>
          <a:lstStyle/>
          <a:p>
            <a:r>
              <a:rPr lang="en-US" dirty="0">
                <a:latin typeface="Consolas" panose="020B0609020204030204" pitchFamily="49" charset="0"/>
                <a:cs typeface="Consolas" panose="020B0609020204030204" pitchFamily="49" charset="0"/>
              </a:rPr>
              <a:t>$</a:t>
            </a:r>
          </a:p>
        </p:txBody>
      </p:sp>
      <p:sp>
        <p:nvSpPr>
          <p:cNvPr id="46" name="TextBox 45">
            <a:extLst>
              <a:ext uri="{FF2B5EF4-FFF2-40B4-BE49-F238E27FC236}">
                <a16:creationId xmlns:a16="http://schemas.microsoft.com/office/drawing/2014/main" id="{0216190C-F0B7-414D-ADA5-1810CF3B2593}"/>
              </a:ext>
            </a:extLst>
          </p:cNvPr>
          <p:cNvSpPr txBox="1"/>
          <p:nvPr/>
        </p:nvSpPr>
        <p:spPr>
          <a:xfrm rot="2784941">
            <a:off x="5954184" y="2497445"/>
            <a:ext cx="245602" cy="369332"/>
          </a:xfrm>
          <a:prstGeom prst="rect">
            <a:avLst/>
          </a:prstGeom>
          <a:noFill/>
        </p:spPr>
        <p:txBody>
          <a:bodyPr wrap="square" rtlCol="0">
            <a:spAutoFit/>
          </a:bodyPr>
          <a:lstStyle/>
          <a:p>
            <a:r>
              <a:rPr lang="en-US" dirty="0">
                <a:latin typeface="Consolas" panose="020B0609020204030204" pitchFamily="49" charset="0"/>
                <a:cs typeface="Consolas" panose="020B0609020204030204" pitchFamily="49" charset="0"/>
              </a:rPr>
              <a:t>$</a:t>
            </a:r>
          </a:p>
        </p:txBody>
      </p:sp>
      <p:sp>
        <p:nvSpPr>
          <p:cNvPr id="47" name="TextBox 46">
            <a:extLst>
              <a:ext uri="{FF2B5EF4-FFF2-40B4-BE49-F238E27FC236}">
                <a16:creationId xmlns:a16="http://schemas.microsoft.com/office/drawing/2014/main" id="{82CB90BF-F5FF-244B-A765-28157DBC1696}"/>
              </a:ext>
            </a:extLst>
          </p:cNvPr>
          <p:cNvSpPr txBox="1"/>
          <p:nvPr/>
        </p:nvSpPr>
        <p:spPr>
          <a:xfrm rot="2784941">
            <a:off x="6568138" y="2053310"/>
            <a:ext cx="245602" cy="369332"/>
          </a:xfrm>
          <a:prstGeom prst="rect">
            <a:avLst/>
          </a:prstGeom>
          <a:noFill/>
        </p:spPr>
        <p:txBody>
          <a:bodyPr wrap="square" rtlCol="0">
            <a:spAutoFit/>
          </a:bodyPr>
          <a:lstStyle/>
          <a:p>
            <a:r>
              <a:rPr lang="en-US" dirty="0">
                <a:latin typeface="Consolas" panose="020B0609020204030204" pitchFamily="49" charset="0"/>
                <a:cs typeface="Consolas" panose="020B0609020204030204" pitchFamily="49" charset="0"/>
              </a:rPr>
              <a:t>$</a:t>
            </a:r>
          </a:p>
        </p:txBody>
      </p:sp>
      <p:sp>
        <p:nvSpPr>
          <p:cNvPr id="48" name="TextBox 47">
            <a:extLst>
              <a:ext uri="{FF2B5EF4-FFF2-40B4-BE49-F238E27FC236}">
                <a16:creationId xmlns:a16="http://schemas.microsoft.com/office/drawing/2014/main" id="{DA28545E-A7C7-8942-8BAE-321A98DE4C4D}"/>
              </a:ext>
            </a:extLst>
          </p:cNvPr>
          <p:cNvSpPr txBox="1"/>
          <p:nvPr/>
        </p:nvSpPr>
        <p:spPr>
          <a:xfrm rot="2784941">
            <a:off x="7334497" y="1657065"/>
            <a:ext cx="245602" cy="369332"/>
          </a:xfrm>
          <a:prstGeom prst="rect">
            <a:avLst/>
          </a:prstGeom>
          <a:noFill/>
        </p:spPr>
        <p:txBody>
          <a:bodyPr wrap="square" rtlCol="0">
            <a:spAutoFit/>
          </a:bodyPr>
          <a:lstStyle/>
          <a:p>
            <a:r>
              <a:rPr lang="en-US" dirty="0">
                <a:latin typeface="Consolas" panose="020B0609020204030204" pitchFamily="49" charset="0"/>
                <a:cs typeface="Consolas" panose="020B0609020204030204" pitchFamily="49" charset="0"/>
              </a:rPr>
              <a:t>$</a:t>
            </a:r>
          </a:p>
        </p:txBody>
      </p:sp>
      <p:sp>
        <p:nvSpPr>
          <p:cNvPr id="4" name="TextBox 3">
            <a:extLst>
              <a:ext uri="{FF2B5EF4-FFF2-40B4-BE49-F238E27FC236}">
                <a16:creationId xmlns:a16="http://schemas.microsoft.com/office/drawing/2014/main" id="{EA31064B-6051-664C-A034-6CC4877DF025}"/>
              </a:ext>
            </a:extLst>
          </p:cNvPr>
          <p:cNvSpPr txBox="1"/>
          <p:nvPr/>
        </p:nvSpPr>
        <p:spPr>
          <a:xfrm>
            <a:off x="8895806" y="1600670"/>
            <a:ext cx="3082834" cy="646331"/>
          </a:xfrm>
          <a:prstGeom prst="rect">
            <a:avLst/>
          </a:prstGeom>
          <a:noFill/>
        </p:spPr>
        <p:txBody>
          <a:bodyPr wrap="square" rtlCol="0">
            <a:spAutoFit/>
          </a:bodyPr>
          <a:lstStyle/>
          <a:p>
            <a:r>
              <a:rPr lang="en-US" dirty="0"/>
              <a:t>m=6</a:t>
            </a:r>
          </a:p>
          <a:p>
            <a:r>
              <a:rPr lang="en-US" dirty="0"/>
              <a:t>#nodes=14</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987C044-18B3-9143-824C-623AC101B173}"/>
                  </a:ext>
                </a:extLst>
              </p:cNvPr>
              <p:cNvSpPr txBox="1"/>
              <p:nvPr/>
            </p:nvSpPr>
            <p:spPr>
              <a:xfrm>
                <a:off x="5973204" y="4539418"/>
                <a:ext cx="5440294" cy="2031325"/>
              </a:xfrm>
              <a:prstGeom prst="rect">
                <a:avLst/>
              </a:prstGeom>
              <a:noFill/>
            </p:spPr>
            <p:txBody>
              <a:bodyPr wrap="square" rtlCol="0">
                <a:spAutoFit/>
              </a:bodyPr>
              <a:lstStyle/>
              <a:p>
                <a:r>
                  <a:rPr lang="en-US" dirty="0"/>
                  <a:t>Space:</a:t>
                </a:r>
              </a:p>
              <a:p>
                <a:pPr marL="285750" indent="-285750">
                  <a:buFont typeface="Arial" panose="020B0604020202020204" pitchFamily="34" charset="0"/>
                  <a:buChar char="•"/>
                </a:pPr>
                <a14:m>
                  <m:oMath xmlns:m="http://schemas.openxmlformats.org/officeDocument/2006/math">
                    <m:r>
                      <a:rPr lang="en-US" i="1" dirty="0" smtClean="0">
                        <a:solidFill>
                          <a:srgbClr val="FF4EFF"/>
                        </a:solidFill>
                        <a:latin typeface="Cambria Math" panose="02040503050406030204" pitchFamily="18" charset="0"/>
                      </a:rPr>
                      <m:t>𝑚</m:t>
                    </m:r>
                  </m:oMath>
                </a14:m>
                <a:r>
                  <a:rPr lang="en-US" dirty="0">
                    <a:solidFill>
                      <a:srgbClr val="FF4EFF"/>
                    </a:solidFill>
                  </a:rPr>
                  <a:t> nodes with an incoming edge labeled with </a:t>
                </a:r>
                <a14:m>
                  <m:oMath xmlns:m="http://schemas.openxmlformats.org/officeDocument/2006/math">
                    <m:r>
                      <a:rPr lang="en-US" i="1">
                        <a:solidFill>
                          <a:srgbClr val="FF4EFF"/>
                        </a:solidFill>
                        <a:latin typeface="Cambria Math" panose="02040503050406030204" pitchFamily="18" charset="0"/>
                        <a:cs typeface="Calibri" panose="020F0502020204030204" pitchFamily="34" charset="0"/>
                      </a:rPr>
                      <m:t>𝑐</m:t>
                    </m:r>
                  </m:oMath>
                </a14:m>
                <a:r>
                  <a:rPr lang="en-US" dirty="0">
                    <a:solidFill>
                      <a:srgbClr val="FF4EFF"/>
                    </a:solidFill>
                    <a:latin typeface="Calibri" panose="020F0502020204030204" pitchFamily="34" charset="0"/>
                    <a:cs typeface="Calibri" panose="020F0502020204030204" pitchFamily="34" charset="0"/>
                  </a:rPr>
                  <a:t>.</a:t>
                </a:r>
              </a:p>
              <a:p>
                <a:pPr marL="285750" indent="-285750">
                  <a:buFont typeface="Arial" panose="020B0604020202020204" pitchFamily="34" charset="0"/>
                  <a:buChar char="•"/>
                </a:pPr>
                <a14:m>
                  <m:oMath xmlns:m="http://schemas.openxmlformats.org/officeDocument/2006/math">
                    <m:r>
                      <a:rPr lang="en-US" i="1" dirty="0" smtClean="0">
                        <a:solidFill>
                          <a:schemeClr val="accent2">
                            <a:lumMod val="50000"/>
                          </a:schemeClr>
                        </a:solidFill>
                        <a:latin typeface="Cambria Math" panose="02040503050406030204" pitchFamily="18" charset="0"/>
                      </a:rPr>
                      <m:t>𝑚</m:t>
                    </m:r>
                    <m:r>
                      <a:rPr lang="en-US" b="0" i="1" dirty="0" smtClean="0">
                        <a:solidFill>
                          <a:schemeClr val="accent2">
                            <a:lumMod val="50000"/>
                          </a:schemeClr>
                        </a:solidFill>
                        <a:latin typeface="Cambria Math" panose="02040503050406030204" pitchFamily="18" charset="0"/>
                      </a:rPr>
                      <m:t>+1</m:t>
                    </m:r>
                  </m:oMath>
                </a14:m>
                <a:r>
                  <a:rPr lang="en-US" dirty="0">
                    <a:solidFill>
                      <a:schemeClr val="accent2">
                        <a:lumMod val="50000"/>
                      </a:schemeClr>
                    </a:solidFill>
                  </a:rPr>
                  <a:t> nodes with an incoming edge labeled with </a:t>
                </a:r>
                <a14:m>
                  <m:oMath xmlns:m="http://schemas.openxmlformats.org/officeDocument/2006/math">
                    <m:r>
                      <a:rPr lang="en-US" b="0" i="1" smtClean="0">
                        <a:solidFill>
                          <a:schemeClr val="accent2">
                            <a:lumMod val="50000"/>
                          </a:schemeClr>
                        </a:solidFill>
                        <a:latin typeface="Cambria Math" panose="02040503050406030204" pitchFamily="18" charset="0"/>
                        <a:cs typeface="Calibri" panose="020F0502020204030204" pitchFamily="34" charset="0"/>
                      </a:rPr>
                      <m:t>$</m:t>
                    </m:r>
                  </m:oMath>
                </a14:m>
                <a:r>
                  <a:rPr lang="en-US" dirty="0">
                    <a:solidFill>
                      <a:schemeClr val="accent2">
                        <a:lumMod val="50000"/>
                      </a:schemeClr>
                    </a:solidFill>
                    <a:latin typeface="Calibri" panose="020F0502020204030204" pitchFamily="34" charset="0"/>
                    <a:cs typeface="Calibri" panose="020F0502020204030204" pitchFamily="34" charset="0"/>
                  </a:rPr>
                  <a:t>.</a:t>
                </a:r>
              </a:p>
              <a:p>
                <a:pPr marL="285750" indent="-285750">
                  <a:buFont typeface="Arial" panose="020B0604020202020204" pitchFamily="34" charset="0"/>
                  <a:buChar char="•"/>
                </a:pPr>
                <a:r>
                  <a:rPr lang="en-US" dirty="0">
                    <a:solidFill>
                      <a:schemeClr val="accent6"/>
                    </a:solidFill>
                    <a:latin typeface="Calibri" panose="020F0502020204030204" pitchFamily="34" charset="0"/>
                    <a:cs typeface="Calibri" panose="020F0502020204030204" pitchFamily="34" charset="0"/>
                  </a:rPr>
                  <a:t>1 root</a:t>
                </a:r>
              </a:p>
              <a:p>
                <a:pPr marL="285750" indent="-285750">
                  <a:buFont typeface="Arial" panose="020B0604020202020204" pitchFamily="34" charset="0"/>
                  <a:buChar char="•"/>
                </a:pPr>
                <a:r>
                  <a:rPr lang="en-US" dirty="0">
                    <a:latin typeface="Calibri" panose="020F0502020204030204" pitchFamily="34" charset="0"/>
                    <a:cs typeface="Calibri" panose="020F0502020204030204" pitchFamily="34" charset="0"/>
                  </a:rPr>
                  <a:t>In total: </a:t>
                </a:r>
                <a14:m>
                  <m:oMath xmlns:m="http://schemas.openxmlformats.org/officeDocument/2006/math">
                    <m:r>
                      <a:rPr lang="en-US" i="1" dirty="0" smtClean="0">
                        <a:solidFill>
                          <a:srgbClr val="FF0000"/>
                        </a:solidFill>
                        <a:latin typeface="Cambria Math" panose="02040503050406030204" pitchFamily="18" charset="0"/>
                        <a:cs typeface="Calibri" panose="020F0502020204030204" pitchFamily="34" charset="0"/>
                      </a:rPr>
                      <m:t>2</m:t>
                    </m:r>
                    <m:r>
                      <a:rPr lang="en-US" i="1" dirty="0" smtClean="0">
                        <a:solidFill>
                          <a:srgbClr val="FF0000"/>
                        </a:solidFill>
                        <a:latin typeface="Cambria Math" panose="02040503050406030204" pitchFamily="18" charset="0"/>
                        <a:cs typeface="Calibri" panose="020F0502020204030204" pitchFamily="34" charset="0"/>
                      </a:rPr>
                      <m:t>𝑚</m:t>
                    </m:r>
                    <m:r>
                      <a:rPr lang="en-US" i="1" dirty="0">
                        <a:solidFill>
                          <a:srgbClr val="FF0000"/>
                        </a:solidFill>
                        <a:latin typeface="Cambria Math" panose="02040503050406030204" pitchFamily="18" charset="0"/>
                        <a:cs typeface="Calibri" panose="020F0502020204030204" pitchFamily="34" charset="0"/>
                      </a:rPr>
                      <m:t> </m:t>
                    </m:r>
                    <m:r>
                      <a:rPr lang="en-US" i="1" dirty="0" smtClean="0">
                        <a:solidFill>
                          <a:srgbClr val="FF0000"/>
                        </a:solidFill>
                        <a:latin typeface="Cambria Math" panose="02040503050406030204" pitchFamily="18" charset="0"/>
                        <a:cs typeface="Calibri" panose="020F0502020204030204" pitchFamily="34" charset="0"/>
                      </a:rPr>
                      <m:t>+</m:t>
                    </m:r>
                    <m:r>
                      <a:rPr lang="en-US" i="1" dirty="0">
                        <a:solidFill>
                          <a:srgbClr val="FF0000"/>
                        </a:solidFill>
                        <a:latin typeface="Cambria Math" panose="02040503050406030204" pitchFamily="18" charset="0"/>
                        <a:cs typeface="Calibri" panose="020F0502020204030204" pitchFamily="34" charset="0"/>
                      </a:rPr>
                      <m:t> </m:t>
                    </m:r>
                    <m:r>
                      <a:rPr lang="en-US" i="1" dirty="0" smtClean="0">
                        <a:solidFill>
                          <a:srgbClr val="FF0000"/>
                        </a:solidFill>
                        <a:latin typeface="Cambria Math" panose="02040503050406030204" pitchFamily="18" charset="0"/>
                        <a:cs typeface="Calibri" panose="020F0502020204030204" pitchFamily="34" charset="0"/>
                      </a:rPr>
                      <m:t>2</m:t>
                    </m:r>
                    <m:r>
                      <a:rPr lang="en-US" i="1" dirty="0">
                        <a:solidFill>
                          <a:srgbClr val="FF0000"/>
                        </a:solidFill>
                        <a:latin typeface="Cambria Math" panose="02040503050406030204" pitchFamily="18" charset="0"/>
                        <a:cs typeface="Calibri" panose="020F0502020204030204" pitchFamily="34" charset="0"/>
                      </a:rPr>
                      <m:t> </m:t>
                    </m:r>
                    <m:r>
                      <a:rPr lang="en-US" i="1" dirty="0" smtClean="0">
                        <a:solidFill>
                          <a:srgbClr val="FF0000"/>
                        </a:solidFill>
                        <a:latin typeface="Cambria Math" panose="02040503050406030204" pitchFamily="18" charset="0"/>
                        <a:cs typeface="Calibri" panose="020F0502020204030204" pitchFamily="34" charset="0"/>
                      </a:rPr>
                      <m:t>=</m:t>
                    </m:r>
                    <m:r>
                      <a:rPr lang="en-US" i="1" dirty="0">
                        <a:solidFill>
                          <a:srgbClr val="FF0000"/>
                        </a:solidFill>
                        <a:latin typeface="Cambria Math" panose="02040503050406030204" pitchFamily="18" charset="0"/>
                        <a:cs typeface="Calibri" panose="020F0502020204030204" pitchFamily="34" charset="0"/>
                      </a:rPr>
                      <m:t> </m:t>
                    </m:r>
                    <m:r>
                      <a:rPr lang="en-US" i="1" dirty="0" smtClean="0">
                        <a:solidFill>
                          <a:srgbClr val="FF0000"/>
                        </a:solidFill>
                        <a:latin typeface="Cambria Math" panose="02040503050406030204" pitchFamily="18" charset="0"/>
                        <a:cs typeface="Calibri" panose="020F0502020204030204" pitchFamily="34" charset="0"/>
                      </a:rPr>
                      <m:t>𝑂</m:t>
                    </m:r>
                    <m:r>
                      <a:rPr lang="en-US" i="1" dirty="0" smtClean="0">
                        <a:solidFill>
                          <a:srgbClr val="FF0000"/>
                        </a:solidFill>
                        <a:latin typeface="Cambria Math" panose="02040503050406030204" pitchFamily="18" charset="0"/>
                        <a:cs typeface="Calibri" panose="020F0502020204030204" pitchFamily="34" charset="0"/>
                      </a:rPr>
                      <m:t>(</m:t>
                    </m:r>
                    <m:r>
                      <a:rPr lang="en-US" i="1" dirty="0" smtClean="0">
                        <a:solidFill>
                          <a:srgbClr val="FF0000"/>
                        </a:solidFill>
                        <a:latin typeface="Cambria Math" panose="02040503050406030204" pitchFamily="18" charset="0"/>
                        <a:cs typeface="Calibri" panose="020F0502020204030204" pitchFamily="34" charset="0"/>
                      </a:rPr>
                      <m:t>𝑚</m:t>
                    </m:r>
                    <m:r>
                      <a:rPr lang="en-US" i="1" dirty="0" smtClean="0">
                        <a:solidFill>
                          <a:srgbClr val="FF0000"/>
                        </a:solidFill>
                        <a:latin typeface="Cambria Math" panose="02040503050406030204" pitchFamily="18" charset="0"/>
                        <a:cs typeface="Calibri" panose="020F0502020204030204" pitchFamily="34" charset="0"/>
                      </a:rPr>
                      <m:t>) </m:t>
                    </m:r>
                  </m:oMath>
                </a14:m>
                <a:r>
                  <a:rPr lang="en-US" dirty="0">
                    <a:solidFill>
                      <a:srgbClr val="FF0000"/>
                    </a:solidFill>
                    <a:latin typeface="Calibri" panose="020F0502020204030204" pitchFamily="34" charset="0"/>
                    <a:cs typeface="Calibri" panose="020F0502020204030204" pitchFamily="34" charset="0"/>
                  </a:rPr>
                  <a:t>space</a:t>
                </a:r>
                <a:r>
                  <a:rPr lang="en-US" dirty="0">
                    <a:latin typeface="Calibri" panose="020F0502020204030204" pitchFamily="34" charset="0"/>
                    <a:cs typeface="Calibri" panose="020F0502020204030204" pitchFamily="34" charset="0"/>
                  </a:rPr>
                  <a:t>! </a:t>
                </a:r>
              </a:p>
              <a:p>
                <a:pPr marL="285750" indent="-285750">
                  <a:buFont typeface="Arial" panose="020B0604020202020204" pitchFamily="34" charset="0"/>
                  <a:buChar char="•"/>
                </a:pPr>
                <a:endParaRPr lang="en-US"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endParaRPr lang="en-US" dirty="0"/>
              </a:p>
            </p:txBody>
          </p:sp>
        </mc:Choice>
        <mc:Fallback xmlns="">
          <p:sp>
            <p:nvSpPr>
              <p:cNvPr id="7" name="TextBox 6">
                <a:extLst>
                  <a:ext uri="{FF2B5EF4-FFF2-40B4-BE49-F238E27FC236}">
                    <a16:creationId xmlns:a16="http://schemas.microsoft.com/office/drawing/2014/main" id="{5987C044-18B3-9143-824C-623AC101B173}"/>
                  </a:ext>
                </a:extLst>
              </p:cNvPr>
              <p:cNvSpPr txBox="1">
                <a:spLocks noRot="1" noChangeAspect="1" noMove="1" noResize="1" noEditPoints="1" noAdjustHandles="1" noChangeArrowheads="1" noChangeShapeType="1" noTextEdit="1"/>
              </p:cNvSpPr>
              <p:nvPr/>
            </p:nvSpPr>
            <p:spPr>
              <a:xfrm>
                <a:off x="5973204" y="4539418"/>
                <a:ext cx="5440294" cy="2031325"/>
              </a:xfrm>
              <a:prstGeom prst="rect">
                <a:avLst/>
              </a:prstGeom>
              <a:blipFill>
                <a:blip r:embed="rId4"/>
                <a:stretch>
                  <a:fillRect l="-698" t="-621"/>
                </a:stretch>
              </a:blipFill>
            </p:spPr>
            <p:txBody>
              <a:bodyPr/>
              <a:lstStyle/>
              <a:p>
                <a:r>
                  <a:rPr lang="en-US">
                    <a:noFill/>
                  </a:rPr>
                  <a:t> </a:t>
                </a:r>
              </a:p>
            </p:txBody>
          </p:sp>
        </mc:Fallback>
      </mc:AlternateContent>
      <p:sp>
        <p:nvSpPr>
          <p:cNvPr id="49" name="Oval 48">
            <a:extLst>
              <a:ext uri="{FF2B5EF4-FFF2-40B4-BE49-F238E27FC236}">
                <a16:creationId xmlns:a16="http://schemas.microsoft.com/office/drawing/2014/main" id="{6F825DFA-65DA-0848-88EC-12B66425649F}"/>
              </a:ext>
            </a:extLst>
          </p:cNvPr>
          <p:cNvSpPr/>
          <p:nvPr/>
        </p:nvSpPr>
        <p:spPr>
          <a:xfrm>
            <a:off x="3866595" y="3663196"/>
            <a:ext cx="104515" cy="8584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00F30585-3E20-404D-B0FE-1453A44E5AFC}"/>
              </a:ext>
            </a:extLst>
          </p:cNvPr>
          <p:cNvSpPr/>
          <p:nvPr/>
        </p:nvSpPr>
        <p:spPr>
          <a:xfrm>
            <a:off x="4319441" y="3449836"/>
            <a:ext cx="104515" cy="8584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D9EF8FFE-04E5-BC44-8BD0-96EB2152903D}"/>
              </a:ext>
            </a:extLst>
          </p:cNvPr>
          <p:cNvSpPr/>
          <p:nvPr/>
        </p:nvSpPr>
        <p:spPr>
          <a:xfrm>
            <a:off x="4733099" y="3223412"/>
            <a:ext cx="104515" cy="8584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5" name="Rectangle 44">
                <a:extLst>
                  <a:ext uri="{FF2B5EF4-FFF2-40B4-BE49-F238E27FC236}">
                    <a16:creationId xmlns:a16="http://schemas.microsoft.com/office/drawing/2014/main" id="{2795E9EF-82AE-4562-B920-49719F66554E}"/>
                  </a:ext>
                </a:extLst>
              </p:cNvPr>
              <p:cNvSpPr/>
              <p:nvPr/>
            </p:nvSpPr>
            <p:spPr>
              <a:xfrm>
                <a:off x="6103735" y="3882300"/>
                <a:ext cx="5700407" cy="707886"/>
              </a:xfrm>
              <a:prstGeom prst="rect">
                <a:avLst/>
              </a:prstGeom>
            </p:spPr>
            <p:txBody>
              <a:bodyPr wrap="none">
                <a:spAutoFit/>
              </a:bodyPr>
              <a:lstStyle/>
              <a:p>
                <a:r>
                  <a:rPr lang="en-US" sz="2000" dirty="0">
                    <a:latin typeface="Calibri" panose="020F0502020204030204" pitchFamily="34" charset="0"/>
                    <a:cs typeface="Calibri" panose="020F0502020204030204" pitchFamily="34" charset="0"/>
                  </a:rPr>
                  <a:t>Augmented texts</a:t>
                </a:r>
                <a:r>
                  <a:rPr lang="en-US" sz="2000" dirty="0">
                    <a:solidFill>
                      <a:schemeClr val="tx1"/>
                    </a:solidFill>
                    <a:latin typeface="Calibri" panose="020F0502020204030204" pitchFamily="34" charset="0"/>
                    <a:cs typeface="Calibri" panose="020F0502020204030204" pitchFamily="34" charset="0"/>
                  </a:rPr>
                  <a:t> of form </a:t>
                </a:r>
                <a14:m>
                  <m:oMath xmlns:m="http://schemas.openxmlformats.org/officeDocument/2006/math">
                    <m:sSup>
                      <m:sSupPr>
                        <m:ctrlPr>
                          <a:rPr lang="en-US" sz="2000" b="0" i="1" dirty="0" smtClean="0">
                            <a:solidFill>
                              <a:schemeClr val="accent1"/>
                            </a:solidFill>
                            <a:latin typeface="Cambria Math" panose="02040503050406030204" pitchFamily="18" charset="0"/>
                            <a:cs typeface="Calibri" panose="020F0502020204030204" pitchFamily="34" charset="0"/>
                          </a:rPr>
                        </m:ctrlPr>
                      </m:sSupPr>
                      <m:e>
                        <m:r>
                          <a:rPr lang="en-US" sz="2000" b="0" i="1" dirty="0" smtClean="0">
                            <a:solidFill>
                              <a:schemeClr val="accent1"/>
                            </a:solidFill>
                            <a:latin typeface="Cambria Math" panose="02040503050406030204" pitchFamily="18" charset="0"/>
                            <a:cs typeface="Calibri" panose="020F0502020204030204" pitchFamily="34" charset="0"/>
                          </a:rPr>
                          <m:t>𝑐</m:t>
                        </m:r>
                      </m:e>
                      <m:sup>
                        <m:r>
                          <a:rPr lang="en-US" sz="2000" b="0" i="1" dirty="0" smtClean="0">
                            <a:solidFill>
                              <a:schemeClr val="accent1"/>
                            </a:solidFill>
                            <a:latin typeface="Cambria Math" panose="02040503050406030204" pitchFamily="18" charset="0"/>
                            <a:cs typeface="Calibri" panose="020F0502020204030204" pitchFamily="34" charset="0"/>
                          </a:rPr>
                          <m:t>𝑚</m:t>
                        </m:r>
                      </m:sup>
                    </m:sSup>
                  </m:oMath>
                </a14:m>
                <a:r>
                  <a:rPr lang="en-US" sz="2000" dirty="0">
                    <a:solidFill>
                      <a:schemeClr val="accent1"/>
                    </a:solidFill>
                    <a:latin typeface="Calibri" panose="020F0502020204030204" pitchFamily="34" charset="0"/>
                    <a:cs typeface="Calibri" panose="020F0502020204030204" pitchFamily="34" charset="0"/>
                  </a:rPr>
                  <a:t>$</a:t>
                </a:r>
                <a:r>
                  <a:rPr lang="en-US" sz="2000" dirty="0">
                    <a:solidFill>
                      <a:schemeClr val="tx1"/>
                    </a:solidFill>
                    <a:latin typeface="Calibri" panose="020F0502020204030204" pitchFamily="34" charset="0"/>
                    <a:cs typeface="Calibri" panose="020F0502020204030204" pitchFamily="34" charset="0"/>
                  </a:rPr>
                  <a:t> for a given character </a:t>
                </a:r>
                <a14:m>
                  <m:oMath xmlns:m="http://schemas.openxmlformats.org/officeDocument/2006/math">
                    <m:r>
                      <a:rPr lang="en-US" sz="2000" b="0" i="1" smtClean="0">
                        <a:solidFill>
                          <a:schemeClr val="accent1"/>
                        </a:solidFill>
                        <a:latin typeface="Cambria Math" panose="02040503050406030204" pitchFamily="18" charset="0"/>
                        <a:cs typeface="Calibri" panose="020F0502020204030204" pitchFamily="34" charset="0"/>
                      </a:rPr>
                      <m:t>𝑐</m:t>
                    </m:r>
                  </m:oMath>
                </a14:m>
                <a:br>
                  <a:rPr lang="en-US" sz="2000" dirty="0">
                    <a:solidFill>
                      <a:schemeClr val="tx1"/>
                    </a:solidFill>
                    <a:latin typeface="Calibri" panose="020F0502020204030204" pitchFamily="34" charset="0"/>
                    <a:cs typeface="Calibri" panose="020F0502020204030204" pitchFamily="34" charset="0"/>
                  </a:rPr>
                </a:br>
                <a:r>
                  <a:rPr lang="en-US" sz="2000" dirty="0">
                    <a:solidFill>
                      <a:schemeClr val="tx1"/>
                    </a:solidFill>
                    <a:latin typeface="Calibri" panose="020F0502020204030204" pitchFamily="34" charset="0"/>
                    <a:cs typeface="Calibri" panose="020F0502020204030204" pitchFamily="34" charset="0"/>
                  </a:rPr>
                  <a:t>lend themselves to </a:t>
                </a:r>
                <a:r>
                  <a:rPr lang="en-US" sz="2000" b="1" dirty="0">
                    <a:solidFill>
                      <a:schemeClr val="accent5"/>
                    </a:solidFill>
                    <a:latin typeface="Calibri" panose="020F0502020204030204" pitchFamily="34" charset="0"/>
                    <a:cs typeface="Calibri" panose="020F0502020204030204" pitchFamily="34" charset="0"/>
                  </a:rPr>
                  <a:t>linear-space suffix tries</a:t>
                </a:r>
                <a:r>
                  <a:rPr lang="en-US" sz="2000" dirty="0">
                    <a:solidFill>
                      <a:schemeClr val="tx1"/>
                    </a:solidFill>
                    <a:latin typeface="Calibri" panose="020F0502020204030204" pitchFamily="34" charset="0"/>
                    <a:cs typeface="Calibri" panose="020F0502020204030204" pitchFamily="34" charset="0"/>
                  </a:rPr>
                  <a:t>!</a:t>
                </a:r>
              </a:p>
            </p:txBody>
          </p:sp>
        </mc:Choice>
        <mc:Fallback xmlns="">
          <p:sp>
            <p:nvSpPr>
              <p:cNvPr id="45" name="Rectangle 44">
                <a:extLst>
                  <a:ext uri="{FF2B5EF4-FFF2-40B4-BE49-F238E27FC236}">
                    <a16:creationId xmlns:a16="http://schemas.microsoft.com/office/drawing/2014/main" id="{2795E9EF-82AE-4562-B920-49719F66554E}"/>
                  </a:ext>
                </a:extLst>
              </p:cNvPr>
              <p:cNvSpPr>
                <a:spLocks noRot="1" noChangeAspect="1" noMove="1" noResize="1" noEditPoints="1" noAdjustHandles="1" noChangeArrowheads="1" noChangeShapeType="1" noTextEdit="1"/>
              </p:cNvSpPr>
              <p:nvPr/>
            </p:nvSpPr>
            <p:spPr>
              <a:xfrm>
                <a:off x="6103735" y="3882300"/>
                <a:ext cx="5700407" cy="707886"/>
              </a:xfrm>
              <a:prstGeom prst="rect">
                <a:avLst/>
              </a:prstGeom>
              <a:blipFill>
                <a:blip r:embed="rId5"/>
                <a:stretch>
                  <a:fillRect l="-1070" t="-5172" b="-14655"/>
                </a:stretch>
              </a:blipFill>
            </p:spPr>
            <p:txBody>
              <a:bodyPr/>
              <a:lstStyle/>
              <a:p>
                <a:r>
                  <a:rPr lang="en-US">
                    <a:noFill/>
                  </a:rPr>
                  <a:t> </a:t>
                </a:r>
              </a:p>
            </p:txBody>
          </p:sp>
        </mc:Fallback>
      </mc:AlternateContent>
    </p:spTree>
    <p:extLst>
      <p:ext uri="{BB962C8B-B14F-4D97-AF65-F5344CB8AC3E}">
        <p14:creationId xmlns:p14="http://schemas.microsoft.com/office/powerpoint/2010/main" val="326495553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AC8990-E147-2343-A0AB-0F1C92AA5257}"/>
              </a:ext>
            </a:extLst>
          </p:cNvPr>
          <p:cNvSpPr>
            <a:spLocks noGrp="1"/>
          </p:cNvSpPr>
          <p:nvPr>
            <p:ph type="title"/>
          </p:nvPr>
        </p:nvSpPr>
        <p:spPr/>
        <p:txBody>
          <a:bodyPr/>
          <a:lstStyle/>
          <a:p>
            <a:pPr algn="ctr"/>
            <a:r>
              <a:rPr lang="en-US" dirty="0"/>
              <a:t>Give me the </a:t>
            </a:r>
            <a:r>
              <a:rPr lang="en-US" dirty="0" err="1"/>
              <a:t>trie</a:t>
            </a:r>
            <a:r>
              <a:rPr lang="en-US" dirty="0"/>
              <a:t>! Part 2</a:t>
            </a:r>
          </a:p>
        </p:txBody>
      </p:sp>
      <p:pic>
        <p:nvPicPr>
          <p:cNvPr id="5" name="Content Placeholder 4">
            <a:extLst>
              <a:ext uri="{FF2B5EF4-FFF2-40B4-BE49-F238E27FC236}">
                <a16:creationId xmlns:a16="http://schemas.microsoft.com/office/drawing/2014/main" id="{054B9AE4-AABB-8F4F-9144-B4F92279477B}"/>
              </a:ext>
            </a:extLst>
          </p:cNvPr>
          <p:cNvPicPr>
            <a:picLocks noGrp="1" noChangeAspect="1"/>
          </p:cNvPicPr>
          <p:nvPr>
            <p:ph idx="1"/>
          </p:nvPr>
        </p:nvPicPr>
        <p:blipFill>
          <a:blip r:embed="rId2"/>
          <a:stretch>
            <a:fillRect/>
          </a:stretch>
        </p:blipFill>
        <p:spPr>
          <a:xfrm>
            <a:off x="9801134" y="383767"/>
            <a:ext cx="1552666" cy="1242133"/>
          </a:xfrm>
        </p:spPr>
      </p:pic>
      <p:sp>
        <p:nvSpPr>
          <p:cNvPr id="6" name="Content Placeholder 2">
            <a:extLst>
              <a:ext uri="{FF2B5EF4-FFF2-40B4-BE49-F238E27FC236}">
                <a16:creationId xmlns:a16="http://schemas.microsoft.com/office/drawing/2014/main" id="{B7DED4BB-CC89-CA41-8FE8-05FAB954F138}"/>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Please give us the suffix </a:t>
            </a:r>
            <a:r>
              <a:rPr lang="en-US" dirty="0" err="1"/>
              <a:t>trie</a:t>
            </a:r>
            <a:r>
              <a:rPr lang="en-US" dirty="0"/>
              <a:t> for the augmented text </a:t>
            </a:r>
            <a:r>
              <a:rPr lang="en-US" dirty="0">
                <a:solidFill>
                  <a:srgbClr val="FF4EFF"/>
                </a:solidFill>
                <a:latin typeface="Calibri" panose="020F0502020204030204" pitchFamily="34" charset="0"/>
                <a:cs typeface="Calibri" panose="020F0502020204030204" pitchFamily="34" charset="0"/>
              </a:rPr>
              <a:t>T$=</a:t>
            </a:r>
            <a:r>
              <a:rPr lang="en-US" dirty="0" err="1">
                <a:solidFill>
                  <a:srgbClr val="FF4EFF"/>
                </a:solidFill>
                <a:latin typeface="Calibri" panose="020F0502020204030204" pitchFamily="34" charset="0"/>
                <a:cs typeface="Calibri" panose="020F0502020204030204" pitchFamily="34" charset="0"/>
              </a:rPr>
              <a:t>aaabbb</a:t>
            </a:r>
            <a:r>
              <a:rPr lang="en-US" dirty="0">
                <a:solidFill>
                  <a:srgbClr val="FF4EFF"/>
                </a:solidFill>
                <a:latin typeface="Calibri" panose="020F0502020204030204" pitchFamily="34" charset="0"/>
                <a:cs typeface="Calibri" panose="020F0502020204030204" pitchFamily="34" charset="0"/>
              </a:rPr>
              <a:t>$</a:t>
            </a:r>
            <a:r>
              <a:rPr lang="en-US" dirty="0">
                <a:latin typeface="Calibri" panose="020F0502020204030204" pitchFamily="34" charset="0"/>
                <a:cs typeface="Calibri" panose="020F0502020204030204" pitchFamily="34" charset="0"/>
              </a:rPr>
              <a:t>!</a:t>
            </a:r>
          </a:p>
        </p:txBody>
      </p:sp>
    </p:spTree>
    <p:extLst>
      <p:ext uri="{BB962C8B-B14F-4D97-AF65-F5344CB8AC3E}">
        <p14:creationId xmlns:p14="http://schemas.microsoft.com/office/powerpoint/2010/main" val="396291599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AC8990-E147-2343-A0AB-0F1C92AA5257}"/>
              </a:ext>
            </a:extLst>
          </p:cNvPr>
          <p:cNvSpPr>
            <a:spLocks noGrp="1"/>
          </p:cNvSpPr>
          <p:nvPr>
            <p:ph type="title"/>
          </p:nvPr>
        </p:nvSpPr>
        <p:spPr/>
        <p:txBody>
          <a:bodyPr/>
          <a:lstStyle/>
          <a:p>
            <a:pPr algn="ctr"/>
            <a:r>
              <a:rPr lang="en-US" dirty="0"/>
              <a:t>Give me the </a:t>
            </a:r>
            <a:r>
              <a:rPr lang="en-US" dirty="0" err="1"/>
              <a:t>trie</a:t>
            </a:r>
            <a:r>
              <a:rPr lang="en-US" dirty="0"/>
              <a:t>! Part 2</a:t>
            </a:r>
          </a:p>
        </p:txBody>
      </p:sp>
      <p:sp>
        <p:nvSpPr>
          <p:cNvPr id="9" name="Oval 8">
            <a:extLst>
              <a:ext uri="{FF2B5EF4-FFF2-40B4-BE49-F238E27FC236}">
                <a16:creationId xmlns:a16="http://schemas.microsoft.com/office/drawing/2014/main" id="{38FD9AEF-6272-7844-A6D9-FF0383BF1B5F}"/>
              </a:ext>
            </a:extLst>
          </p:cNvPr>
          <p:cNvSpPr/>
          <p:nvPr/>
        </p:nvSpPr>
        <p:spPr>
          <a:xfrm>
            <a:off x="5120640" y="1690688"/>
            <a:ext cx="235131" cy="24261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68B72F46-300B-2F4F-8335-82E04DF617F5}"/>
              </a:ext>
            </a:extLst>
          </p:cNvPr>
          <p:cNvCxnSpPr>
            <a:stCxn id="9" idx="6"/>
          </p:cNvCxnSpPr>
          <p:nvPr/>
        </p:nvCxnSpPr>
        <p:spPr>
          <a:xfrm>
            <a:off x="5355771" y="1811996"/>
            <a:ext cx="548640" cy="36485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97E66A8D-694E-8D40-A5F8-2410D9E6E6F4}"/>
              </a:ext>
            </a:extLst>
          </p:cNvPr>
          <p:cNvSpPr/>
          <p:nvPr/>
        </p:nvSpPr>
        <p:spPr>
          <a:xfrm>
            <a:off x="5904411" y="2176849"/>
            <a:ext cx="235131" cy="24261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a:extLst>
              <a:ext uri="{FF2B5EF4-FFF2-40B4-BE49-F238E27FC236}">
                <a16:creationId xmlns:a16="http://schemas.microsoft.com/office/drawing/2014/main" id="{0DBF4677-5C9C-B848-82BD-79863249C9E7}"/>
              </a:ext>
            </a:extLst>
          </p:cNvPr>
          <p:cNvCxnSpPr>
            <a:stCxn id="12" idx="6"/>
          </p:cNvCxnSpPr>
          <p:nvPr/>
        </p:nvCxnSpPr>
        <p:spPr>
          <a:xfrm>
            <a:off x="6139542" y="2298157"/>
            <a:ext cx="548640" cy="36485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ECB750D9-AE55-5247-A2C2-E383CA85302E}"/>
              </a:ext>
            </a:extLst>
          </p:cNvPr>
          <p:cNvSpPr/>
          <p:nvPr/>
        </p:nvSpPr>
        <p:spPr>
          <a:xfrm>
            <a:off x="6714307" y="2648700"/>
            <a:ext cx="235131" cy="24261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Arrow Connector 14">
            <a:extLst>
              <a:ext uri="{FF2B5EF4-FFF2-40B4-BE49-F238E27FC236}">
                <a16:creationId xmlns:a16="http://schemas.microsoft.com/office/drawing/2014/main" id="{7CF3E525-A3BC-A24E-9944-8FD4A821D24F}"/>
              </a:ext>
            </a:extLst>
          </p:cNvPr>
          <p:cNvCxnSpPr>
            <a:stCxn id="14" idx="6"/>
          </p:cNvCxnSpPr>
          <p:nvPr/>
        </p:nvCxnSpPr>
        <p:spPr>
          <a:xfrm>
            <a:off x="6949438" y="2770008"/>
            <a:ext cx="548640" cy="36485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322BF0AB-3B9B-9849-B807-56C7711F1740}"/>
              </a:ext>
            </a:extLst>
          </p:cNvPr>
          <p:cNvSpPr/>
          <p:nvPr/>
        </p:nvSpPr>
        <p:spPr>
          <a:xfrm>
            <a:off x="7498078" y="3121118"/>
            <a:ext cx="235131" cy="24261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Arrow Connector 16">
            <a:extLst>
              <a:ext uri="{FF2B5EF4-FFF2-40B4-BE49-F238E27FC236}">
                <a16:creationId xmlns:a16="http://schemas.microsoft.com/office/drawing/2014/main" id="{6F55FE16-0E03-DC4D-8219-E76C8ED7903A}"/>
              </a:ext>
            </a:extLst>
          </p:cNvPr>
          <p:cNvCxnSpPr>
            <a:cxnSpLocks/>
          </p:cNvCxnSpPr>
          <p:nvPr/>
        </p:nvCxnSpPr>
        <p:spPr>
          <a:xfrm>
            <a:off x="7620013" y="3386296"/>
            <a:ext cx="0" cy="43978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272F90DB-1003-5446-8981-F132198563C5}"/>
              </a:ext>
            </a:extLst>
          </p:cNvPr>
          <p:cNvCxnSpPr>
            <a:cxnSpLocks/>
          </p:cNvCxnSpPr>
          <p:nvPr/>
        </p:nvCxnSpPr>
        <p:spPr>
          <a:xfrm flipH="1">
            <a:off x="4572000" y="1848112"/>
            <a:ext cx="509451" cy="3423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685005BC-44CA-1648-A346-0FB696BD18AE}"/>
              </a:ext>
            </a:extLst>
          </p:cNvPr>
          <p:cNvSpPr/>
          <p:nvPr/>
        </p:nvSpPr>
        <p:spPr>
          <a:xfrm>
            <a:off x="4371700" y="2182725"/>
            <a:ext cx="235131" cy="24261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26907D4F-BDDD-E445-8D86-5EAE50F85F99}"/>
              </a:ext>
            </a:extLst>
          </p:cNvPr>
          <p:cNvSpPr/>
          <p:nvPr/>
        </p:nvSpPr>
        <p:spPr>
          <a:xfrm>
            <a:off x="4942116" y="2740078"/>
            <a:ext cx="235131" cy="24261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273BD8C6-8417-FB44-8F00-13D384ECBE39}"/>
              </a:ext>
            </a:extLst>
          </p:cNvPr>
          <p:cNvSpPr/>
          <p:nvPr/>
        </p:nvSpPr>
        <p:spPr>
          <a:xfrm>
            <a:off x="5590910" y="3166801"/>
            <a:ext cx="235131" cy="24261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C41856A7-2F74-F640-99A5-FFC372A199FB}"/>
              </a:ext>
            </a:extLst>
          </p:cNvPr>
          <p:cNvSpPr/>
          <p:nvPr/>
        </p:nvSpPr>
        <p:spPr>
          <a:xfrm>
            <a:off x="3727259" y="2674761"/>
            <a:ext cx="235131" cy="24261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2B1E556C-7D38-0649-885D-DFCA3FD24136}"/>
              </a:ext>
            </a:extLst>
          </p:cNvPr>
          <p:cNvSpPr/>
          <p:nvPr/>
        </p:nvSpPr>
        <p:spPr>
          <a:xfrm>
            <a:off x="4297675" y="3232114"/>
            <a:ext cx="235131" cy="24261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E3441C57-F63B-B745-A93A-191A40DE5335}"/>
              </a:ext>
            </a:extLst>
          </p:cNvPr>
          <p:cNvSpPr/>
          <p:nvPr/>
        </p:nvSpPr>
        <p:spPr>
          <a:xfrm>
            <a:off x="4946469" y="3658837"/>
            <a:ext cx="235131" cy="24261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B99D1E33-522D-BF43-B764-72969A6257ED}"/>
              </a:ext>
            </a:extLst>
          </p:cNvPr>
          <p:cNvSpPr/>
          <p:nvPr/>
        </p:nvSpPr>
        <p:spPr>
          <a:xfrm>
            <a:off x="3095883" y="3219046"/>
            <a:ext cx="235131" cy="24261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71191F6D-F717-8345-9F05-8578746A1A11}"/>
              </a:ext>
            </a:extLst>
          </p:cNvPr>
          <p:cNvSpPr/>
          <p:nvPr/>
        </p:nvSpPr>
        <p:spPr>
          <a:xfrm>
            <a:off x="3666299" y="3776399"/>
            <a:ext cx="235131" cy="24261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DABB0354-AF32-5B43-B07B-AD8F6271DE37}"/>
              </a:ext>
            </a:extLst>
          </p:cNvPr>
          <p:cNvSpPr/>
          <p:nvPr/>
        </p:nvSpPr>
        <p:spPr>
          <a:xfrm>
            <a:off x="4315093" y="4203122"/>
            <a:ext cx="235131" cy="24261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3C4890BE-88F8-894A-94C3-BFB0C4E9B4D7}"/>
              </a:ext>
            </a:extLst>
          </p:cNvPr>
          <p:cNvSpPr/>
          <p:nvPr/>
        </p:nvSpPr>
        <p:spPr>
          <a:xfrm>
            <a:off x="2294685" y="3698019"/>
            <a:ext cx="235131" cy="24261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41C538B3-F4B5-4948-AA9F-23DE26D8521C}"/>
              </a:ext>
            </a:extLst>
          </p:cNvPr>
          <p:cNvSpPr/>
          <p:nvPr/>
        </p:nvSpPr>
        <p:spPr>
          <a:xfrm>
            <a:off x="2865101" y="4255372"/>
            <a:ext cx="235131" cy="24261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3A463E84-B9D8-414A-8BA3-E1129DB75763}"/>
              </a:ext>
            </a:extLst>
          </p:cNvPr>
          <p:cNvSpPr/>
          <p:nvPr/>
        </p:nvSpPr>
        <p:spPr>
          <a:xfrm>
            <a:off x="3513895" y="4682095"/>
            <a:ext cx="235131" cy="24261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Arrow Connector 32">
            <a:extLst>
              <a:ext uri="{FF2B5EF4-FFF2-40B4-BE49-F238E27FC236}">
                <a16:creationId xmlns:a16="http://schemas.microsoft.com/office/drawing/2014/main" id="{34B91EA3-5358-6A4B-8EC6-C27D6807ED77}"/>
              </a:ext>
            </a:extLst>
          </p:cNvPr>
          <p:cNvCxnSpPr>
            <a:cxnSpLocks/>
          </p:cNvCxnSpPr>
          <p:nvPr/>
        </p:nvCxnSpPr>
        <p:spPr>
          <a:xfrm>
            <a:off x="4593768" y="2447722"/>
            <a:ext cx="348348" cy="23479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1EF0C297-4041-3D4D-BA45-5CA0530A0141}"/>
              </a:ext>
            </a:extLst>
          </p:cNvPr>
          <p:cNvCxnSpPr>
            <a:cxnSpLocks/>
            <a:endCxn id="22" idx="1"/>
          </p:cNvCxnSpPr>
          <p:nvPr/>
        </p:nvCxnSpPr>
        <p:spPr>
          <a:xfrm>
            <a:off x="5277401" y="2877572"/>
            <a:ext cx="347943" cy="32475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9399C9E2-01D7-7043-B721-EECD54D1B907}"/>
              </a:ext>
            </a:extLst>
          </p:cNvPr>
          <p:cNvCxnSpPr>
            <a:cxnSpLocks/>
          </p:cNvCxnSpPr>
          <p:nvPr/>
        </p:nvCxnSpPr>
        <p:spPr>
          <a:xfrm flipH="1">
            <a:off x="3988515" y="2456430"/>
            <a:ext cx="391890" cy="2549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535CEC02-4103-8945-B2AC-C616DF63D812}"/>
              </a:ext>
            </a:extLst>
          </p:cNvPr>
          <p:cNvCxnSpPr>
            <a:cxnSpLocks/>
          </p:cNvCxnSpPr>
          <p:nvPr/>
        </p:nvCxnSpPr>
        <p:spPr>
          <a:xfrm flipH="1">
            <a:off x="4519742" y="2961531"/>
            <a:ext cx="391890" cy="2549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CE094B61-CB49-5C40-ACA7-B4173CD7CBBA}"/>
              </a:ext>
            </a:extLst>
          </p:cNvPr>
          <p:cNvCxnSpPr>
            <a:cxnSpLocks/>
          </p:cNvCxnSpPr>
          <p:nvPr/>
        </p:nvCxnSpPr>
        <p:spPr>
          <a:xfrm flipH="1">
            <a:off x="5168536" y="3414380"/>
            <a:ext cx="391890" cy="2549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FFE3647B-7524-1349-AA93-302FBC024814}"/>
              </a:ext>
            </a:extLst>
          </p:cNvPr>
          <p:cNvCxnSpPr>
            <a:cxnSpLocks/>
          </p:cNvCxnSpPr>
          <p:nvPr/>
        </p:nvCxnSpPr>
        <p:spPr>
          <a:xfrm flipH="1">
            <a:off x="3331010" y="2935404"/>
            <a:ext cx="391890" cy="2549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E4FFF07D-3619-A048-BA04-DD769FADBD39}"/>
              </a:ext>
            </a:extLst>
          </p:cNvPr>
          <p:cNvCxnSpPr>
            <a:cxnSpLocks/>
          </p:cNvCxnSpPr>
          <p:nvPr/>
        </p:nvCxnSpPr>
        <p:spPr>
          <a:xfrm flipH="1">
            <a:off x="3862237" y="3440505"/>
            <a:ext cx="391890" cy="2549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7AD63488-2440-1340-975A-22D707D2A717}"/>
              </a:ext>
            </a:extLst>
          </p:cNvPr>
          <p:cNvCxnSpPr>
            <a:cxnSpLocks/>
          </p:cNvCxnSpPr>
          <p:nvPr/>
        </p:nvCxnSpPr>
        <p:spPr>
          <a:xfrm flipH="1">
            <a:off x="4511031" y="3893354"/>
            <a:ext cx="391890" cy="2549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442EAED9-8AA7-D440-8928-A23E22F61F12}"/>
              </a:ext>
            </a:extLst>
          </p:cNvPr>
          <p:cNvCxnSpPr>
            <a:cxnSpLocks/>
          </p:cNvCxnSpPr>
          <p:nvPr/>
        </p:nvCxnSpPr>
        <p:spPr>
          <a:xfrm flipH="1">
            <a:off x="2647386" y="3466627"/>
            <a:ext cx="391890" cy="2549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C32184A1-A562-7B43-A0AC-1722388F30B5}"/>
              </a:ext>
            </a:extLst>
          </p:cNvPr>
          <p:cNvCxnSpPr>
            <a:cxnSpLocks/>
          </p:cNvCxnSpPr>
          <p:nvPr/>
        </p:nvCxnSpPr>
        <p:spPr>
          <a:xfrm flipH="1">
            <a:off x="3178613" y="3971728"/>
            <a:ext cx="391890" cy="2549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C71774EC-CBB7-C840-95D8-075310668088}"/>
              </a:ext>
            </a:extLst>
          </p:cNvPr>
          <p:cNvCxnSpPr>
            <a:cxnSpLocks/>
          </p:cNvCxnSpPr>
          <p:nvPr/>
        </p:nvCxnSpPr>
        <p:spPr>
          <a:xfrm flipH="1">
            <a:off x="3827407" y="4424577"/>
            <a:ext cx="391890" cy="2549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4C5EF4E5-6C82-6247-8BC8-D50B7CFEFDB0}"/>
              </a:ext>
            </a:extLst>
          </p:cNvPr>
          <p:cNvCxnSpPr>
            <a:cxnSpLocks/>
          </p:cNvCxnSpPr>
          <p:nvPr/>
        </p:nvCxnSpPr>
        <p:spPr>
          <a:xfrm flipH="1">
            <a:off x="1846196" y="3945601"/>
            <a:ext cx="391890" cy="2549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31F60B8D-277D-A24D-8D93-361C534012CB}"/>
              </a:ext>
            </a:extLst>
          </p:cNvPr>
          <p:cNvCxnSpPr>
            <a:cxnSpLocks/>
          </p:cNvCxnSpPr>
          <p:nvPr/>
        </p:nvCxnSpPr>
        <p:spPr>
          <a:xfrm flipH="1">
            <a:off x="2377423" y="4450702"/>
            <a:ext cx="391890" cy="2549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A5326132-2BE4-0B4E-ACD5-CFA0E69F5CAF}"/>
              </a:ext>
            </a:extLst>
          </p:cNvPr>
          <p:cNvCxnSpPr>
            <a:cxnSpLocks/>
          </p:cNvCxnSpPr>
          <p:nvPr/>
        </p:nvCxnSpPr>
        <p:spPr>
          <a:xfrm flipH="1">
            <a:off x="3026217" y="4903551"/>
            <a:ext cx="391890" cy="2549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E50B2F99-E6A4-1E4E-894C-1AF5A2C94B6D}"/>
              </a:ext>
            </a:extLst>
          </p:cNvPr>
          <p:cNvSpPr txBox="1"/>
          <p:nvPr/>
        </p:nvSpPr>
        <p:spPr>
          <a:xfrm>
            <a:off x="4606831" y="1690688"/>
            <a:ext cx="335285" cy="369332"/>
          </a:xfrm>
          <a:prstGeom prst="rect">
            <a:avLst/>
          </a:prstGeom>
          <a:noFill/>
        </p:spPr>
        <p:txBody>
          <a:bodyPr wrap="square" rtlCol="0">
            <a:spAutoFit/>
          </a:bodyPr>
          <a:lstStyle/>
          <a:p>
            <a:r>
              <a:rPr lang="en-US" dirty="0"/>
              <a:t>a</a:t>
            </a:r>
          </a:p>
        </p:txBody>
      </p:sp>
      <p:sp>
        <p:nvSpPr>
          <p:cNvPr id="59" name="TextBox 58">
            <a:extLst>
              <a:ext uri="{FF2B5EF4-FFF2-40B4-BE49-F238E27FC236}">
                <a16:creationId xmlns:a16="http://schemas.microsoft.com/office/drawing/2014/main" id="{391C430B-7530-1D4B-B853-41B0205A2F37}"/>
              </a:ext>
            </a:extLst>
          </p:cNvPr>
          <p:cNvSpPr txBox="1"/>
          <p:nvPr/>
        </p:nvSpPr>
        <p:spPr>
          <a:xfrm>
            <a:off x="4693917" y="2234978"/>
            <a:ext cx="335285" cy="369332"/>
          </a:xfrm>
          <a:prstGeom prst="rect">
            <a:avLst/>
          </a:prstGeom>
          <a:noFill/>
        </p:spPr>
        <p:txBody>
          <a:bodyPr wrap="square" rtlCol="0">
            <a:spAutoFit/>
          </a:bodyPr>
          <a:lstStyle/>
          <a:p>
            <a:r>
              <a:rPr lang="en-US" dirty="0"/>
              <a:t>a</a:t>
            </a:r>
          </a:p>
        </p:txBody>
      </p:sp>
      <p:sp>
        <p:nvSpPr>
          <p:cNvPr id="60" name="TextBox 59">
            <a:extLst>
              <a:ext uri="{FF2B5EF4-FFF2-40B4-BE49-F238E27FC236}">
                <a16:creationId xmlns:a16="http://schemas.microsoft.com/office/drawing/2014/main" id="{63937721-5DFA-1D42-B88A-AA8E12477688}"/>
              </a:ext>
            </a:extLst>
          </p:cNvPr>
          <p:cNvSpPr txBox="1"/>
          <p:nvPr/>
        </p:nvSpPr>
        <p:spPr>
          <a:xfrm>
            <a:off x="5342711" y="2753142"/>
            <a:ext cx="335285" cy="369332"/>
          </a:xfrm>
          <a:prstGeom prst="rect">
            <a:avLst/>
          </a:prstGeom>
          <a:noFill/>
        </p:spPr>
        <p:txBody>
          <a:bodyPr wrap="square" rtlCol="0">
            <a:spAutoFit/>
          </a:bodyPr>
          <a:lstStyle/>
          <a:p>
            <a:r>
              <a:rPr lang="en-US" dirty="0"/>
              <a:t>a</a:t>
            </a:r>
          </a:p>
        </p:txBody>
      </p:sp>
      <p:sp>
        <p:nvSpPr>
          <p:cNvPr id="61" name="TextBox 60">
            <a:extLst>
              <a:ext uri="{FF2B5EF4-FFF2-40B4-BE49-F238E27FC236}">
                <a16:creationId xmlns:a16="http://schemas.microsoft.com/office/drawing/2014/main" id="{F8C7BD4F-5366-1846-880F-2FCF84D54C8F}"/>
              </a:ext>
            </a:extLst>
          </p:cNvPr>
          <p:cNvSpPr txBox="1"/>
          <p:nvPr/>
        </p:nvSpPr>
        <p:spPr>
          <a:xfrm>
            <a:off x="5516879" y="1634081"/>
            <a:ext cx="335285" cy="369332"/>
          </a:xfrm>
          <a:prstGeom prst="rect">
            <a:avLst/>
          </a:prstGeom>
          <a:noFill/>
        </p:spPr>
        <p:txBody>
          <a:bodyPr wrap="square" rtlCol="0">
            <a:spAutoFit/>
          </a:bodyPr>
          <a:lstStyle/>
          <a:p>
            <a:r>
              <a:rPr lang="en-US" dirty="0"/>
              <a:t>b</a:t>
            </a:r>
          </a:p>
        </p:txBody>
      </p:sp>
      <p:sp>
        <p:nvSpPr>
          <p:cNvPr id="62" name="TextBox 61">
            <a:extLst>
              <a:ext uri="{FF2B5EF4-FFF2-40B4-BE49-F238E27FC236}">
                <a16:creationId xmlns:a16="http://schemas.microsoft.com/office/drawing/2014/main" id="{8D15BFC2-F9F0-8348-B0B9-84415DD024DF}"/>
              </a:ext>
            </a:extLst>
          </p:cNvPr>
          <p:cNvSpPr txBox="1"/>
          <p:nvPr/>
        </p:nvSpPr>
        <p:spPr>
          <a:xfrm>
            <a:off x="6270176" y="2060803"/>
            <a:ext cx="335285" cy="369332"/>
          </a:xfrm>
          <a:prstGeom prst="rect">
            <a:avLst/>
          </a:prstGeom>
          <a:noFill/>
        </p:spPr>
        <p:txBody>
          <a:bodyPr wrap="square" rtlCol="0">
            <a:spAutoFit/>
          </a:bodyPr>
          <a:lstStyle/>
          <a:p>
            <a:r>
              <a:rPr lang="en-US" dirty="0"/>
              <a:t>b</a:t>
            </a:r>
          </a:p>
        </p:txBody>
      </p:sp>
      <p:sp>
        <p:nvSpPr>
          <p:cNvPr id="63" name="TextBox 62">
            <a:extLst>
              <a:ext uri="{FF2B5EF4-FFF2-40B4-BE49-F238E27FC236}">
                <a16:creationId xmlns:a16="http://schemas.microsoft.com/office/drawing/2014/main" id="{6F1F7750-611D-0A4D-A59E-1F52B4864491}"/>
              </a:ext>
            </a:extLst>
          </p:cNvPr>
          <p:cNvSpPr txBox="1"/>
          <p:nvPr/>
        </p:nvSpPr>
        <p:spPr>
          <a:xfrm>
            <a:off x="7167162" y="2513651"/>
            <a:ext cx="335285" cy="369332"/>
          </a:xfrm>
          <a:prstGeom prst="rect">
            <a:avLst/>
          </a:prstGeom>
          <a:noFill/>
        </p:spPr>
        <p:txBody>
          <a:bodyPr wrap="square" rtlCol="0">
            <a:spAutoFit/>
          </a:bodyPr>
          <a:lstStyle/>
          <a:p>
            <a:r>
              <a:rPr lang="en-US" dirty="0"/>
              <a:t>b</a:t>
            </a:r>
          </a:p>
        </p:txBody>
      </p:sp>
      <p:sp>
        <p:nvSpPr>
          <p:cNvPr id="64" name="TextBox 63">
            <a:extLst>
              <a:ext uri="{FF2B5EF4-FFF2-40B4-BE49-F238E27FC236}">
                <a16:creationId xmlns:a16="http://schemas.microsoft.com/office/drawing/2014/main" id="{B8CA0B0F-698A-6241-B086-E7B3057B61B1}"/>
              </a:ext>
            </a:extLst>
          </p:cNvPr>
          <p:cNvSpPr txBox="1"/>
          <p:nvPr/>
        </p:nvSpPr>
        <p:spPr>
          <a:xfrm>
            <a:off x="7633066" y="3399359"/>
            <a:ext cx="335285" cy="369332"/>
          </a:xfrm>
          <a:prstGeom prst="rect">
            <a:avLst/>
          </a:prstGeom>
          <a:noFill/>
        </p:spPr>
        <p:txBody>
          <a:bodyPr wrap="square" rtlCol="0">
            <a:spAutoFit/>
          </a:bodyPr>
          <a:lstStyle/>
          <a:p>
            <a:r>
              <a:rPr lang="en-US" dirty="0"/>
              <a:t>$</a:t>
            </a:r>
          </a:p>
        </p:txBody>
      </p:sp>
      <p:sp>
        <p:nvSpPr>
          <p:cNvPr id="65" name="Oval 64">
            <a:extLst>
              <a:ext uri="{FF2B5EF4-FFF2-40B4-BE49-F238E27FC236}">
                <a16:creationId xmlns:a16="http://schemas.microsoft.com/office/drawing/2014/main" id="{6471C5F8-508A-4E48-B072-7415DD844ECE}"/>
              </a:ext>
            </a:extLst>
          </p:cNvPr>
          <p:cNvSpPr/>
          <p:nvPr/>
        </p:nvSpPr>
        <p:spPr>
          <a:xfrm>
            <a:off x="7498077" y="3900116"/>
            <a:ext cx="235131" cy="24261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TextBox 65">
            <a:extLst>
              <a:ext uri="{FF2B5EF4-FFF2-40B4-BE49-F238E27FC236}">
                <a16:creationId xmlns:a16="http://schemas.microsoft.com/office/drawing/2014/main" id="{420D98BF-D9AE-1545-B13E-42573228B4A1}"/>
              </a:ext>
            </a:extLst>
          </p:cNvPr>
          <p:cNvSpPr txBox="1"/>
          <p:nvPr/>
        </p:nvSpPr>
        <p:spPr>
          <a:xfrm>
            <a:off x="3944979" y="2243685"/>
            <a:ext cx="335285" cy="369332"/>
          </a:xfrm>
          <a:prstGeom prst="rect">
            <a:avLst/>
          </a:prstGeom>
          <a:noFill/>
        </p:spPr>
        <p:txBody>
          <a:bodyPr wrap="square" rtlCol="0">
            <a:spAutoFit/>
          </a:bodyPr>
          <a:lstStyle/>
          <a:p>
            <a:r>
              <a:rPr lang="en-US" dirty="0"/>
              <a:t>b</a:t>
            </a:r>
          </a:p>
        </p:txBody>
      </p:sp>
      <p:sp>
        <p:nvSpPr>
          <p:cNvPr id="67" name="TextBox 66">
            <a:extLst>
              <a:ext uri="{FF2B5EF4-FFF2-40B4-BE49-F238E27FC236}">
                <a16:creationId xmlns:a16="http://schemas.microsoft.com/office/drawing/2014/main" id="{DBFBC731-17ED-6C40-8167-7289A8E278C5}"/>
              </a:ext>
            </a:extLst>
          </p:cNvPr>
          <p:cNvSpPr txBox="1"/>
          <p:nvPr/>
        </p:nvSpPr>
        <p:spPr>
          <a:xfrm>
            <a:off x="3274415" y="2748785"/>
            <a:ext cx="335285" cy="369332"/>
          </a:xfrm>
          <a:prstGeom prst="rect">
            <a:avLst/>
          </a:prstGeom>
          <a:noFill/>
        </p:spPr>
        <p:txBody>
          <a:bodyPr wrap="square" rtlCol="0">
            <a:spAutoFit/>
          </a:bodyPr>
          <a:lstStyle/>
          <a:p>
            <a:r>
              <a:rPr lang="en-US" dirty="0"/>
              <a:t>b</a:t>
            </a:r>
          </a:p>
        </p:txBody>
      </p:sp>
      <p:sp>
        <p:nvSpPr>
          <p:cNvPr id="68" name="TextBox 67">
            <a:extLst>
              <a:ext uri="{FF2B5EF4-FFF2-40B4-BE49-F238E27FC236}">
                <a16:creationId xmlns:a16="http://schemas.microsoft.com/office/drawing/2014/main" id="{7C62CC9F-8193-3148-A3C7-3A489C819200}"/>
              </a:ext>
            </a:extLst>
          </p:cNvPr>
          <p:cNvSpPr txBox="1"/>
          <p:nvPr/>
        </p:nvSpPr>
        <p:spPr>
          <a:xfrm>
            <a:off x="2643042" y="3214693"/>
            <a:ext cx="335285" cy="369332"/>
          </a:xfrm>
          <a:prstGeom prst="rect">
            <a:avLst/>
          </a:prstGeom>
          <a:noFill/>
        </p:spPr>
        <p:txBody>
          <a:bodyPr wrap="square" rtlCol="0">
            <a:spAutoFit/>
          </a:bodyPr>
          <a:lstStyle/>
          <a:p>
            <a:r>
              <a:rPr lang="en-US" dirty="0"/>
              <a:t>b</a:t>
            </a:r>
          </a:p>
        </p:txBody>
      </p:sp>
      <p:sp>
        <p:nvSpPr>
          <p:cNvPr id="69" name="TextBox 68">
            <a:extLst>
              <a:ext uri="{FF2B5EF4-FFF2-40B4-BE49-F238E27FC236}">
                <a16:creationId xmlns:a16="http://schemas.microsoft.com/office/drawing/2014/main" id="{CA62A1C8-2775-764F-951E-27DDCB71B5D9}"/>
              </a:ext>
            </a:extLst>
          </p:cNvPr>
          <p:cNvSpPr txBox="1"/>
          <p:nvPr/>
        </p:nvSpPr>
        <p:spPr>
          <a:xfrm>
            <a:off x="1933287" y="3654478"/>
            <a:ext cx="335285" cy="369332"/>
          </a:xfrm>
          <a:prstGeom prst="rect">
            <a:avLst/>
          </a:prstGeom>
          <a:noFill/>
        </p:spPr>
        <p:txBody>
          <a:bodyPr wrap="square" rtlCol="0">
            <a:spAutoFit/>
          </a:bodyPr>
          <a:lstStyle/>
          <a:p>
            <a:r>
              <a:rPr lang="en-US" dirty="0"/>
              <a:t>$</a:t>
            </a:r>
          </a:p>
        </p:txBody>
      </p:sp>
      <p:sp>
        <p:nvSpPr>
          <p:cNvPr id="70" name="Oval 69">
            <a:extLst>
              <a:ext uri="{FF2B5EF4-FFF2-40B4-BE49-F238E27FC236}">
                <a16:creationId xmlns:a16="http://schemas.microsoft.com/office/drawing/2014/main" id="{AA80112F-FAF4-A84F-B69F-264C7629D3B4}"/>
              </a:ext>
            </a:extLst>
          </p:cNvPr>
          <p:cNvSpPr/>
          <p:nvPr/>
        </p:nvSpPr>
        <p:spPr>
          <a:xfrm>
            <a:off x="1571868" y="4190054"/>
            <a:ext cx="235131" cy="24261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TextBox 70">
            <a:extLst>
              <a:ext uri="{FF2B5EF4-FFF2-40B4-BE49-F238E27FC236}">
                <a16:creationId xmlns:a16="http://schemas.microsoft.com/office/drawing/2014/main" id="{DDC5789F-E01B-8248-98EB-0C9530919E6A}"/>
              </a:ext>
            </a:extLst>
          </p:cNvPr>
          <p:cNvSpPr txBox="1"/>
          <p:nvPr/>
        </p:nvSpPr>
        <p:spPr>
          <a:xfrm>
            <a:off x="2438388" y="4159579"/>
            <a:ext cx="335285" cy="369332"/>
          </a:xfrm>
          <a:prstGeom prst="rect">
            <a:avLst/>
          </a:prstGeom>
          <a:noFill/>
        </p:spPr>
        <p:txBody>
          <a:bodyPr wrap="square" rtlCol="0">
            <a:spAutoFit/>
          </a:bodyPr>
          <a:lstStyle/>
          <a:p>
            <a:r>
              <a:rPr lang="en-US" dirty="0"/>
              <a:t>$</a:t>
            </a:r>
          </a:p>
        </p:txBody>
      </p:sp>
      <p:sp>
        <p:nvSpPr>
          <p:cNvPr id="72" name="Oval 71">
            <a:extLst>
              <a:ext uri="{FF2B5EF4-FFF2-40B4-BE49-F238E27FC236}">
                <a16:creationId xmlns:a16="http://schemas.microsoft.com/office/drawing/2014/main" id="{58690CB7-93C0-024C-9931-ADBF601E2D40}"/>
              </a:ext>
            </a:extLst>
          </p:cNvPr>
          <p:cNvSpPr/>
          <p:nvPr/>
        </p:nvSpPr>
        <p:spPr>
          <a:xfrm>
            <a:off x="2076969" y="4695155"/>
            <a:ext cx="235131" cy="24261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TextBox 72">
            <a:extLst>
              <a:ext uri="{FF2B5EF4-FFF2-40B4-BE49-F238E27FC236}">
                <a16:creationId xmlns:a16="http://schemas.microsoft.com/office/drawing/2014/main" id="{CACD0149-C01F-C84A-A1E4-BEA619A4F21C}"/>
              </a:ext>
            </a:extLst>
          </p:cNvPr>
          <p:cNvSpPr txBox="1"/>
          <p:nvPr/>
        </p:nvSpPr>
        <p:spPr>
          <a:xfrm>
            <a:off x="3000068" y="4682450"/>
            <a:ext cx="335285" cy="369332"/>
          </a:xfrm>
          <a:prstGeom prst="rect">
            <a:avLst/>
          </a:prstGeom>
          <a:noFill/>
        </p:spPr>
        <p:txBody>
          <a:bodyPr wrap="square" rtlCol="0">
            <a:spAutoFit/>
          </a:bodyPr>
          <a:lstStyle/>
          <a:p>
            <a:r>
              <a:rPr lang="en-US" dirty="0"/>
              <a:t>$</a:t>
            </a:r>
          </a:p>
        </p:txBody>
      </p:sp>
      <p:sp>
        <p:nvSpPr>
          <p:cNvPr id="74" name="Oval 73">
            <a:extLst>
              <a:ext uri="{FF2B5EF4-FFF2-40B4-BE49-F238E27FC236}">
                <a16:creationId xmlns:a16="http://schemas.microsoft.com/office/drawing/2014/main" id="{D8DAE332-A86D-814A-A702-7388B7F3F346}"/>
              </a:ext>
            </a:extLst>
          </p:cNvPr>
          <p:cNvSpPr/>
          <p:nvPr/>
        </p:nvSpPr>
        <p:spPr>
          <a:xfrm>
            <a:off x="2690921" y="5139295"/>
            <a:ext cx="235131" cy="24261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TextBox 74">
            <a:extLst>
              <a:ext uri="{FF2B5EF4-FFF2-40B4-BE49-F238E27FC236}">
                <a16:creationId xmlns:a16="http://schemas.microsoft.com/office/drawing/2014/main" id="{DEC1CBB2-F720-8F49-A87E-8B67038F8F81}"/>
              </a:ext>
            </a:extLst>
          </p:cNvPr>
          <p:cNvSpPr txBox="1"/>
          <p:nvPr/>
        </p:nvSpPr>
        <p:spPr>
          <a:xfrm>
            <a:off x="4410891" y="2761849"/>
            <a:ext cx="335285" cy="369332"/>
          </a:xfrm>
          <a:prstGeom prst="rect">
            <a:avLst/>
          </a:prstGeom>
          <a:noFill/>
        </p:spPr>
        <p:txBody>
          <a:bodyPr wrap="square" rtlCol="0">
            <a:spAutoFit/>
          </a:bodyPr>
          <a:lstStyle/>
          <a:p>
            <a:r>
              <a:rPr lang="en-US" dirty="0"/>
              <a:t>b</a:t>
            </a:r>
          </a:p>
        </p:txBody>
      </p:sp>
      <p:sp>
        <p:nvSpPr>
          <p:cNvPr id="76" name="TextBox 75">
            <a:extLst>
              <a:ext uri="{FF2B5EF4-FFF2-40B4-BE49-F238E27FC236}">
                <a16:creationId xmlns:a16="http://schemas.microsoft.com/office/drawing/2014/main" id="{1A6E4905-462E-874F-A6AD-5BFCEB513798}"/>
              </a:ext>
            </a:extLst>
          </p:cNvPr>
          <p:cNvSpPr txBox="1"/>
          <p:nvPr/>
        </p:nvSpPr>
        <p:spPr>
          <a:xfrm>
            <a:off x="3740327" y="3266949"/>
            <a:ext cx="335285" cy="369332"/>
          </a:xfrm>
          <a:prstGeom prst="rect">
            <a:avLst/>
          </a:prstGeom>
          <a:noFill/>
        </p:spPr>
        <p:txBody>
          <a:bodyPr wrap="square" rtlCol="0">
            <a:spAutoFit/>
          </a:bodyPr>
          <a:lstStyle/>
          <a:p>
            <a:r>
              <a:rPr lang="en-US" dirty="0"/>
              <a:t>b</a:t>
            </a:r>
          </a:p>
        </p:txBody>
      </p:sp>
      <p:sp>
        <p:nvSpPr>
          <p:cNvPr id="77" name="TextBox 76">
            <a:extLst>
              <a:ext uri="{FF2B5EF4-FFF2-40B4-BE49-F238E27FC236}">
                <a16:creationId xmlns:a16="http://schemas.microsoft.com/office/drawing/2014/main" id="{7CC8EDBD-A297-9341-A2BD-E25FDC402BB0}"/>
              </a:ext>
            </a:extLst>
          </p:cNvPr>
          <p:cNvSpPr txBox="1"/>
          <p:nvPr/>
        </p:nvSpPr>
        <p:spPr>
          <a:xfrm>
            <a:off x="3108954" y="3732857"/>
            <a:ext cx="335285" cy="369332"/>
          </a:xfrm>
          <a:prstGeom prst="rect">
            <a:avLst/>
          </a:prstGeom>
          <a:noFill/>
        </p:spPr>
        <p:txBody>
          <a:bodyPr wrap="square" rtlCol="0">
            <a:spAutoFit/>
          </a:bodyPr>
          <a:lstStyle/>
          <a:p>
            <a:r>
              <a:rPr lang="en-US" dirty="0"/>
              <a:t>b</a:t>
            </a:r>
          </a:p>
        </p:txBody>
      </p:sp>
      <p:sp>
        <p:nvSpPr>
          <p:cNvPr id="78" name="TextBox 77">
            <a:extLst>
              <a:ext uri="{FF2B5EF4-FFF2-40B4-BE49-F238E27FC236}">
                <a16:creationId xmlns:a16="http://schemas.microsoft.com/office/drawing/2014/main" id="{1346134F-ABF8-E845-BC81-3F1B499B1D06}"/>
              </a:ext>
            </a:extLst>
          </p:cNvPr>
          <p:cNvSpPr txBox="1"/>
          <p:nvPr/>
        </p:nvSpPr>
        <p:spPr>
          <a:xfrm>
            <a:off x="5085811" y="3280013"/>
            <a:ext cx="335285" cy="369332"/>
          </a:xfrm>
          <a:prstGeom prst="rect">
            <a:avLst/>
          </a:prstGeom>
          <a:noFill/>
        </p:spPr>
        <p:txBody>
          <a:bodyPr wrap="square" rtlCol="0">
            <a:spAutoFit/>
          </a:bodyPr>
          <a:lstStyle/>
          <a:p>
            <a:r>
              <a:rPr lang="en-US" dirty="0"/>
              <a:t>b</a:t>
            </a:r>
          </a:p>
        </p:txBody>
      </p:sp>
      <p:sp>
        <p:nvSpPr>
          <p:cNvPr id="79" name="TextBox 78">
            <a:extLst>
              <a:ext uri="{FF2B5EF4-FFF2-40B4-BE49-F238E27FC236}">
                <a16:creationId xmlns:a16="http://schemas.microsoft.com/office/drawing/2014/main" id="{5562CDD5-1907-3841-B562-2CF8F452C4C9}"/>
              </a:ext>
            </a:extLst>
          </p:cNvPr>
          <p:cNvSpPr txBox="1"/>
          <p:nvPr/>
        </p:nvSpPr>
        <p:spPr>
          <a:xfrm>
            <a:off x="4415247" y="3785113"/>
            <a:ext cx="335285" cy="369332"/>
          </a:xfrm>
          <a:prstGeom prst="rect">
            <a:avLst/>
          </a:prstGeom>
          <a:noFill/>
        </p:spPr>
        <p:txBody>
          <a:bodyPr wrap="square" rtlCol="0">
            <a:spAutoFit/>
          </a:bodyPr>
          <a:lstStyle/>
          <a:p>
            <a:r>
              <a:rPr lang="en-US" dirty="0"/>
              <a:t>b</a:t>
            </a:r>
          </a:p>
        </p:txBody>
      </p:sp>
      <p:sp>
        <p:nvSpPr>
          <p:cNvPr id="80" name="TextBox 79">
            <a:extLst>
              <a:ext uri="{FF2B5EF4-FFF2-40B4-BE49-F238E27FC236}">
                <a16:creationId xmlns:a16="http://schemas.microsoft.com/office/drawing/2014/main" id="{EB9850FB-9020-B04D-96FE-DE7BBB4CF74C}"/>
              </a:ext>
            </a:extLst>
          </p:cNvPr>
          <p:cNvSpPr txBox="1"/>
          <p:nvPr/>
        </p:nvSpPr>
        <p:spPr>
          <a:xfrm>
            <a:off x="3783874" y="4251021"/>
            <a:ext cx="335285" cy="369332"/>
          </a:xfrm>
          <a:prstGeom prst="rect">
            <a:avLst/>
          </a:prstGeom>
          <a:noFill/>
        </p:spPr>
        <p:txBody>
          <a:bodyPr wrap="square" rtlCol="0">
            <a:spAutoFit/>
          </a:bodyPr>
          <a:lstStyle/>
          <a:p>
            <a:r>
              <a:rPr lang="en-US" dirty="0"/>
              <a:t>b</a:t>
            </a:r>
          </a:p>
        </p:txBody>
      </p:sp>
      <mc:AlternateContent xmlns:mc="http://schemas.openxmlformats.org/markup-compatibility/2006" xmlns:a14="http://schemas.microsoft.com/office/drawing/2010/main">
        <mc:Choice Requires="a14">
          <p:sp>
            <p:nvSpPr>
              <p:cNvPr id="81" name="Rectangle 80">
                <a:extLst>
                  <a:ext uri="{FF2B5EF4-FFF2-40B4-BE49-F238E27FC236}">
                    <a16:creationId xmlns:a16="http://schemas.microsoft.com/office/drawing/2014/main" id="{1ACB1975-B154-4E47-96DC-90CF7E6C94C1}"/>
                  </a:ext>
                </a:extLst>
              </p:cNvPr>
              <p:cNvSpPr/>
              <p:nvPr/>
            </p:nvSpPr>
            <p:spPr>
              <a:xfrm>
                <a:off x="87744" y="718693"/>
                <a:ext cx="3352136"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i="1" dirty="0" smtClean="0">
                          <a:solidFill>
                            <a:schemeClr val="tx1"/>
                          </a:solidFill>
                          <a:latin typeface="Cambria Math" panose="02040503050406030204" pitchFamily="18" charset="0"/>
                          <a:cs typeface="Consolas" panose="020B0609020204030204" pitchFamily="49" charset="0"/>
                        </a:rPr>
                        <m:t>𝑇</m:t>
                      </m:r>
                      <m:r>
                        <a:rPr lang="en-US" sz="2400" b="0" i="1" dirty="0" smtClean="0">
                          <a:solidFill>
                            <a:schemeClr val="tx1"/>
                          </a:solidFill>
                          <a:latin typeface="Cambria Math" panose="02040503050406030204" pitchFamily="18" charset="0"/>
                          <a:cs typeface="Consolas" panose="020B0609020204030204" pitchFamily="49" charset="0"/>
                        </a:rPr>
                        <m:t>$</m:t>
                      </m:r>
                      <m:r>
                        <a:rPr lang="en-US" sz="2400" i="1" dirty="0" smtClean="0">
                          <a:solidFill>
                            <a:schemeClr val="tx1"/>
                          </a:solidFill>
                          <a:latin typeface="Cambria Math" panose="02040503050406030204" pitchFamily="18" charset="0"/>
                          <a:cs typeface="Consolas" panose="020B0609020204030204" pitchFamily="49" charset="0"/>
                        </a:rPr>
                        <m:t>=</m:t>
                      </m:r>
                      <m:r>
                        <a:rPr lang="en-US" sz="2400" i="1" dirty="0" err="1">
                          <a:solidFill>
                            <a:schemeClr val="tx1"/>
                          </a:solidFill>
                          <a:latin typeface="Cambria Math" panose="02040503050406030204" pitchFamily="18" charset="0"/>
                          <a:cs typeface="Consolas" panose="020B0609020204030204" pitchFamily="49" charset="0"/>
                        </a:rPr>
                        <m:t>𝑎𝑎𝑎𝑏𝑏𝑏</m:t>
                      </m:r>
                      <m:r>
                        <a:rPr lang="en-US" sz="2400" i="1" dirty="0" smtClean="0">
                          <a:solidFill>
                            <a:schemeClr val="tx1"/>
                          </a:solidFill>
                          <a:latin typeface="Cambria Math" panose="02040503050406030204" pitchFamily="18" charset="0"/>
                          <a:cs typeface="Consolas" panose="020B0609020204030204" pitchFamily="49" charset="0"/>
                        </a:rPr>
                        <m:t>$=</m:t>
                      </m:r>
                      <m:sSup>
                        <m:sSupPr>
                          <m:ctrlPr>
                            <a:rPr lang="en-US" sz="2400" b="0" i="1" smtClean="0">
                              <a:solidFill>
                                <a:schemeClr val="tx1"/>
                              </a:solidFill>
                              <a:latin typeface="Cambria Math" panose="02040503050406030204" pitchFamily="18" charset="0"/>
                              <a:cs typeface="Consolas" panose="020B0609020204030204" pitchFamily="49" charset="0"/>
                            </a:rPr>
                          </m:ctrlPr>
                        </m:sSupPr>
                        <m:e>
                          <m:r>
                            <a:rPr lang="en-US" sz="2400" b="0" i="1" smtClean="0">
                              <a:solidFill>
                                <a:schemeClr val="tx1"/>
                              </a:solidFill>
                              <a:latin typeface="Cambria Math" panose="02040503050406030204" pitchFamily="18" charset="0"/>
                              <a:cs typeface="Consolas" panose="020B0609020204030204" pitchFamily="49" charset="0"/>
                            </a:rPr>
                            <m:t>𝑎</m:t>
                          </m:r>
                        </m:e>
                        <m:sup>
                          <m:r>
                            <a:rPr lang="en-US" sz="2400" b="0" i="1" smtClean="0">
                              <a:solidFill>
                                <a:srgbClr val="FF0000"/>
                              </a:solidFill>
                              <a:latin typeface="Cambria Math" panose="02040503050406030204" pitchFamily="18" charset="0"/>
                              <a:cs typeface="Consolas" panose="020B0609020204030204" pitchFamily="49" charset="0"/>
                            </a:rPr>
                            <m:t>3</m:t>
                          </m:r>
                        </m:sup>
                      </m:sSup>
                      <m:sSup>
                        <m:sSupPr>
                          <m:ctrlPr>
                            <a:rPr lang="en-US" sz="2400" b="0" i="1" smtClean="0">
                              <a:solidFill>
                                <a:schemeClr val="tx1"/>
                              </a:solidFill>
                              <a:latin typeface="Cambria Math" panose="02040503050406030204" pitchFamily="18" charset="0"/>
                              <a:cs typeface="Consolas" panose="020B0609020204030204" pitchFamily="49" charset="0"/>
                            </a:rPr>
                          </m:ctrlPr>
                        </m:sSupPr>
                        <m:e>
                          <m:r>
                            <a:rPr lang="en-US" sz="2400" b="0" i="1" smtClean="0">
                              <a:solidFill>
                                <a:schemeClr val="tx1"/>
                              </a:solidFill>
                              <a:latin typeface="Cambria Math" panose="02040503050406030204" pitchFamily="18" charset="0"/>
                              <a:cs typeface="Consolas" panose="020B0609020204030204" pitchFamily="49" charset="0"/>
                            </a:rPr>
                            <m:t>𝑏</m:t>
                          </m:r>
                        </m:e>
                        <m:sup>
                          <m:r>
                            <a:rPr lang="en-US" sz="2400" b="0" i="1" smtClean="0">
                              <a:solidFill>
                                <a:srgbClr val="FF0000"/>
                              </a:solidFill>
                              <a:latin typeface="Cambria Math" panose="02040503050406030204" pitchFamily="18" charset="0"/>
                              <a:cs typeface="Consolas" panose="020B0609020204030204" pitchFamily="49" charset="0"/>
                            </a:rPr>
                            <m:t>3</m:t>
                          </m:r>
                        </m:sup>
                      </m:sSup>
                      <m:r>
                        <a:rPr lang="en-US" sz="2400" b="0" i="1" smtClean="0">
                          <a:solidFill>
                            <a:schemeClr val="tx1"/>
                          </a:solidFill>
                          <a:latin typeface="Cambria Math" panose="02040503050406030204" pitchFamily="18" charset="0"/>
                          <a:cs typeface="Consolas" panose="020B0609020204030204" pitchFamily="49" charset="0"/>
                        </a:rPr>
                        <m:t>$</m:t>
                      </m:r>
                    </m:oMath>
                  </m:oMathPara>
                </a14:m>
                <a:endParaRPr lang="en-US" sz="2400" dirty="0">
                  <a:solidFill>
                    <a:schemeClr val="tx1"/>
                  </a:solidFill>
                </a:endParaRPr>
              </a:p>
            </p:txBody>
          </p:sp>
        </mc:Choice>
        <mc:Fallback xmlns="">
          <p:sp>
            <p:nvSpPr>
              <p:cNvPr id="81" name="Rectangle 80">
                <a:extLst>
                  <a:ext uri="{FF2B5EF4-FFF2-40B4-BE49-F238E27FC236}">
                    <a16:creationId xmlns:a16="http://schemas.microsoft.com/office/drawing/2014/main" id="{1ACB1975-B154-4E47-96DC-90CF7E6C94C1}"/>
                  </a:ext>
                </a:extLst>
              </p:cNvPr>
              <p:cNvSpPr>
                <a:spLocks noRot="1" noChangeAspect="1" noMove="1" noResize="1" noEditPoints="1" noAdjustHandles="1" noChangeArrowheads="1" noChangeShapeType="1" noTextEdit="1"/>
              </p:cNvSpPr>
              <p:nvPr/>
            </p:nvSpPr>
            <p:spPr>
              <a:xfrm>
                <a:off x="87744" y="718693"/>
                <a:ext cx="3352136" cy="461665"/>
              </a:xfrm>
              <a:prstGeom prst="rect">
                <a:avLst/>
              </a:prstGeom>
              <a:blipFill>
                <a:blip r:embed="rId2"/>
                <a:stretch>
                  <a:fillRect b="-5405"/>
                </a:stretch>
              </a:blipFill>
            </p:spPr>
            <p:txBody>
              <a:bodyPr/>
              <a:lstStyle/>
              <a:p>
                <a:r>
                  <a:rPr lang="en-US">
                    <a:noFill/>
                  </a:rPr>
                  <a:t> </a:t>
                </a:r>
              </a:p>
            </p:txBody>
          </p:sp>
        </mc:Fallback>
      </mc:AlternateContent>
      <p:cxnSp>
        <p:nvCxnSpPr>
          <p:cNvPr id="82" name="Straight Arrow Connector 81">
            <a:extLst>
              <a:ext uri="{FF2B5EF4-FFF2-40B4-BE49-F238E27FC236}">
                <a16:creationId xmlns:a16="http://schemas.microsoft.com/office/drawing/2014/main" id="{5A4EDFC4-45C2-6C48-B029-B9E91A7B56C0}"/>
              </a:ext>
            </a:extLst>
          </p:cNvPr>
          <p:cNvCxnSpPr>
            <a:cxnSpLocks/>
          </p:cNvCxnSpPr>
          <p:nvPr/>
        </p:nvCxnSpPr>
        <p:spPr>
          <a:xfrm>
            <a:off x="5991489" y="2450570"/>
            <a:ext cx="26129" cy="41081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DABAE8B1-47ED-A54C-9019-074877F8ED7D}"/>
              </a:ext>
            </a:extLst>
          </p:cNvPr>
          <p:cNvSpPr txBox="1"/>
          <p:nvPr/>
        </p:nvSpPr>
        <p:spPr>
          <a:xfrm>
            <a:off x="5669288" y="2426566"/>
            <a:ext cx="335285" cy="369332"/>
          </a:xfrm>
          <a:prstGeom prst="rect">
            <a:avLst/>
          </a:prstGeom>
          <a:noFill/>
        </p:spPr>
        <p:txBody>
          <a:bodyPr wrap="square" rtlCol="0">
            <a:spAutoFit/>
          </a:bodyPr>
          <a:lstStyle/>
          <a:p>
            <a:r>
              <a:rPr lang="en-US" dirty="0"/>
              <a:t>$</a:t>
            </a:r>
          </a:p>
        </p:txBody>
      </p:sp>
      <p:sp>
        <p:nvSpPr>
          <p:cNvPr id="85" name="Oval 84">
            <a:extLst>
              <a:ext uri="{FF2B5EF4-FFF2-40B4-BE49-F238E27FC236}">
                <a16:creationId xmlns:a16="http://schemas.microsoft.com/office/drawing/2014/main" id="{F62EA85A-E01C-D844-BDE7-E0C958774D20}"/>
              </a:ext>
            </a:extLst>
          </p:cNvPr>
          <p:cNvSpPr/>
          <p:nvPr/>
        </p:nvSpPr>
        <p:spPr>
          <a:xfrm>
            <a:off x="5900054" y="2918666"/>
            <a:ext cx="235131" cy="24261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TextBox 85">
            <a:extLst>
              <a:ext uri="{FF2B5EF4-FFF2-40B4-BE49-F238E27FC236}">
                <a16:creationId xmlns:a16="http://schemas.microsoft.com/office/drawing/2014/main" id="{9B1D613A-1E0C-C04A-B39D-01DDF66A195A}"/>
              </a:ext>
            </a:extLst>
          </p:cNvPr>
          <p:cNvSpPr txBox="1"/>
          <p:nvPr/>
        </p:nvSpPr>
        <p:spPr>
          <a:xfrm>
            <a:off x="6474837" y="2866350"/>
            <a:ext cx="335285" cy="369332"/>
          </a:xfrm>
          <a:prstGeom prst="rect">
            <a:avLst/>
          </a:prstGeom>
          <a:noFill/>
        </p:spPr>
        <p:txBody>
          <a:bodyPr wrap="square" rtlCol="0">
            <a:spAutoFit/>
          </a:bodyPr>
          <a:lstStyle/>
          <a:p>
            <a:r>
              <a:rPr lang="en-US" dirty="0"/>
              <a:t>$</a:t>
            </a:r>
          </a:p>
        </p:txBody>
      </p:sp>
      <p:sp>
        <p:nvSpPr>
          <p:cNvPr id="87" name="Oval 86">
            <a:extLst>
              <a:ext uri="{FF2B5EF4-FFF2-40B4-BE49-F238E27FC236}">
                <a16:creationId xmlns:a16="http://schemas.microsoft.com/office/drawing/2014/main" id="{A15B3FAA-685A-2A48-B1CD-5A5F0503D661}"/>
              </a:ext>
            </a:extLst>
          </p:cNvPr>
          <p:cNvSpPr/>
          <p:nvPr/>
        </p:nvSpPr>
        <p:spPr>
          <a:xfrm>
            <a:off x="6705603" y="3280072"/>
            <a:ext cx="235131" cy="24261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9" name="Straight Arrow Connector 88">
            <a:extLst>
              <a:ext uri="{FF2B5EF4-FFF2-40B4-BE49-F238E27FC236}">
                <a16:creationId xmlns:a16="http://schemas.microsoft.com/office/drawing/2014/main" id="{05D3931E-7590-F846-A651-3319E715E61F}"/>
              </a:ext>
            </a:extLst>
          </p:cNvPr>
          <p:cNvCxnSpPr>
            <a:cxnSpLocks/>
          </p:cNvCxnSpPr>
          <p:nvPr/>
        </p:nvCxnSpPr>
        <p:spPr>
          <a:xfrm>
            <a:off x="6810097" y="2864229"/>
            <a:ext cx="26129" cy="41081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0" name="Freeform 89">
            <a:extLst>
              <a:ext uri="{FF2B5EF4-FFF2-40B4-BE49-F238E27FC236}">
                <a16:creationId xmlns:a16="http://schemas.microsoft.com/office/drawing/2014/main" id="{4E076244-10A0-2541-9677-7E7FDAF3B705}"/>
              </a:ext>
            </a:extLst>
          </p:cNvPr>
          <p:cNvSpPr/>
          <p:nvPr/>
        </p:nvSpPr>
        <p:spPr>
          <a:xfrm>
            <a:off x="5355771" y="1575974"/>
            <a:ext cx="1110343" cy="161386"/>
          </a:xfrm>
          <a:custGeom>
            <a:avLst/>
            <a:gdLst>
              <a:gd name="connsiteX0" fmla="*/ 0 w 1110343"/>
              <a:gd name="connsiteY0" fmla="*/ 161386 h 161386"/>
              <a:gd name="connsiteX1" fmla="*/ 378823 w 1110343"/>
              <a:gd name="connsiteY1" fmla="*/ 4632 h 161386"/>
              <a:gd name="connsiteX2" fmla="*/ 1110343 w 1110343"/>
              <a:gd name="connsiteY2" fmla="*/ 56883 h 161386"/>
            </a:gdLst>
            <a:ahLst/>
            <a:cxnLst>
              <a:cxn ang="0">
                <a:pos x="connsiteX0" y="connsiteY0"/>
              </a:cxn>
              <a:cxn ang="0">
                <a:pos x="connsiteX1" y="connsiteY1"/>
              </a:cxn>
              <a:cxn ang="0">
                <a:pos x="connsiteX2" y="connsiteY2"/>
              </a:cxn>
            </a:cxnLst>
            <a:rect l="l" t="t" r="r" b="b"/>
            <a:pathLst>
              <a:path w="1110343" h="161386">
                <a:moveTo>
                  <a:pt x="0" y="161386"/>
                </a:moveTo>
                <a:cubicBezTo>
                  <a:pt x="96883" y="91717"/>
                  <a:pt x="193766" y="22049"/>
                  <a:pt x="378823" y="4632"/>
                </a:cubicBezTo>
                <a:cubicBezTo>
                  <a:pt x="563880" y="-12785"/>
                  <a:pt x="837111" y="22049"/>
                  <a:pt x="1110343" y="56883"/>
                </a:cubicBezTo>
              </a:path>
            </a:pathLst>
          </a:custGeom>
          <a:noFill/>
          <a:ln>
            <a:solidFill>
              <a:schemeClr val="tx1"/>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TextBox 90">
            <a:extLst>
              <a:ext uri="{FF2B5EF4-FFF2-40B4-BE49-F238E27FC236}">
                <a16:creationId xmlns:a16="http://schemas.microsoft.com/office/drawing/2014/main" id="{FF405FA6-4C04-2D4E-9DD2-20DE1A5C8885}"/>
              </a:ext>
            </a:extLst>
          </p:cNvPr>
          <p:cNvSpPr txBox="1"/>
          <p:nvPr/>
        </p:nvSpPr>
        <p:spPr>
          <a:xfrm>
            <a:off x="5717177" y="1233485"/>
            <a:ext cx="335285" cy="369332"/>
          </a:xfrm>
          <a:prstGeom prst="rect">
            <a:avLst/>
          </a:prstGeom>
          <a:noFill/>
        </p:spPr>
        <p:txBody>
          <a:bodyPr wrap="square" rtlCol="0">
            <a:spAutoFit/>
          </a:bodyPr>
          <a:lstStyle/>
          <a:p>
            <a:r>
              <a:rPr lang="en-US" dirty="0"/>
              <a:t>$</a:t>
            </a:r>
          </a:p>
        </p:txBody>
      </p:sp>
      <p:sp>
        <p:nvSpPr>
          <p:cNvPr id="92" name="Oval 91">
            <a:extLst>
              <a:ext uri="{FF2B5EF4-FFF2-40B4-BE49-F238E27FC236}">
                <a16:creationId xmlns:a16="http://schemas.microsoft.com/office/drawing/2014/main" id="{0CB93A1C-66CE-F446-82C4-565FC3E4596B}"/>
              </a:ext>
            </a:extLst>
          </p:cNvPr>
          <p:cNvSpPr/>
          <p:nvPr/>
        </p:nvSpPr>
        <p:spPr>
          <a:xfrm>
            <a:off x="6474828" y="1493218"/>
            <a:ext cx="235131" cy="24261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6915470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AC8990-E147-2343-A0AB-0F1C92AA5257}"/>
              </a:ext>
            </a:extLst>
          </p:cNvPr>
          <p:cNvSpPr>
            <a:spLocks noGrp="1"/>
          </p:cNvSpPr>
          <p:nvPr>
            <p:ph type="title"/>
          </p:nvPr>
        </p:nvSpPr>
        <p:spPr/>
        <p:txBody>
          <a:bodyPr/>
          <a:lstStyle/>
          <a:p>
            <a:pPr algn="ctr"/>
            <a:r>
              <a:rPr lang="en-US" dirty="0"/>
              <a:t>Give me the </a:t>
            </a:r>
            <a:r>
              <a:rPr lang="en-US" dirty="0" err="1"/>
              <a:t>trie</a:t>
            </a:r>
            <a:r>
              <a:rPr lang="en-US" dirty="0"/>
              <a:t>! Part 2</a:t>
            </a:r>
          </a:p>
        </p:txBody>
      </p:sp>
      <p:sp>
        <p:nvSpPr>
          <p:cNvPr id="9" name="Oval 8">
            <a:extLst>
              <a:ext uri="{FF2B5EF4-FFF2-40B4-BE49-F238E27FC236}">
                <a16:creationId xmlns:a16="http://schemas.microsoft.com/office/drawing/2014/main" id="{38FD9AEF-6272-7844-A6D9-FF0383BF1B5F}"/>
              </a:ext>
            </a:extLst>
          </p:cNvPr>
          <p:cNvSpPr/>
          <p:nvPr/>
        </p:nvSpPr>
        <p:spPr>
          <a:xfrm>
            <a:off x="5120640" y="1690688"/>
            <a:ext cx="235131" cy="242615"/>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68B72F46-300B-2F4F-8335-82E04DF617F5}"/>
              </a:ext>
            </a:extLst>
          </p:cNvPr>
          <p:cNvCxnSpPr>
            <a:stCxn id="9" idx="6"/>
          </p:cNvCxnSpPr>
          <p:nvPr/>
        </p:nvCxnSpPr>
        <p:spPr>
          <a:xfrm>
            <a:off x="5355771" y="1811996"/>
            <a:ext cx="548640" cy="36485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97E66A8D-694E-8D40-A5F8-2410D9E6E6F4}"/>
              </a:ext>
            </a:extLst>
          </p:cNvPr>
          <p:cNvSpPr/>
          <p:nvPr/>
        </p:nvSpPr>
        <p:spPr>
          <a:xfrm>
            <a:off x="5904411" y="2176849"/>
            <a:ext cx="235131" cy="24261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a:extLst>
              <a:ext uri="{FF2B5EF4-FFF2-40B4-BE49-F238E27FC236}">
                <a16:creationId xmlns:a16="http://schemas.microsoft.com/office/drawing/2014/main" id="{0DBF4677-5C9C-B848-82BD-79863249C9E7}"/>
              </a:ext>
            </a:extLst>
          </p:cNvPr>
          <p:cNvCxnSpPr>
            <a:stCxn id="12" idx="6"/>
          </p:cNvCxnSpPr>
          <p:nvPr/>
        </p:nvCxnSpPr>
        <p:spPr>
          <a:xfrm>
            <a:off x="6139542" y="2298157"/>
            <a:ext cx="548640" cy="36485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ECB750D9-AE55-5247-A2C2-E383CA85302E}"/>
              </a:ext>
            </a:extLst>
          </p:cNvPr>
          <p:cNvSpPr/>
          <p:nvPr/>
        </p:nvSpPr>
        <p:spPr>
          <a:xfrm>
            <a:off x="6714307" y="2648700"/>
            <a:ext cx="235131" cy="24261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Arrow Connector 14">
            <a:extLst>
              <a:ext uri="{FF2B5EF4-FFF2-40B4-BE49-F238E27FC236}">
                <a16:creationId xmlns:a16="http://schemas.microsoft.com/office/drawing/2014/main" id="{7CF3E525-A3BC-A24E-9944-8FD4A821D24F}"/>
              </a:ext>
            </a:extLst>
          </p:cNvPr>
          <p:cNvCxnSpPr>
            <a:stCxn id="14" idx="6"/>
          </p:cNvCxnSpPr>
          <p:nvPr/>
        </p:nvCxnSpPr>
        <p:spPr>
          <a:xfrm>
            <a:off x="6949438" y="2770008"/>
            <a:ext cx="548640" cy="36485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322BF0AB-3B9B-9849-B807-56C7711F1740}"/>
              </a:ext>
            </a:extLst>
          </p:cNvPr>
          <p:cNvSpPr/>
          <p:nvPr/>
        </p:nvSpPr>
        <p:spPr>
          <a:xfrm>
            <a:off x="7498078" y="3121118"/>
            <a:ext cx="235131" cy="24261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Arrow Connector 16">
            <a:extLst>
              <a:ext uri="{FF2B5EF4-FFF2-40B4-BE49-F238E27FC236}">
                <a16:creationId xmlns:a16="http://schemas.microsoft.com/office/drawing/2014/main" id="{6F55FE16-0E03-DC4D-8219-E76C8ED7903A}"/>
              </a:ext>
            </a:extLst>
          </p:cNvPr>
          <p:cNvCxnSpPr>
            <a:cxnSpLocks/>
          </p:cNvCxnSpPr>
          <p:nvPr/>
        </p:nvCxnSpPr>
        <p:spPr>
          <a:xfrm>
            <a:off x="7620013" y="3386296"/>
            <a:ext cx="0" cy="43978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272F90DB-1003-5446-8981-F132198563C5}"/>
              </a:ext>
            </a:extLst>
          </p:cNvPr>
          <p:cNvCxnSpPr>
            <a:cxnSpLocks/>
          </p:cNvCxnSpPr>
          <p:nvPr/>
        </p:nvCxnSpPr>
        <p:spPr>
          <a:xfrm flipH="1">
            <a:off x="4572000" y="1848112"/>
            <a:ext cx="509451" cy="3423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685005BC-44CA-1648-A346-0FB696BD18AE}"/>
              </a:ext>
            </a:extLst>
          </p:cNvPr>
          <p:cNvSpPr/>
          <p:nvPr/>
        </p:nvSpPr>
        <p:spPr>
          <a:xfrm>
            <a:off x="4371700" y="2182725"/>
            <a:ext cx="235131" cy="24261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26907D4F-BDDD-E445-8D86-5EAE50F85F99}"/>
              </a:ext>
            </a:extLst>
          </p:cNvPr>
          <p:cNvSpPr/>
          <p:nvPr/>
        </p:nvSpPr>
        <p:spPr>
          <a:xfrm>
            <a:off x="4942116" y="2740078"/>
            <a:ext cx="235131" cy="24261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273BD8C6-8417-FB44-8F00-13D384ECBE39}"/>
              </a:ext>
            </a:extLst>
          </p:cNvPr>
          <p:cNvSpPr/>
          <p:nvPr/>
        </p:nvSpPr>
        <p:spPr>
          <a:xfrm>
            <a:off x="5590910" y="3166801"/>
            <a:ext cx="235131" cy="24261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C41856A7-2F74-F640-99A5-FFC372A199FB}"/>
              </a:ext>
            </a:extLst>
          </p:cNvPr>
          <p:cNvSpPr/>
          <p:nvPr/>
        </p:nvSpPr>
        <p:spPr>
          <a:xfrm>
            <a:off x="3727259" y="2674761"/>
            <a:ext cx="235131" cy="24261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2B1E556C-7D38-0649-885D-DFCA3FD24136}"/>
              </a:ext>
            </a:extLst>
          </p:cNvPr>
          <p:cNvSpPr/>
          <p:nvPr/>
        </p:nvSpPr>
        <p:spPr>
          <a:xfrm>
            <a:off x="4297675" y="3232114"/>
            <a:ext cx="235131" cy="24261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E3441C57-F63B-B745-A93A-191A40DE5335}"/>
              </a:ext>
            </a:extLst>
          </p:cNvPr>
          <p:cNvSpPr/>
          <p:nvPr/>
        </p:nvSpPr>
        <p:spPr>
          <a:xfrm>
            <a:off x="4946469" y="3658837"/>
            <a:ext cx="235131" cy="24261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B99D1E33-522D-BF43-B764-72969A6257ED}"/>
              </a:ext>
            </a:extLst>
          </p:cNvPr>
          <p:cNvSpPr/>
          <p:nvPr/>
        </p:nvSpPr>
        <p:spPr>
          <a:xfrm>
            <a:off x="3095883" y="3219046"/>
            <a:ext cx="235131" cy="24261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71191F6D-F717-8345-9F05-8578746A1A11}"/>
              </a:ext>
            </a:extLst>
          </p:cNvPr>
          <p:cNvSpPr/>
          <p:nvPr/>
        </p:nvSpPr>
        <p:spPr>
          <a:xfrm>
            <a:off x="3666299" y="3776399"/>
            <a:ext cx="235131" cy="24261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DABB0354-AF32-5B43-B07B-AD8F6271DE37}"/>
              </a:ext>
            </a:extLst>
          </p:cNvPr>
          <p:cNvSpPr/>
          <p:nvPr/>
        </p:nvSpPr>
        <p:spPr>
          <a:xfrm>
            <a:off x="4315093" y="4203122"/>
            <a:ext cx="235131" cy="24261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3C4890BE-88F8-894A-94C3-BFB0C4E9B4D7}"/>
              </a:ext>
            </a:extLst>
          </p:cNvPr>
          <p:cNvSpPr/>
          <p:nvPr/>
        </p:nvSpPr>
        <p:spPr>
          <a:xfrm>
            <a:off x="2294685" y="3698019"/>
            <a:ext cx="235131" cy="24261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41C538B3-F4B5-4948-AA9F-23DE26D8521C}"/>
              </a:ext>
            </a:extLst>
          </p:cNvPr>
          <p:cNvSpPr/>
          <p:nvPr/>
        </p:nvSpPr>
        <p:spPr>
          <a:xfrm>
            <a:off x="2865101" y="4255372"/>
            <a:ext cx="235131" cy="24261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3A463E84-B9D8-414A-8BA3-E1129DB75763}"/>
              </a:ext>
            </a:extLst>
          </p:cNvPr>
          <p:cNvSpPr/>
          <p:nvPr/>
        </p:nvSpPr>
        <p:spPr>
          <a:xfrm>
            <a:off x="3513895" y="4682095"/>
            <a:ext cx="235131" cy="24261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Arrow Connector 32">
            <a:extLst>
              <a:ext uri="{FF2B5EF4-FFF2-40B4-BE49-F238E27FC236}">
                <a16:creationId xmlns:a16="http://schemas.microsoft.com/office/drawing/2014/main" id="{34B91EA3-5358-6A4B-8EC6-C27D6807ED77}"/>
              </a:ext>
            </a:extLst>
          </p:cNvPr>
          <p:cNvCxnSpPr>
            <a:cxnSpLocks/>
          </p:cNvCxnSpPr>
          <p:nvPr/>
        </p:nvCxnSpPr>
        <p:spPr>
          <a:xfrm>
            <a:off x="4593768" y="2447722"/>
            <a:ext cx="348348" cy="23479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1EF0C297-4041-3D4D-BA45-5CA0530A0141}"/>
              </a:ext>
            </a:extLst>
          </p:cNvPr>
          <p:cNvCxnSpPr>
            <a:cxnSpLocks/>
            <a:endCxn id="22" idx="1"/>
          </p:cNvCxnSpPr>
          <p:nvPr/>
        </p:nvCxnSpPr>
        <p:spPr>
          <a:xfrm>
            <a:off x="5277401" y="2877572"/>
            <a:ext cx="347943" cy="32475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9399C9E2-01D7-7043-B721-EECD54D1B907}"/>
              </a:ext>
            </a:extLst>
          </p:cNvPr>
          <p:cNvCxnSpPr>
            <a:cxnSpLocks/>
          </p:cNvCxnSpPr>
          <p:nvPr/>
        </p:nvCxnSpPr>
        <p:spPr>
          <a:xfrm flipH="1">
            <a:off x="3988515" y="2456430"/>
            <a:ext cx="391890" cy="2549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535CEC02-4103-8945-B2AC-C616DF63D812}"/>
              </a:ext>
            </a:extLst>
          </p:cNvPr>
          <p:cNvCxnSpPr>
            <a:cxnSpLocks/>
          </p:cNvCxnSpPr>
          <p:nvPr/>
        </p:nvCxnSpPr>
        <p:spPr>
          <a:xfrm flipH="1">
            <a:off x="4519742" y="2961531"/>
            <a:ext cx="391890" cy="2549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CE094B61-CB49-5C40-ACA7-B4173CD7CBBA}"/>
              </a:ext>
            </a:extLst>
          </p:cNvPr>
          <p:cNvCxnSpPr>
            <a:cxnSpLocks/>
          </p:cNvCxnSpPr>
          <p:nvPr/>
        </p:nvCxnSpPr>
        <p:spPr>
          <a:xfrm flipH="1">
            <a:off x="5168536" y="3414380"/>
            <a:ext cx="391890" cy="2549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FFE3647B-7524-1349-AA93-302FBC024814}"/>
              </a:ext>
            </a:extLst>
          </p:cNvPr>
          <p:cNvCxnSpPr>
            <a:cxnSpLocks/>
          </p:cNvCxnSpPr>
          <p:nvPr/>
        </p:nvCxnSpPr>
        <p:spPr>
          <a:xfrm flipH="1">
            <a:off x="3331010" y="2935404"/>
            <a:ext cx="391890" cy="2549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E4FFF07D-3619-A048-BA04-DD769FADBD39}"/>
              </a:ext>
            </a:extLst>
          </p:cNvPr>
          <p:cNvCxnSpPr>
            <a:cxnSpLocks/>
          </p:cNvCxnSpPr>
          <p:nvPr/>
        </p:nvCxnSpPr>
        <p:spPr>
          <a:xfrm flipH="1">
            <a:off x="3862237" y="3440505"/>
            <a:ext cx="391890" cy="2549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7AD63488-2440-1340-975A-22D707D2A717}"/>
              </a:ext>
            </a:extLst>
          </p:cNvPr>
          <p:cNvCxnSpPr>
            <a:cxnSpLocks/>
          </p:cNvCxnSpPr>
          <p:nvPr/>
        </p:nvCxnSpPr>
        <p:spPr>
          <a:xfrm flipH="1">
            <a:off x="4511031" y="3893354"/>
            <a:ext cx="391890" cy="2549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442EAED9-8AA7-D440-8928-A23E22F61F12}"/>
              </a:ext>
            </a:extLst>
          </p:cNvPr>
          <p:cNvCxnSpPr>
            <a:cxnSpLocks/>
          </p:cNvCxnSpPr>
          <p:nvPr/>
        </p:nvCxnSpPr>
        <p:spPr>
          <a:xfrm flipH="1">
            <a:off x="2647386" y="3466627"/>
            <a:ext cx="391890" cy="2549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C32184A1-A562-7B43-A0AC-1722388F30B5}"/>
              </a:ext>
            </a:extLst>
          </p:cNvPr>
          <p:cNvCxnSpPr>
            <a:cxnSpLocks/>
          </p:cNvCxnSpPr>
          <p:nvPr/>
        </p:nvCxnSpPr>
        <p:spPr>
          <a:xfrm flipH="1">
            <a:off x="3178613" y="3971728"/>
            <a:ext cx="391890" cy="2549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C71774EC-CBB7-C840-95D8-075310668088}"/>
              </a:ext>
            </a:extLst>
          </p:cNvPr>
          <p:cNvCxnSpPr>
            <a:cxnSpLocks/>
          </p:cNvCxnSpPr>
          <p:nvPr/>
        </p:nvCxnSpPr>
        <p:spPr>
          <a:xfrm flipH="1">
            <a:off x="3827407" y="4424577"/>
            <a:ext cx="391890" cy="2549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4C5EF4E5-6C82-6247-8BC8-D50B7CFEFDB0}"/>
              </a:ext>
            </a:extLst>
          </p:cNvPr>
          <p:cNvCxnSpPr>
            <a:cxnSpLocks/>
          </p:cNvCxnSpPr>
          <p:nvPr/>
        </p:nvCxnSpPr>
        <p:spPr>
          <a:xfrm flipH="1">
            <a:off x="1846196" y="3945601"/>
            <a:ext cx="391890" cy="2549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31F60B8D-277D-A24D-8D93-361C534012CB}"/>
              </a:ext>
            </a:extLst>
          </p:cNvPr>
          <p:cNvCxnSpPr>
            <a:cxnSpLocks/>
          </p:cNvCxnSpPr>
          <p:nvPr/>
        </p:nvCxnSpPr>
        <p:spPr>
          <a:xfrm flipH="1">
            <a:off x="2377423" y="4450702"/>
            <a:ext cx="391890" cy="2549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A5326132-2BE4-0B4E-ACD5-CFA0E69F5CAF}"/>
              </a:ext>
            </a:extLst>
          </p:cNvPr>
          <p:cNvCxnSpPr>
            <a:cxnSpLocks/>
          </p:cNvCxnSpPr>
          <p:nvPr/>
        </p:nvCxnSpPr>
        <p:spPr>
          <a:xfrm flipH="1">
            <a:off x="3026217" y="4903551"/>
            <a:ext cx="391890" cy="2549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E50B2F99-E6A4-1E4E-894C-1AF5A2C94B6D}"/>
              </a:ext>
            </a:extLst>
          </p:cNvPr>
          <p:cNvSpPr txBox="1"/>
          <p:nvPr/>
        </p:nvSpPr>
        <p:spPr>
          <a:xfrm>
            <a:off x="4606831" y="1690688"/>
            <a:ext cx="335285" cy="369332"/>
          </a:xfrm>
          <a:prstGeom prst="rect">
            <a:avLst/>
          </a:prstGeom>
          <a:noFill/>
        </p:spPr>
        <p:txBody>
          <a:bodyPr wrap="square" rtlCol="0">
            <a:spAutoFit/>
          </a:bodyPr>
          <a:lstStyle/>
          <a:p>
            <a:r>
              <a:rPr lang="en-US" dirty="0"/>
              <a:t>a</a:t>
            </a:r>
          </a:p>
        </p:txBody>
      </p:sp>
      <p:sp>
        <p:nvSpPr>
          <p:cNvPr id="59" name="TextBox 58">
            <a:extLst>
              <a:ext uri="{FF2B5EF4-FFF2-40B4-BE49-F238E27FC236}">
                <a16:creationId xmlns:a16="http://schemas.microsoft.com/office/drawing/2014/main" id="{391C430B-7530-1D4B-B853-41B0205A2F37}"/>
              </a:ext>
            </a:extLst>
          </p:cNvPr>
          <p:cNvSpPr txBox="1"/>
          <p:nvPr/>
        </p:nvSpPr>
        <p:spPr>
          <a:xfrm>
            <a:off x="4693917" y="2234978"/>
            <a:ext cx="335285" cy="369332"/>
          </a:xfrm>
          <a:prstGeom prst="rect">
            <a:avLst/>
          </a:prstGeom>
          <a:noFill/>
        </p:spPr>
        <p:txBody>
          <a:bodyPr wrap="square" rtlCol="0">
            <a:spAutoFit/>
          </a:bodyPr>
          <a:lstStyle/>
          <a:p>
            <a:r>
              <a:rPr lang="en-US" dirty="0"/>
              <a:t>a</a:t>
            </a:r>
          </a:p>
        </p:txBody>
      </p:sp>
      <p:sp>
        <p:nvSpPr>
          <p:cNvPr id="60" name="TextBox 59">
            <a:extLst>
              <a:ext uri="{FF2B5EF4-FFF2-40B4-BE49-F238E27FC236}">
                <a16:creationId xmlns:a16="http://schemas.microsoft.com/office/drawing/2014/main" id="{63937721-5DFA-1D42-B88A-AA8E12477688}"/>
              </a:ext>
            </a:extLst>
          </p:cNvPr>
          <p:cNvSpPr txBox="1"/>
          <p:nvPr/>
        </p:nvSpPr>
        <p:spPr>
          <a:xfrm>
            <a:off x="5342711" y="2753142"/>
            <a:ext cx="335285" cy="369332"/>
          </a:xfrm>
          <a:prstGeom prst="rect">
            <a:avLst/>
          </a:prstGeom>
          <a:noFill/>
        </p:spPr>
        <p:txBody>
          <a:bodyPr wrap="square" rtlCol="0">
            <a:spAutoFit/>
          </a:bodyPr>
          <a:lstStyle/>
          <a:p>
            <a:r>
              <a:rPr lang="en-US" dirty="0"/>
              <a:t>a</a:t>
            </a:r>
          </a:p>
        </p:txBody>
      </p:sp>
      <p:sp>
        <p:nvSpPr>
          <p:cNvPr id="61" name="TextBox 60">
            <a:extLst>
              <a:ext uri="{FF2B5EF4-FFF2-40B4-BE49-F238E27FC236}">
                <a16:creationId xmlns:a16="http://schemas.microsoft.com/office/drawing/2014/main" id="{F8C7BD4F-5366-1846-880F-2FCF84D54C8F}"/>
              </a:ext>
            </a:extLst>
          </p:cNvPr>
          <p:cNvSpPr txBox="1"/>
          <p:nvPr/>
        </p:nvSpPr>
        <p:spPr>
          <a:xfrm>
            <a:off x="5516879" y="1634081"/>
            <a:ext cx="335285" cy="369332"/>
          </a:xfrm>
          <a:prstGeom prst="rect">
            <a:avLst/>
          </a:prstGeom>
          <a:noFill/>
        </p:spPr>
        <p:txBody>
          <a:bodyPr wrap="square" rtlCol="0">
            <a:spAutoFit/>
          </a:bodyPr>
          <a:lstStyle/>
          <a:p>
            <a:r>
              <a:rPr lang="en-US" dirty="0"/>
              <a:t>b</a:t>
            </a:r>
          </a:p>
        </p:txBody>
      </p:sp>
      <p:sp>
        <p:nvSpPr>
          <p:cNvPr id="62" name="TextBox 61">
            <a:extLst>
              <a:ext uri="{FF2B5EF4-FFF2-40B4-BE49-F238E27FC236}">
                <a16:creationId xmlns:a16="http://schemas.microsoft.com/office/drawing/2014/main" id="{8D15BFC2-F9F0-8348-B0B9-84415DD024DF}"/>
              </a:ext>
            </a:extLst>
          </p:cNvPr>
          <p:cNvSpPr txBox="1"/>
          <p:nvPr/>
        </p:nvSpPr>
        <p:spPr>
          <a:xfrm>
            <a:off x="6270176" y="2060803"/>
            <a:ext cx="335285" cy="369332"/>
          </a:xfrm>
          <a:prstGeom prst="rect">
            <a:avLst/>
          </a:prstGeom>
          <a:noFill/>
        </p:spPr>
        <p:txBody>
          <a:bodyPr wrap="square" rtlCol="0">
            <a:spAutoFit/>
          </a:bodyPr>
          <a:lstStyle/>
          <a:p>
            <a:r>
              <a:rPr lang="en-US" dirty="0"/>
              <a:t>b</a:t>
            </a:r>
          </a:p>
        </p:txBody>
      </p:sp>
      <p:sp>
        <p:nvSpPr>
          <p:cNvPr id="63" name="TextBox 62">
            <a:extLst>
              <a:ext uri="{FF2B5EF4-FFF2-40B4-BE49-F238E27FC236}">
                <a16:creationId xmlns:a16="http://schemas.microsoft.com/office/drawing/2014/main" id="{6F1F7750-611D-0A4D-A59E-1F52B4864491}"/>
              </a:ext>
            </a:extLst>
          </p:cNvPr>
          <p:cNvSpPr txBox="1"/>
          <p:nvPr/>
        </p:nvSpPr>
        <p:spPr>
          <a:xfrm>
            <a:off x="7167162" y="2513651"/>
            <a:ext cx="335285" cy="369332"/>
          </a:xfrm>
          <a:prstGeom prst="rect">
            <a:avLst/>
          </a:prstGeom>
          <a:noFill/>
        </p:spPr>
        <p:txBody>
          <a:bodyPr wrap="square" rtlCol="0">
            <a:spAutoFit/>
          </a:bodyPr>
          <a:lstStyle/>
          <a:p>
            <a:r>
              <a:rPr lang="en-US" dirty="0"/>
              <a:t>b</a:t>
            </a:r>
          </a:p>
        </p:txBody>
      </p:sp>
      <p:sp>
        <p:nvSpPr>
          <p:cNvPr id="64" name="TextBox 63">
            <a:extLst>
              <a:ext uri="{FF2B5EF4-FFF2-40B4-BE49-F238E27FC236}">
                <a16:creationId xmlns:a16="http://schemas.microsoft.com/office/drawing/2014/main" id="{B8CA0B0F-698A-6241-B086-E7B3057B61B1}"/>
              </a:ext>
            </a:extLst>
          </p:cNvPr>
          <p:cNvSpPr txBox="1"/>
          <p:nvPr/>
        </p:nvSpPr>
        <p:spPr>
          <a:xfrm>
            <a:off x="7633066" y="3399359"/>
            <a:ext cx="335285" cy="369332"/>
          </a:xfrm>
          <a:prstGeom prst="rect">
            <a:avLst/>
          </a:prstGeom>
          <a:noFill/>
        </p:spPr>
        <p:txBody>
          <a:bodyPr wrap="square" rtlCol="0">
            <a:spAutoFit/>
          </a:bodyPr>
          <a:lstStyle/>
          <a:p>
            <a:r>
              <a:rPr lang="en-US" dirty="0"/>
              <a:t>$</a:t>
            </a:r>
          </a:p>
        </p:txBody>
      </p:sp>
      <p:sp>
        <p:nvSpPr>
          <p:cNvPr id="65" name="Oval 64">
            <a:extLst>
              <a:ext uri="{FF2B5EF4-FFF2-40B4-BE49-F238E27FC236}">
                <a16:creationId xmlns:a16="http://schemas.microsoft.com/office/drawing/2014/main" id="{6471C5F8-508A-4E48-B072-7415DD844ECE}"/>
              </a:ext>
            </a:extLst>
          </p:cNvPr>
          <p:cNvSpPr/>
          <p:nvPr/>
        </p:nvSpPr>
        <p:spPr>
          <a:xfrm>
            <a:off x="7498077" y="3900116"/>
            <a:ext cx="235131" cy="24261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TextBox 65">
            <a:extLst>
              <a:ext uri="{FF2B5EF4-FFF2-40B4-BE49-F238E27FC236}">
                <a16:creationId xmlns:a16="http://schemas.microsoft.com/office/drawing/2014/main" id="{420D98BF-D9AE-1545-B13E-42573228B4A1}"/>
              </a:ext>
            </a:extLst>
          </p:cNvPr>
          <p:cNvSpPr txBox="1"/>
          <p:nvPr/>
        </p:nvSpPr>
        <p:spPr>
          <a:xfrm>
            <a:off x="3944979" y="2243685"/>
            <a:ext cx="335285" cy="369332"/>
          </a:xfrm>
          <a:prstGeom prst="rect">
            <a:avLst/>
          </a:prstGeom>
          <a:noFill/>
        </p:spPr>
        <p:txBody>
          <a:bodyPr wrap="square" rtlCol="0">
            <a:spAutoFit/>
          </a:bodyPr>
          <a:lstStyle/>
          <a:p>
            <a:r>
              <a:rPr lang="en-US" dirty="0"/>
              <a:t>b</a:t>
            </a:r>
          </a:p>
        </p:txBody>
      </p:sp>
      <p:sp>
        <p:nvSpPr>
          <p:cNvPr id="67" name="TextBox 66">
            <a:extLst>
              <a:ext uri="{FF2B5EF4-FFF2-40B4-BE49-F238E27FC236}">
                <a16:creationId xmlns:a16="http://schemas.microsoft.com/office/drawing/2014/main" id="{DBFBC731-17ED-6C40-8167-7289A8E278C5}"/>
              </a:ext>
            </a:extLst>
          </p:cNvPr>
          <p:cNvSpPr txBox="1"/>
          <p:nvPr/>
        </p:nvSpPr>
        <p:spPr>
          <a:xfrm>
            <a:off x="3274415" y="2748785"/>
            <a:ext cx="335285" cy="369332"/>
          </a:xfrm>
          <a:prstGeom prst="rect">
            <a:avLst/>
          </a:prstGeom>
          <a:noFill/>
        </p:spPr>
        <p:txBody>
          <a:bodyPr wrap="square" rtlCol="0">
            <a:spAutoFit/>
          </a:bodyPr>
          <a:lstStyle/>
          <a:p>
            <a:r>
              <a:rPr lang="en-US" dirty="0"/>
              <a:t>b</a:t>
            </a:r>
          </a:p>
        </p:txBody>
      </p:sp>
      <p:sp>
        <p:nvSpPr>
          <p:cNvPr id="68" name="TextBox 67">
            <a:extLst>
              <a:ext uri="{FF2B5EF4-FFF2-40B4-BE49-F238E27FC236}">
                <a16:creationId xmlns:a16="http://schemas.microsoft.com/office/drawing/2014/main" id="{7C62CC9F-8193-3148-A3C7-3A489C819200}"/>
              </a:ext>
            </a:extLst>
          </p:cNvPr>
          <p:cNvSpPr txBox="1"/>
          <p:nvPr/>
        </p:nvSpPr>
        <p:spPr>
          <a:xfrm>
            <a:off x="2643042" y="3214693"/>
            <a:ext cx="335285" cy="369332"/>
          </a:xfrm>
          <a:prstGeom prst="rect">
            <a:avLst/>
          </a:prstGeom>
          <a:noFill/>
        </p:spPr>
        <p:txBody>
          <a:bodyPr wrap="square" rtlCol="0">
            <a:spAutoFit/>
          </a:bodyPr>
          <a:lstStyle/>
          <a:p>
            <a:r>
              <a:rPr lang="en-US" dirty="0"/>
              <a:t>b</a:t>
            </a:r>
          </a:p>
        </p:txBody>
      </p:sp>
      <p:sp>
        <p:nvSpPr>
          <p:cNvPr id="69" name="TextBox 68">
            <a:extLst>
              <a:ext uri="{FF2B5EF4-FFF2-40B4-BE49-F238E27FC236}">
                <a16:creationId xmlns:a16="http://schemas.microsoft.com/office/drawing/2014/main" id="{CA62A1C8-2775-764F-951E-27DDCB71B5D9}"/>
              </a:ext>
            </a:extLst>
          </p:cNvPr>
          <p:cNvSpPr txBox="1"/>
          <p:nvPr/>
        </p:nvSpPr>
        <p:spPr>
          <a:xfrm>
            <a:off x="1933287" y="3654478"/>
            <a:ext cx="335285" cy="369332"/>
          </a:xfrm>
          <a:prstGeom prst="rect">
            <a:avLst/>
          </a:prstGeom>
          <a:noFill/>
        </p:spPr>
        <p:txBody>
          <a:bodyPr wrap="square" rtlCol="0">
            <a:spAutoFit/>
          </a:bodyPr>
          <a:lstStyle/>
          <a:p>
            <a:r>
              <a:rPr lang="en-US" dirty="0"/>
              <a:t>$</a:t>
            </a:r>
          </a:p>
        </p:txBody>
      </p:sp>
      <p:sp>
        <p:nvSpPr>
          <p:cNvPr id="70" name="Oval 69">
            <a:extLst>
              <a:ext uri="{FF2B5EF4-FFF2-40B4-BE49-F238E27FC236}">
                <a16:creationId xmlns:a16="http://schemas.microsoft.com/office/drawing/2014/main" id="{AA80112F-FAF4-A84F-B69F-264C7629D3B4}"/>
              </a:ext>
            </a:extLst>
          </p:cNvPr>
          <p:cNvSpPr/>
          <p:nvPr/>
        </p:nvSpPr>
        <p:spPr>
          <a:xfrm>
            <a:off x="1571868" y="4190054"/>
            <a:ext cx="235131" cy="24261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TextBox 70">
            <a:extLst>
              <a:ext uri="{FF2B5EF4-FFF2-40B4-BE49-F238E27FC236}">
                <a16:creationId xmlns:a16="http://schemas.microsoft.com/office/drawing/2014/main" id="{DDC5789F-E01B-8248-98EB-0C9530919E6A}"/>
              </a:ext>
            </a:extLst>
          </p:cNvPr>
          <p:cNvSpPr txBox="1"/>
          <p:nvPr/>
        </p:nvSpPr>
        <p:spPr>
          <a:xfrm>
            <a:off x="2438388" y="4159579"/>
            <a:ext cx="335285" cy="369332"/>
          </a:xfrm>
          <a:prstGeom prst="rect">
            <a:avLst/>
          </a:prstGeom>
          <a:noFill/>
        </p:spPr>
        <p:txBody>
          <a:bodyPr wrap="square" rtlCol="0">
            <a:spAutoFit/>
          </a:bodyPr>
          <a:lstStyle/>
          <a:p>
            <a:r>
              <a:rPr lang="en-US" dirty="0"/>
              <a:t>$</a:t>
            </a:r>
          </a:p>
        </p:txBody>
      </p:sp>
      <p:sp>
        <p:nvSpPr>
          <p:cNvPr id="72" name="Oval 71">
            <a:extLst>
              <a:ext uri="{FF2B5EF4-FFF2-40B4-BE49-F238E27FC236}">
                <a16:creationId xmlns:a16="http://schemas.microsoft.com/office/drawing/2014/main" id="{58690CB7-93C0-024C-9931-ADBF601E2D40}"/>
              </a:ext>
            </a:extLst>
          </p:cNvPr>
          <p:cNvSpPr/>
          <p:nvPr/>
        </p:nvSpPr>
        <p:spPr>
          <a:xfrm>
            <a:off x="2076969" y="4695155"/>
            <a:ext cx="235131" cy="24261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TextBox 72">
            <a:extLst>
              <a:ext uri="{FF2B5EF4-FFF2-40B4-BE49-F238E27FC236}">
                <a16:creationId xmlns:a16="http://schemas.microsoft.com/office/drawing/2014/main" id="{CACD0149-C01F-C84A-A1E4-BEA619A4F21C}"/>
              </a:ext>
            </a:extLst>
          </p:cNvPr>
          <p:cNvSpPr txBox="1"/>
          <p:nvPr/>
        </p:nvSpPr>
        <p:spPr>
          <a:xfrm>
            <a:off x="3000068" y="4682450"/>
            <a:ext cx="335285" cy="369332"/>
          </a:xfrm>
          <a:prstGeom prst="rect">
            <a:avLst/>
          </a:prstGeom>
          <a:noFill/>
        </p:spPr>
        <p:txBody>
          <a:bodyPr wrap="square" rtlCol="0">
            <a:spAutoFit/>
          </a:bodyPr>
          <a:lstStyle/>
          <a:p>
            <a:r>
              <a:rPr lang="en-US" dirty="0"/>
              <a:t>$</a:t>
            </a:r>
          </a:p>
        </p:txBody>
      </p:sp>
      <p:sp>
        <p:nvSpPr>
          <p:cNvPr id="74" name="Oval 73">
            <a:extLst>
              <a:ext uri="{FF2B5EF4-FFF2-40B4-BE49-F238E27FC236}">
                <a16:creationId xmlns:a16="http://schemas.microsoft.com/office/drawing/2014/main" id="{D8DAE332-A86D-814A-A702-7388B7F3F346}"/>
              </a:ext>
            </a:extLst>
          </p:cNvPr>
          <p:cNvSpPr/>
          <p:nvPr/>
        </p:nvSpPr>
        <p:spPr>
          <a:xfrm>
            <a:off x="2690921" y="5139295"/>
            <a:ext cx="235131" cy="24261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TextBox 74">
            <a:extLst>
              <a:ext uri="{FF2B5EF4-FFF2-40B4-BE49-F238E27FC236}">
                <a16:creationId xmlns:a16="http://schemas.microsoft.com/office/drawing/2014/main" id="{DEC1CBB2-F720-8F49-A87E-8B67038F8F81}"/>
              </a:ext>
            </a:extLst>
          </p:cNvPr>
          <p:cNvSpPr txBox="1"/>
          <p:nvPr/>
        </p:nvSpPr>
        <p:spPr>
          <a:xfrm>
            <a:off x="4410891" y="2761849"/>
            <a:ext cx="335285" cy="369332"/>
          </a:xfrm>
          <a:prstGeom prst="rect">
            <a:avLst/>
          </a:prstGeom>
          <a:noFill/>
        </p:spPr>
        <p:txBody>
          <a:bodyPr wrap="square" rtlCol="0">
            <a:spAutoFit/>
          </a:bodyPr>
          <a:lstStyle/>
          <a:p>
            <a:r>
              <a:rPr lang="en-US" dirty="0"/>
              <a:t>b</a:t>
            </a:r>
          </a:p>
        </p:txBody>
      </p:sp>
      <p:sp>
        <p:nvSpPr>
          <p:cNvPr id="76" name="TextBox 75">
            <a:extLst>
              <a:ext uri="{FF2B5EF4-FFF2-40B4-BE49-F238E27FC236}">
                <a16:creationId xmlns:a16="http://schemas.microsoft.com/office/drawing/2014/main" id="{1A6E4905-462E-874F-A6AD-5BFCEB513798}"/>
              </a:ext>
            </a:extLst>
          </p:cNvPr>
          <p:cNvSpPr txBox="1"/>
          <p:nvPr/>
        </p:nvSpPr>
        <p:spPr>
          <a:xfrm>
            <a:off x="3740327" y="3266949"/>
            <a:ext cx="335285" cy="369332"/>
          </a:xfrm>
          <a:prstGeom prst="rect">
            <a:avLst/>
          </a:prstGeom>
          <a:noFill/>
        </p:spPr>
        <p:txBody>
          <a:bodyPr wrap="square" rtlCol="0">
            <a:spAutoFit/>
          </a:bodyPr>
          <a:lstStyle/>
          <a:p>
            <a:r>
              <a:rPr lang="en-US" dirty="0"/>
              <a:t>b</a:t>
            </a:r>
          </a:p>
        </p:txBody>
      </p:sp>
      <p:sp>
        <p:nvSpPr>
          <p:cNvPr id="77" name="TextBox 76">
            <a:extLst>
              <a:ext uri="{FF2B5EF4-FFF2-40B4-BE49-F238E27FC236}">
                <a16:creationId xmlns:a16="http://schemas.microsoft.com/office/drawing/2014/main" id="{7CC8EDBD-A297-9341-A2BD-E25FDC402BB0}"/>
              </a:ext>
            </a:extLst>
          </p:cNvPr>
          <p:cNvSpPr txBox="1"/>
          <p:nvPr/>
        </p:nvSpPr>
        <p:spPr>
          <a:xfrm>
            <a:off x="3108954" y="3732857"/>
            <a:ext cx="335285" cy="369332"/>
          </a:xfrm>
          <a:prstGeom prst="rect">
            <a:avLst/>
          </a:prstGeom>
          <a:noFill/>
        </p:spPr>
        <p:txBody>
          <a:bodyPr wrap="square" rtlCol="0">
            <a:spAutoFit/>
          </a:bodyPr>
          <a:lstStyle/>
          <a:p>
            <a:r>
              <a:rPr lang="en-US" dirty="0"/>
              <a:t>b</a:t>
            </a:r>
          </a:p>
        </p:txBody>
      </p:sp>
      <p:sp>
        <p:nvSpPr>
          <p:cNvPr id="78" name="TextBox 77">
            <a:extLst>
              <a:ext uri="{FF2B5EF4-FFF2-40B4-BE49-F238E27FC236}">
                <a16:creationId xmlns:a16="http://schemas.microsoft.com/office/drawing/2014/main" id="{1346134F-ABF8-E845-BC81-3F1B499B1D06}"/>
              </a:ext>
            </a:extLst>
          </p:cNvPr>
          <p:cNvSpPr txBox="1"/>
          <p:nvPr/>
        </p:nvSpPr>
        <p:spPr>
          <a:xfrm>
            <a:off x="5085811" y="3280013"/>
            <a:ext cx="335285" cy="369332"/>
          </a:xfrm>
          <a:prstGeom prst="rect">
            <a:avLst/>
          </a:prstGeom>
          <a:noFill/>
        </p:spPr>
        <p:txBody>
          <a:bodyPr wrap="square" rtlCol="0">
            <a:spAutoFit/>
          </a:bodyPr>
          <a:lstStyle/>
          <a:p>
            <a:r>
              <a:rPr lang="en-US" dirty="0"/>
              <a:t>b</a:t>
            </a:r>
          </a:p>
        </p:txBody>
      </p:sp>
      <p:sp>
        <p:nvSpPr>
          <p:cNvPr id="79" name="TextBox 78">
            <a:extLst>
              <a:ext uri="{FF2B5EF4-FFF2-40B4-BE49-F238E27FC236}">
                <a16:creationId xmlns:a16="http://schemas.microsoft.com/office/drawing/2014/main" id="{5562CDD5-1907-3841-B562-2CF8F452C4C9}"/>
              </a:ext>
            </a:extLst>
          </p:cNvPr>
          <p:cNvSpPr txBox="1"/>
          <p:nvPr/>
        </p:nvSpPr>
        <p:spPr>
          <a:xfrm>
            <a:off x="4415247" y="3785113"/>
            <a:ext cx="335285" cy="369332"/>
          </a:xfrm>
          <a:prstGeom prst="rect">
            <a:avLst/>
          </a:prstGeom>
          <a:noFill/>
        </p:spPr>
        <p:txBody>
          <a:bodyPr wrap="square" rtlCol="0">
            <a:spAutoFit/>
          </a:bodyPr>
          <a:lstStyle/>
          <a:p>
            <a:r>
              <a:rPr lang="en-US" dirty="0"/>
              <a:t>b</a:t>
            </a:r>
          </a:p>
        </p:txBody>
      </p:sp>
      <p:sp>
        <p:nvSpPr>
          <p:cNvPr id="80" name="TextBox 79">
            <a:extLst>
              <a:ext uri="{FF2B5EF4-FFF2-40B4-BE49-F238E27FC236}">
                <a16:creationId xmlns:a16="http://schemas.microsoft.com/office/drawing/2014/main" id="{EB9850FB-9020-B04D-96FE-DE7BBB4CF74C}"/>
              </a:ext>
            </a:extLst>
          </p:cNvPr>
          <p:cNvSpPr txBox="1"/>
          <p:nvPr/>
        </p:nvSpPr>
        <p:spPr>
          <a:xfrm>
            <a:off x="3783874" y="4251021"/>
            <a:ext cx="335285" cy="369332"/>
          </a:xfrm>
          <a:prstGeom prst="rect">
            <a:avLst/>
          </a:prstGeom>
          <a:noFill/>
        </p:spPr>
        <p:txBody>
          <a:bodyPr wrap="square" rtlCol="0">
            <a:spAutoFit/>
          </a:bodyPr>
          <a:lstStyle/>
          <a:p>
            <a:r>
              <a:rPr lang="en-US" dirty="0"/>
              <a:t>b</a:t>
            </a:r>
          </a:p>
        </p:txBody>
      </p:sp>
      <mc:AlternateContent xmlns:mc="http://schemas.openxmlformats.org/markup-compatibility/2006" xmlns:a14="http://schemas.microsoft.com/office/drawing/2010/main">
        <mc:Choice Requires="a14">
          <p:sp>
            <p:nvSpPr>
              <p:cNvPr id="81" name="Rectangle 80">
                <a:extLst>
                  <a:ext uri="{FF2B5EF4-FFF2-40B4-BE49-F238E27FC236}">
                    <a16:creationId xmlns:a16="http://schemas.microsoft.com/office/drawing/2014/main" id="{1ACB1975-B154-4E47-96DC-90CF7E6C94C1}"/>
                  </a:ext>
                </a:extLst>
              </p:cNvPr>
              <p:cNvSpPr/>
              <p:nvPr/>
            </p:nvSpPr>
            <p:spPr>
              <a:xfrm>
                <a:off x="87744" y="718693"/>
                <a:ext cx="3352136"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i="1" dirty="0" smtClean="0">
                          <a:solidFill>
                            <a:schemeClr val="tx1"/>
                          </a:solidFill>
                          <a:latin typeface="Cambria Math" panose="02040503050406030204" pitchFamily="18" charset="0"/>
                          <a:cs typeface="Consolas" panose="020B0609020204030204" pitchFamily="49" charset="0"/>
                        </a:rPr>
                        <m:t>𝑇</m:t>
                      </m:r>
                      <m:r>
                        <a:rPr lang="en-US" sz="2400" b="0" i="1" dirty="0" smtClean="0">
                          <a:solidFill>
                            <a:schemeClr val="tx1"/>
                          </a:solidFill>
                          <a:latin typeface="Cambria Math" panose="02040503050406030204" pitchFamily="18" charset="0"/>
                          <a:cs typeface="Consolas" panose="020B0609020204030204" pitchFamily="49" charset="0"/>
                        </a:rPr>
                        <m:t>$</m:t>
                      </m:r>
                      <m:r>
                        <a:rPr lang="en-US" sz="2400" i="1" dirty="0" smtClean="0">
                          <a:solidFill>
                            <a:schemeClr val="tx1"/>
                          </a:solidFill>
                          <a:latin typeface="Cambria Math" panose="02040503050406030204" pitchFamily="18" charset="0"/>
                          <a:cs typeface="Consolas" panose="020B0609020204030204" pitchFamily="49" charset="0"/>
                        </a:rPr>
                        <m:t>=</m:t>
                      </m:r>
                      <m:r>
                        <a:rPr lang="en-US" sz="2400" i="1" dirty="0" err="1">
                          <a:solidFill>
                            <a:schemeClr val="tx1"/>
                          </a:solidFill>
                          <a:latin typeface="Cambria Math" panose="02040503050406030204" pitchFamily="18" charset="0"/>
                          <a:cs typeface="Consolas" panose="020B0609020204030204" pitchFamily="49" charset="0"/>
                        </a:rPr>
                        <m:t>𝑎𝑎𝑎𝑏𝑏𝑏</m:t>
                      </m:r>
                      <m:r>
                        <a:rPr lang="en-US" sz="2400" i="1" dirty="0" smtClean="0">
                          <a:solidFill>
                            <a:schemeClr val="tx1"/>
                          </a:solidFill>
                          <a:latin typeface="Cambria Math" panose="02040503050406030204" pitchFamily="18" charset="0"/>
                          <a:cs typeface="Consolas" panose="020B0609020204030204" pitchFamily="49" charset="0"/>
                        </a:rPr>
                        <m:t>$=</m:t>
                      </m:r>
                      <m:sSup>
                        <m:sSupPr>
                          <m:ctrlPr>
                            <a:rPr lang="en-US" sz="2400" b="0" i="1" smtClean="0">
                              <a:solidFill>
                                <a:schemeClr val="tx1"/>
                              </a:solidFill>
                              <a:latin typeface="Cambria Math" panose="02040503050406030204" pitchFamily="18" charset="0"/>
                              <a:cs typeface="Consolas" panose="020B0609020204030204" pitchFamily="49" charset="0"/>
                            </a:rPr>
                          </m:ctrlPr>
                        </m:sSupPr>
                        <m:e>
                          <m:r>
                            <a:rPr lang="en-US" sz="2400" b="0" i="1" smtClean="0">
                              <a:solidFill>
                                <a:schemeClr val="tx1"/>
                              </a:solidFill>
                              <a:latin typeface="Cambria Math" panose="02040503050406030204" pitchFamily="18" charset="0"/>
                              <a:cs typeface="Consolas" panose="020B0609020204030204" pitchFamily="49" charset="0"/>
                            </a:rPr>
                            <m:t>𝑎</m:t>
                          </m:r>
                        </m:e>
                        <m:sup>
                          <m:r>
                            <a:rPr lang="en-US" sz="2400" b="0" i="1" smtClean="0">
                              <a:solidFill>
                                <a:srgbClr val="FF0000"/>
                              </a:solidFill>
                              <a:latin typeface="Cambria Math" panose="02040503050406030204" pitchFamily="18" charset="0"/>
                              <a:cs typeface="Consolas" panose="020B0609020204030204" pitchFamily="49" charset="0"/>
                            </a:rPr>
                            <m:t>3</m:t>
                          </m:r>
                        </m:sup>
                      </m:sSup>
                      <m:sSup>
                        <m:sSupPr>
                          <m:ctrlPr>
                            <a:rPr lang="en-US" sz="2400" b="0" i="1" smtClean="0">
                              <a:solidFill>
                                <a:schemeClr val="tx1"/>
                              </a:solidFill>
                              <a:latin typeface="Cambria Math" panose="02040503050406030204" pitchFamily="18" charset="0"/>
                              <a:cs typeface="Consolas" panose="020B0609020204030204" pitchFamily="49" charset="0"/>
                            </a:rPr>
                          </m:ctrlPr>
                        </m:sSupPr>
                        <m:e>
                          <m:r>
                            <a:rPr lang="en-US" sz="2400" b="0" i="1" smtClean="0">
                              <a:solidFill>
                                <a:schemeClr val="tx1"/>
                              </a:solidFill>
                              <a:latin typeface="Cambria Math" panose="02040503050406030204" pitchFamily="18" charset="0"/>
                              <a:cs typeface="Consolas" panose="020B0609020204030204" pitchFamily="49" charset="0"/>
                            </a:rPr>
                            <m:t>𝑏</m:t>
                          </m:r>
                        </m:e>
                        <m:sup>
                          <m:r>
                            <a:rPr lang="en-US" sz="2400" b="0" i="1" smtClean="0">
                              <a:solidFill>
                                <a:srgbClr val="FF0000"/>
                              </a:solidFill>
                              <a:latin typeface="Cambria Math" panose="02040503050406030204" pitchFamily="18" charset="0"/>
                              <a:cs typeface="Consolas" panose="020B0609020204030204" pitchFamily="49" charset="0"/>
                            </a:rPr>
                            <m:t>3</m:t>
                          </m:r>
                        </m:sup>
                      </m:sSup>
                      <m:r>
                        <a:rPr lang="en-US" sz="2400" b="0" i="1" smtClean="0">
                          <a:solidFill>
                            <a:schemeClr val="tx1"/>
                          </a:solidFill>
                          <a:latin typeface="Cambria Math" panose="02040503050406030204" pitchFamily="18" charset="0"/>
                          <a:cs typeface="Consolas" panose="020B0609020204030204" pitchFamily="49" charset="0"/>
                        </a:rPr>
                        <m:t>$</m:t>
                      </m:r>
                    </m:oMath>
                  </m:oMathPara>
                </a14:m>
                <a:endParaRPr lang="en-US" sz="2400" dirty="0">
                  <a:solidFill>
                    <a:schemeClr val="tx1"/>
                  </a:solidFill>
                </a:endParaRPr>
              </a:p>
            </p:txBody>
          </p:sp>
        </mc:Choice>
        <mc:Fallback xmlns="">
          <p:sp>
            <p:nvSpPr>
              <p:cNvPr id="81" name="Rectangle 80">
                <a:extLst>
                  <a:ext uri="{FF2B5EF4-FFF2-40B4-BE49-F238E27FC236}">
                    <a16:creationId xmlns:a16="http://schemas.microsoft.com/office/drawing/2014/main" id="{1ACB1975-B154-4E47-96DC-90CF7E6C94C1}"/>
                  </a:ext>
                </a:extLst>
              </p:cNvPr>
              <p:cNvSpPr>
                <a:spLocks noRot="1" noChangeAspect="1" noMove="1" noResize="1" noEditPoints="1" noAdjustHandles="1" noChangeArrowheads="1" noChangeShapeType="1" noTextEdit="1"/>
              </p:cNvSpPr>
              <p:nvPr/>
            </p:nvSpPr>
            <p:spPr>
              <a:xfrm>
                <a:off x="87744" y="718693"/>
                <a:ext cx="3352136" cy="461665"/>
              </a:xfrm>
              <a:prstGeom prst="rect">
                <a:avLst/>
              </a:prstGeom>
              <a:blipFill>
                <a:blip r:embed="rId2"/>
                <a:stretch>
                  <a:fillRect b="-5405"/>
                </a:stretch>
              </a:blipFill>
            </p:spPr>
            <p:txBody>
              <a:bodyPr/>
              <a:lstStyle/>
              <a:p>
                <a:r>
                  <a:rPr lang="en-US">
                    <a:noFill/>
                  </a:rPr>
                  <a:t> </a:t>
                </a:r>
              </a:p>
            </p:txBody>
          </p:sp>
        </mc:Fallback>
      </mc:AlternateContent>
      <p:cxnSp>
        <p:nvCxnSpPr>
          <p:cNvPr id="82" name="Straight Arrow Connector 81">
            <a:extLst>
              <a:ext uri="{FF2B5EF4-FFF2-40B4-BE49-F238E27FC236}">
                <a16:creationId xmlns:a16="http://schemas.microsoft.com/office/drawing/2014/main" id="{5A4EDFC4-45C2-6C48-B029-B9E91A7B56C0}"/>
              </a:ext>
            </a:extLst>
          </p:cNvPr>
          <p:cNvCxnSpPr>
            <a:cxnSpLocks/>
          </p:cNvCxnSpPr>
          <p:nvPr/>
        </p:nvCxnSpPr>
        <p:spPr>
          <a:xfrm>
            <a:off x="5991489" y="2450570"/>
            <a:ext cx="26129" cy="41081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DABAE8B1-47ED-A54C-9019-074877F8ED7D}"/>
              </a:ext>
            </a:extLst>
          </p:cNvPr>
          <p:cNvSpPr txBox="1"/>
          <p:nvPr/>
        </p:nvSpPr>
        <p:spPr>
          <a:xfrm>
            <a:off x="5669288" y="2426566"/>
            <a:ext cx="335285" cy="369332"/>
          </a:xfrm>
          <a:prstGeom prst="rect">
            <a:avLst/>
          </a:prstGeom>
          <a:noFill/>
        </p:spPr>
        <p:txBody>
          <a:bodyPr wrap="square" rtlCol="0">
            <a:spAutoFit/>
          </a:bodyPr>
          <a:lstStyle/>
          <a:p>
            <a:r>
              <a:rPr lang="en-US" dirty="0"/>
              <a:t>$</a:t>
            </a:r>
          </a:p>
        </p:txBody>
      </p:sp>
      <p:sp>
        <p:nvSpPr>
          <p:cNvPr id="85" name="Oval 84">
            <a:extLst>
              <a:ext uri="{FF2B5EF4-FFF2-40B4-BE49-F238E27FC236}">
                <a16:creationId xmlns:a16="http://schemas.microsoft.com/office/drawing/2014/main" id="{F62EA85A-E01C-D844-BDE7-E0C958774D20}"/>
              </a:ext>
            </a:extLst>
          </p:cNvPr>
          <p:cNvSpPr/>
          <p:nvPr/>
        </p:nvSpPr>
        <p:spPr>
          <a:xfrm>
            <a:off x="5900054" y="2918666"/>
            <a:ext cx="235131" cy="24261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TextBox 85">
            <a:extLst>
              <a:ext uri="{FF2B5EF4-FFF2-40B4-BE49-F238E27FC236}">
                <a16:creationId xmlns:a16="http://schemas.microsoft.com/office/drawing/2014/main" id="{9B1D613A-1E0C-C04A-B39D-01DDF66A195A}"/>
              </a:ext>
            </a:extLst>
          </p:cNvPr>
          <p:cNvSpPr txBox="1"/>
          <p:nvPr/>
        </p:nvSpPr>
        <p:spPr>
          <a:xfrm>
            <a:off x="6474837" y="2866350"/>
            <a:ext cx="335285" cy="369332"/>
          </a:xfrm>
          <a:prstGeom prst="rect">
            <a:avLst/>
          </a:prstGeom>
          <a:noFill/>
        </p:spPr>
        <p:txBody>
          <a:bodyPr wrap="square" rtlCol="0">
            <a:spAutoFit/>
          </a:bodyPr>
          <a:lstStyle/>
          <a:p>
            <a:r>
              <a:rPr lang="en-US" dirty="0"/>
              <a:t>$</a:t>
            </a:r>
          </a:p>
        </p:txBody>
      </p:sp>
      <p:sp>
        <p:nvSpPr>
          <p:cNvPr id="87" name="Oval 86">
            <a:extLst>
              <a:ext uri="{FF2B5EF4-FFF2-40B4-BE49-F238E27FC236}">
                <a16:creationId xmlns:a16="http://schemas.microsoft.com/office/drawing/2014/main" id="{A15B3FAA-685A-2A48-B1CD-5A5F0503D661}"/>
              </a:ext>
            </a:extLst>
          </p:cNvPr>
          <p:cNvSpPr/>
          <p:nvPr/>
        </p:nvSpPr>
        <p:spPr>
          <a:xfrm>
            <a:off x="6705603" y="3280072"/>
            <a:ext cx="235131" cy="24261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9" name="Straight Arrow Connector 88">
            <a:extLst>
              <a:ext uri="{FF2B5EF4-FFF2-40B4-BE49-F238E27FC236}">
                <a16:creationId xmlns:a16="http://schemas.microsoft.com/office/drawing/2014/main" id="{05D3931E-7590-F846-A651-3319E715E61F}"/>
              </a:ext>
            </a:extLst>
          </p:cNvPr>
          <p:cNvCxnSpPr>
            <a:cxnSpLocks/>
          </p:cNvCxnSpPr>
          <p:nvPr/>
        </p:nvCxnSpPr>
        <p:spPr>
          <a:xfrm>
            <a:off x="6810097" y="2864229"/>
            <a:ext cx="26129" cy="41081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0" name="Freeform 89">
            <a:extLst>
              <a:ext uri="{FF2B5EF4-FFF2-40B4-BE49-F238E27FC236}">
                <a16:creationId xmlns:a16="http://schemas.microsoft.com/office/drawing/2014/main" id="{4E076244-10A0-2541-9677-7E7FDAF3B705}"/>
              </a:ext>
            </a:extLst>
          </p:cNvPr>
          <p:cNvSpPr/>
          <p:nvPr/>
        </p:nvSpPr>
        <p:spPr>
          <a:xfrm>
            <a:off x="5355771" y="1575974"/>
            <a:ext cx="1110343" cy="161386"/>
          </a:xfrm>
          <a:custGeom>
            <a:avLst/>
            <a:gdLst>
              <a:gd name="connsiteX0" fmla="*/ 0 w 1110343"/>
              <a:gd name="connsiteY0" fmla="*/ 161386 h 161386"/>
              <a:gd name="connsiteX1" fmla="*/ 378823 w 1110343"/>
              <a:gd name="connsiteY1" fmla="*/ 4632 h 161386"/>
              <a:gd name="connsiteX2" fmla="*/ 1110343 w 1110343"/>
              <a:gd name="connsiteY2" fmla="*/ 56883 h 161386"/>
            </a:gdLst>
            <a:ahLst/>
            <a:cxnLst>
              <a:cxn ang="0">
                <a:pos x="connsiteX0" y="connsiteY0"/>
              </a:cxn>
              <a:cxn ang="0">
                <a:pos x="connsiteX1" y="connsiteY1"/>
              </a:cxn>
              <a:cxn ang="0">
                <a:pos x="connsiteX2" y="connsiteY2"/>
              </a:cxn>
            </a:cxnLst>
            <a:rect l="l" t="t" r="r" b="b"/>
            <a:pathLst>
              <a:path w="1110343" h="161386">
                <a:moveTo>
                  <a:pt x="0" y="161386"/>
                </a:moveTo>
                <a:cubicBezTo>
                  <a:pt x="96883" y="91717"/>
                  <a:pt x="193766" y="22049"/>
                  <a:pt x="378823" y="4632"/>
                </a:cubicBezTo>
                <a:cubicBezTo>
                  <a:pt x="563880" y="-12785"/>
                  <a:pt x="837111" y="22049"/>
                  <a:pt x="1110343" y="56883"/>
                </a:cubicBezTo>
              </a:path>
            </a:pathLst>
          </a:custGeom>
          <a:noFill/>
          <a:ln>
            <a:solidFill>
              <a:schemeClr val="tx1"/>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TextBox 90">
            <a:extLst>
              <a:ext uri="{FF2B5EF4-FFF2-40B4-BE49-F238E27FC236}">
                <a16:creationId xmlns:a16="http://schemas.microsoft.com/office/drawing/2014/main" id="{FF405FA6-4C04-2D4E-9DD2-20DE1A5C8885}"/>
              </a:ext>
            </a:extLst>
          </p:cNvPr>
          <p:cNvSpPr txBox="1"/>
          <p:nvPr/>
        </p:nvSpPr>
        <p:spPr>
          <a:xfrm>
            <a:off x="5717177" y="1233485"/>
            <a:ext cx="335285" cy="369332"/>
          </a:xfrm>
          <a:prstGeom prst="rect">
            <a:avLst/>
          </a:prstGeom>
          <a:noFill/>
        </p:spPr>
        <p:txBody>
          <a:bodyPr wrap="square" rtlCol="0">
            <a:spAutoFit/>
          </a:bodyPr>
          <a:lstStyle/>
          <a:p>
            <a:r>
              <a:rPr lang="en-US" dirty="0"/>
              <a:t>$</a:t>
            </a:r>
          </a:p>
        </p:txBody>
      </p:sp>
      <p:sp>
        <p:nvSpPr>
          <p:cNvPr id="92" name="Oval 91">
            <a:extLst>
              <a:ext uri="{FF2B5EF4-FFF2-40B4-BE49-F238E27FC236}">
                <a16:creationId xmlns:a16="http://schemas.microsoft.com/office/drawing/2014/main" id="{0CB93A1C-66CE-F446-82C4-565FC3E4596B}"/>
              </a:ext>
            </a:extLst>
          </p:cNvPr>
          <p:cNvSpPr/>
          <p:nvPr/>
        </p:nvSpPr>
        <p:spPr>
          <a:xfrm>
            <a:off x="6474828" y="1493218"/>
            <a:ext cx="235131" cy="24261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707651D1-3447-4C42-A55A-9E406F35E00A}"/>
              </a:ext>
            </a:extLst>
          </p:cNvPr>
          <p:cNvSpPr txBox="1"/>
          <p:nvPr/>
        </p:nvSpPr>
        <p:spPr>
          <a:xfrm>
            <a:off x="7968351" y="1848112"/>
            <a:ext cx="2808506" cy="430887"/>
          </a:xfrm>
          <a:prstGeom prst="rect">
            <a:avLst/>
          </a:prstGeom>
          <a:noFill/>
        </p:spPr>
        <p:txBody>
          <a:bodyPr wrap="square" rtlCol="0">
            <a:spAutoFit/>
          </a:bodyPr>
          <a:lstStyle/>
          <a:p>
            <a:r>
              <a:rPr lang="en-US" sz="2200" dirty="0">
                <a:solidFill>
                  <a:schemeClr val="accent1"/>
                </a:solidFill>
              </a:rPr>
              <a:t>1 root</a:t>
            </a:r>
            <a:r>
              <a:rPr lang="en-US" sz="2200" dirty="0"/>
              <a:t> + </a:t>
            </a:r>
          </a:p>
        </p:txBody>
      </p:sp>
    </p:spTree>
    <p:extLst>
      <p:ext uri="{BB962C8B-B14F-4D97-AF65-F5344CB8AC3E}">
        <p14:creationId xmlns:p14="http://schemas.microsoft.com/office/powerpoint/2010/main" val="329324280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AC8990-E147-2343-A0AB-0F1C92AA5257}"/>
              </a:ext>
            </a:extLst>
          </p:cNvPr>
          <p:cNvSpPr>
            <a:spLocks noGrp="1"/>
          </p:cNvSpPr>
          <p:nvPr>
            <p:ph type="title"/>
          </p:nvPr>
        </p:nvSpPr>
        <p:spPr/>
        <p:txBody>
          <a:bodyPr/>
          <a:lstStyle/>
          <a:p>
            <a:pPr algn="ctr"/>
            <a:r>
              <a:rPr lang="en-US" dirty="0"/>
              <a:t>Give me the </a:t>
            </a:r>
            <a:r>
              <a:rPr lang="en-US" dirty="0" err="1"/>
              <a:t>trie</a:t>
            </a:r>
            <a:r>
              <a:rPr lang="en-US" dirty="0"/>
              <a:t>! Part 2</a:t>
            </a:r>
          </a:p>
        </p:txBody>
      </p:sp>
      <p:sp>
        <p:nvSpPr>
          <p:cNvPr id="9" name="Oval 8">
            <a:extLst>
              <a:ext uri="{FF2B5EF4-FFF2-40B4-BE49-F238E27FC236}">
                <a16:creationId xmlns:a16="http://schemas.microsoft.com/office/drawing/2014/main" id="{38FD9AEF-6272-7844-A6D9-FF0383BF1B5F}"/>
              </a:ext>
            </a:extLst>
          </p:cNvPr>
          <p:cNvSpPr/>
          <p:nvPr/>
        </p:nvSpPr>
        <p:spPr>
          <a:xfrm>
            <a:off x="5120640" y="1690688"/>
            <a:ext cx="235131" cy="242615"/>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68B72F46-300B-2F4F-8335-82E04DF617F5}"/>
              </a:ext>
            </a:extLst>
          </p:cNvPr>
          <p:cNvCxnSpPr>
            <a:stCxn id="9" idx="6"/>
          </p:cNvCxnSpPr>
          <p:nvPr/>
        </p:nvCxnSpPr>
        <p:spPr>
          <a:xfrm>
            <a:off x="5355771" y="1811996"/>
            <a:ext cx="548640" cy="36485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97E66A8D-694E-8D40-A5F8-2410D9E6E6F4}"/>
              </a:ext>
            </a:extLst>
          </p:cNvPr>
          <p:cNvSpPr/>
          <p:nvPr/>
        </p:nvSpPr>
        <p:spPr>
          <a:xfrm>
            <a:off x="5904411" y="2176849"/>
            <a:ext cx="235131" cy="242615"/>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a:extLst>
              <a:ext uri="{FF2B5EF4-FFF2-40B4-BE49-F238E27FC236}">
                <a16:creationId xmlns:a16="http://schemas.microsoft.com/office/drawing/2014/main" id="{0DBF4677-5C9C-B848-82BD-79863249C9E7}"/>
              </a:ext>
            </a:extLst>
          </p:cNvPr>
          <p:cNvCxnSpPr>
            <a:stCxn id="12" idx="6"/>
          </p:cNvCxnSpPr>
          <p:nvPr/>
        </p:nvCxnSpPr>
        <p:spPr>
          <a:xfrm>
            <a:off x="6139542" y="2298157"/>
            <a:ext cx="548640" cy="36485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ECB750D9-AE55-5247-A2C2-E383CA85302E}"/>
              </a:ext>
            </a:extLst>
          </p:cNvPr>
          <p:cNvSpPr/>
          <p:nvPr/>
        </p:nvSpPr>
        <p:spPr>
          <a:xfrm>
            <a:off x="6714307" y="2648700"/>
            <a:ext cx="235131" cy="242615"/>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Arrow Connector 14">
            <a:extLst>
              <a:ext uri="{FF2B5EF4-FFF2-40B4-BE49-F238E27FC236}">
                <a16:creationId xmlns:a16="http://schemas.microsoft.com/office/drawing/2014/main" id="{7CF3E525-A3BC-A24E-9944-8FD4A821D24F}"/>
              </a:ext>
            </a:extLst>
          </p:cNvPr>
          <p:cNvCxnSpPr>
            <a:stCxn id="14" idx="6"/>
          </p:cNvCxnSpPr>
          <p:nvPr/>
        </p:nvCxnSpPr>
        <p:spPr>
          <a:xfrm>
            <a:off x="6949438" y="2770008"/>
            <a:ext cx="548640" cy="36485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322BF0AB-3B9B-9849-B807-56C7711F1740}"/>
              </a:ext>
            </a:extLst>
          </p:cNvPr>
          <p:cNvSpPr/>
          <p:nvPr/>
        </p:nvSpPr>
        <p:spPr>
          <a:xfrm>
            <a:off x="7498078" y="3121118"/>
            <a:ext cx="235131" cy="242615"/>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Arrow Connector 16">
            <a:extLst>
              <a:ext uri="{FF2B5EF4-FFF2-40B4-BE49-F238E27FC236}">
                <a16:creationId xmlns:a16="http://schemas.microsoft.com/office/drawing/2014/main" id="{6F55FE16-0E03-DC4D-8219-E76C8ED7903A}"/>
              </a:ext>
            </a:extLst>
          </p:cNvPr>
          <p:cNvCxnSpPr>
            <a:cxnSpLocks/>
          </p:cNvCxnSpPr>
          <p:nvPr/>
        </p:nvCxnSpPr>
        <p:spPr>
          <a:xfrm>
            <a:off x="7620013" y="3386296"/>
            <a:ext cx="0" cy="43978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272F90DB-1003-5446-8981-F132198563C5}"/>
              </a:ext>
            </a:extLst>
          </p:cNvPr>
          <p:cNvCxnSpPr>
            <a:cxnSpLocks/>
          </p:cNvCxnSpPr>
          <p:nvPr/>
        </p:nvCxnSpPr>
        <p:spPr>
          <a:xfrm flipH="1">
            <a:off x="4572000" y="1848112"/>
            <a:ext cx="509451" cy="3423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685005BC-44CA-1648-A346-0FB696BD18AE}"/>
              </a:ext>
            </a:extLst>
          </p:cNvPr>
          <p:cNvSpPr/>
          <p:nvPr/>
        </p:nvSpPr>
        <p:spPr>
          <a:xfrm>
            <a:off x="4371700" y="2182725"/>
            <a:ext cx="235131" cy="24261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26907D4F-BDDD-E445-8D86-5EAE50F85F99}"/>
              </a:ext>
            </a:extLst>
          </p:cNvPr>
          <p:cNvSpPr/>
          <p:nvPr/>
        </p:nvSpPr>
        <p:spPr>
          <a:xfrm>
            <a:off x="4942116" y="2740078"/>
            <a:ext cx="235131" cy="24261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273BD8C6-8417-FB44-8F00-13D384ECBE39}"/>
              </a:ext>
            </a:extLst>
          </p:cNvPr>
          <p:cNvSpPr/>
          <p:nvPr/>
        </p:nvSpPr>
        <p:spPr>
          <a:xfrm>
            <a:off x="5590910" y="3166801"/>
            <a:ext cx="235131" cy="24261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C41856A7-2F74-F640-99A5-FFC372A199FB}"/>
              </a:ext>
            </a:extLst>
          </p:cNvPr>
          <p:cNvSpPr/>
          <p:nvPr/>
        </p:nvSpPr>
        <p:spPr>
          <a:xfrm>
            <a:off x="3727259" y="2674761"/>
            <a:ext cx="235131" cy="24261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2B1E556C-7D38-0649-885D-DFCA3FD24136}"/>
              </a:ext>
            </a:extLst>
          </p:cNvPr>
          <p:cNvSpPr/>
          <p:nvPr/>
        </p:nvSpPr>
        <p:spPr>
          <a:xfrm>
            <a:off x="4297675" y="3232114"/>
            <a:ext cx="235131" cy="24261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E3441C57-F63B-B745-A93A-191A40DE5335}"/>
              </a:ext>
            </a:extLst>
          </p:cNvPr>
          <p:cNvSpPr/>
          <p:nvPr/>
        </p:nvSpPr>
        <p:spPr>
          <a:xfrm>
            <a:off x="4946469" y="3658837"/>
            <a:ext cx="235131" cy="24261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B99D1E33-522D-BF43-B764-72969A6257ED}"/>
              </a:ext>
            </a:extLst>
          </p:cNvPr>
          <p:cNvSpPr/>
          <p:nvPr/>
        </p:nvSpPr>
        <p:spPr>
          <a:xfrm>
            <a:off x="3095883" y="3219046"/>
            <a:ext cx="235131" cy="24261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71191F6D-F717-8345-9F05-8578746A1A11}"/>
              </a:ext>
            </a:extLst>
          </p:cNvPr>
          <p:cNvSpPr/>
          <p:nvPr/>
        </p:nvSpPr>
        <p:spPr>
          <a:xfrm>
            <a:off x="3666299" y="3776399"/>
            <a:ext cx="235131" cy="24261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DABB0354-AF32-5B43-B07B-AD8F6271DE37}"/>
              </a:ext>
            </a:extLst>
          </p:cNvPr>
          <p:cNvSpPr/>
          <p:nvPr/>
        </p:nvSpPr>
        <p:spPr>
          <a:xfrm>
            <a:off x="4315093" y="4203122"/>
            <a:ext cx="235131" cy="24261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3C4890BE-88F8-894A-94C3-BFB0C4E9B4D7}"/>
              </a:ext>
            </a:extLst>
          </p:cNvPr>
          <p:cNvSpPr/>
          <p:nvPr/>
        </p:nvSpPr>
        <p:spPr>
          <a:xfrm>
            <a:off x="2294685" y="3698019"/>
            <a:ext cx="235131" cy="24261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41C538B3-F4B5-4948-AA9F-23DE26D8521C}"/>
              </a:ext>
            </a:extLst>
          </p:cNvPr>
          <p:cNvSpPr/>
          <p:nvPr/>
        </p:nvSpPr>
        <p:spPr>
          <a:xfrm>
            <a:off x="2865101" y="4255372"/>
            <a:ext cx="235131" cy="24261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3A463E84-B9D8-414A-8BA3-E1129DB75763}"/>
              </a:ext>
            </a:extLst>
          </p:cNvPr>
          <p:cNvSpPr/>
          <p:nvPr/>
        </p:nvSpPr>
        <p:spPr>
          <a:xfrm>
            <a:off x="3513895" y="4682095"/>
            <a:ext cx="235131" cy="24261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Arrow Connector 32">
            <a:extLst>
              <a:ext uri="{FF2B5EF4-FFF2-40B4-BE49-F238E27FC236}">
                <a16:creationId xmlns:a16="http://schemas.microsoft.com/office/drawing/2014/main" id="{34B91EA3-5358-6A4B-8EC6-C27D6807ED77}"/>
              </a:ext>
            </a:extLst>
          </p:cNvPr>
          <p:cNvCxnSpPr>
            <a:cxnSpLocks/>
          </p:cNvCxnSpPr>
          <p:nvPr/>
        </p:nvCxnSpPr>
        <p:spPr>
          <a:xfrm>
            <a:off x="4593768" y="2447722"/>
            <a:ext cx="348348" cy="23479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1EF0C297-4041-3D4D-BA45-5CA0530A0141}"/>
              </a:ext>
            </a:extLst>
          </p:cNvPr>
          <p:cNvCxnSpPr>
            <a:cxnSpLocks/>
            <a:endCxn id="22" idx="1"/>
          </p:cNvCxnSpPr>
          <p:nvPr/>
        </p:nvCxnSpPr>
        <p:spPr>
          <a:xfrm>
            <a:off x="5277401" y="2877572"/>
            <a:ext cx="347943" cy="32475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9399C9E2-01D7-7043-B721-EECD54D1B907}"/>
              </a:ext>
            </a:extLst>
          </p:cNvPr>
          <p:cNvCxnSpPr>
            <a:cxnSpLocks/>
          </p:cNvCxnSpPr>
          <p:nvPr/>
        </p:nvCxnSpPr>
        <p:spPr>
          <a:xfrm flipH="1">
            <a:off x="3988515" y="2456430"/>
            <a:ext cx="391890" cy="2549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535CEC02-4103-8945-B2AC-C616DF63D812}"/>
              </a:ext>
            </a:extLst>
          </p:cNvPr>
          <p:cNvCxnSpPr>
            <a:cxnSpLocks/>
          </p:cNvCxnSpPr>
          <p:nvPr/>
        </p:nvCxnSpPr>
        <p:spPr>
          <a:xfrm flipH="1">
            <a:off x="4519742" y="2961531"/>
            <a:ext cx="391890" cy="2549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CE094B61-CB49-5C40-ACA7-B4173CD7CBBA}"/>
              </a:ext>
            </a:extLst>
          </p:cNvPr>
          <p:cNvCxnSpPr>
            <a:cxnSpLocks/>
          </p:cNvCxnSpPr>
          <p:nvPr/>
        </p:nvCxnSpPr>
        <p:spPr>
          <a:xfrm flipH="1">
            <a:off x="5168536" y="3414380"/>
            <a:ext cx="391890" cy="2549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FFE3647B-7524-1349-AA93-302FBC024814}"/>
              </a:ext>
            </a:extLst>
          </p:cNvPr>
          <p:cNvCxnSpPr>
            <a:cxnSpLocks/>
          </p:cNvCxnSpPr>
          <p:nvPr/>
        </p:nvCxnSpPr>
        <p:spPr>
          <a:xfrm flipH="1">
            <a:off x="3331010" y="2935404"/>
            <a:ext cx="391890" cy="2549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E4FFF07D-3619-A048-BA04-DD769FADBD39}"/>
              </a:ext>
            </a:extLst>
          </p:cNvPr>
          <p:cNvCxnSpPr>
            <a:cxnSpLocks/>
          </p:cNvCxnSpPr>
          <p:nvPr/>
        </p:nvCxnSpPr>
        <p:spPr>
          <a:xfrm flipH="1">
            <a:off x="3862237" y="3440505"/>
            <a:ext cx="391890" cy="2549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7AD63488-2440-1340-975A-22D707D2A717}"/>
              </a:ext>
            </a:extLst>
          </p:cNvPr>
          <p:cNvCxnSpPr>
            <a:cxnSpLocks/>
          </p:cNvCxnSpPr>
          <p:nvPr/>
        </p:nvCxnSpPr>
        <p:spPr>
          <a:xfrm flipH="1">
            <a:off x="4511031" y="3893354"/>
            <a:ext cx="391890" cy="2549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442EAED9-8AA7-D440-8928-A23E22F61F12}"/>
              </a:ext>
            </a:extLst>
          </p:cNvPr>
          <p:cNvCxnSpPr>
            <a:cxnSpLocks/>
          </p:cNvCxnSpPr>
          <p:nvPr/>
        </p:nvCxnSpPr>
        <p:spPr>
          <a:xfrm flipH="1">
            <a:off x="2647386" y="3466627"/>
            <a:ext cx="391890" cy="2549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C32184A1-A562-7B43-A0AC-1722388F30B5}"/>
              </a:ext>
            </a:extLst>
          </p:cNvPr>
          <p:cNvCxnSpPr>
            <a:cxnSpLocks/>
          </p:cNvCxnSpPr>
          <p:nvPr/>
        </p:nvCxnSpPr>
        <p:spPr>
          <a:xfrm flipH="1">
            <a:off x="3178613" y="3971728"/>
            <a:ext cx="391890" cy="2549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C71774EC-CBB7-C840-95D8-075310668088}"/>
              </a:ext>
            </a:extLst>
          </p:cNvPr>
          <p:cNvCxnSpPr>
            <a:cxnSpLocks/>
          </p:cNvCxnSpPr>
          <p:nvPr/>
        </p:nvCxnSpPr>
        <p:spPr>
          <a:xfrm flipH="1">
            <a:off x="3827407" y="4424577"/>
            <a:ext cx="391890" cy="2549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4C5EF4E5-6C82-6247-8BC8-D50B7CFEFDB0}"/>
              </a:ext>
            </a:extLst>
          </p:cNvPr>
          <p:cNvCxnSpPr>
            <a:cxnSpLocks/>
          </p:cNvCxnSpPr>
          <p:nvPr/>
        </p:nvCxnSpPr>
        <p:spPr>
          <a:xfrm flipH="1">
            <a:off x="1846196" y="3945601"/>
            <a:ext cx="391890" cy="2549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31F60B8D-277D-A24D-8D93-361C534012CB}"/>
              </a:ext>
            </a:extLst>
          </p:cNvPr>
          <p:cNvCxnSpPr>
            <a:cxnSpLocks/>
          </p:cNvCxnSpPr>
          <p:nvPr/>
        </p:nvCxnSpPr>
        <p:spPr>
          <a:xfrm flipH="1">
            <a:off x="2377423" y="4450702"/>
            <a:ext cx="391890" cy="2549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A5326132-2BE4-0B4E-ACD5-CFA0E69F5CAF}"/>
              </a:ext>
            </a:extLst>
          </p:cNvPr>
          <p:cNvCxnSpPr>
            <a:cxnSpLocks/>
          </p:cNvCxnSpPr>
          <p:nvPr/>
        </p:nvCxnSpPr>
        <p:spPr>
          <a:xfrm flipH="1">
            <a:off x="3026217" y="4903551"/>
            <a:ext cx="391890" cy="2549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E50B2F99-E6A4-1E4E-894C-1AF5A2C94B6D}"/>
              </a:ext>
            </a:extLst>
          </p:cNvPr>
          <p:cNvSpPr txBox="1"/>
          <p:nvPr/>
        </p:nvSpPr>
        <p:spPr>
          <a:xfrm>
            <a:off x="4606831" y="1690688"/>
            <a:ext cx="335285" cy="369332"/>
          </a:xfrm>
          <a:prstGeom prst="rect">
            <a:avLst/>
          </a:prstGeom>
          <a:noFill/>
        </p:spPr>
        <p:txBody>
          <a:bodyPr wrap="square" rtlCol="0">
            <a:spAutoFit/>
          </a:bodyPr>
          <a:lstStyle/>
          <a:p>
            <a:r>
              <a:rPr lang="en-US" dirty="0"/>
              <a:t>a</a:t>
            </a:r>
          </a:p>
        </p:txBody>
      </p:sp>
      <p:sp>
        <p:nvSpPr>
          <p:cNvPr id="59" name="TextBox 58">
            <a:extLst>
              <a:ext uri="{FF2B5EF4-FFF2-40B4-BE49-F238E27FC236}">
                <a16:creationId xmlns:a16="http://schemas.microsoft.com/office/drawing/2014/main" id="{391C430B-7530-1D4B-B853-41B0205A2F37}"/>
              </a:ext>
            </a:extLst>
          </p:cNvPr>
          <p:cNvSpPr txBox="1"/>
          <p:nvPr/>
        </p:nvSpPr>
        <p:spPr>
          <a:xfrm>
            <a:off x="4693917" y="2234978"/>
            <a:ext cx="335285" cy="369332"/>
          </a:xfrm>
          <a:prstGeom prst="rect">
            <a:avLst/>
          </a:prstGeom>
          <a:noFill/>
        </p:spPr>
        <p:txBody>
          <a:bodyPr wrap="square" rtlCol="0">
            <a:spAutoFit/>
          </a:bodyPr>
          <a:lstStyle/>
          <a:p>
            <a:r>
              <a:rPr lang="en-US" dirty="0"/>
              <a:t>a</a:t>
            </a:r>
          </a:p>
        </p:txBody>
      </p:sp>
      <p:sp>
        <p:nvSpPr>
          <p:cNvPr id="60" name="TextBox 59">
            <a:extLst>
              <a:ext uri="{FF2B5EF4-FFF2-40B4-BE49-F238E27FC236}">
                <a16:creationId xmlns:a16="http://schemas.microsoft.com/office/drawing/2014/main" id="{63937721-5DFA-1D42-B88A-AA8E12477688}"/>
              </a:ext>
            </a:extLst>
          </p:cNvPr>
          <p:cNvSpPr txBox="1"/>
          <p:nvPr/>
        </p:nvSpPr>
        <p:spPr>
          <a:xfrm>
            <a:off x="5342711" y="2753142"/>
            <a:ext cx="335285" cy="369332"/>
          </a:xfrm>
          <a:prstGeom prst="rect">
            <a:avLst/>
          </a:prstGeom>
          <a:noFill/>
        </p:spPr>
        <p:txBody>
          <a:bodyPr wrap="square" rtlCol="0">
            <a:spAutoFit/>
          </a:bodyPr>
          <a:lstStyle/>
          <a:p>
            <a:r>
              <a:rPr lang="en-US" dirty="0"/>
              <a:t>a</a:t>
            </a:r>
          </a:p>
        </p:txBody>
      </p:sp>
      <p:sp>
        <p:nvSpPr>
          <p:cNvPr id="61" name="TextBox 60">
            <a:extLst>
              <a:ext uri="{FF2B5EF4-FFF2-40B4-BE49-F238E27FC236}">
                <a16:creationId xmlns:a16="http://schemas.microsoft.com/office/drawing/2014/main" id="{F8C7BD4F-5366-1846-880F-2FCF84D54C8F}"/>
              </a:ext>
            </a:extLst>
          </p:cNvPr>
          <p:cNvSpPr txBox="1"/>
          <p:nvPr/>
        </p:nvSpPr>
        <p:spPr>
          <a:xfrm>
            <a:off x="5516879" y="1634081"/>
            <a:ext cx="335285" cy="369332"/>
          </a:xfrm>
          <a:prstGeom prst="rect">
            <a:avLst/>
          </a:prstGeom>
          <a:noFill/>
        </p:spPr>
        <p:txBody>
          <a:bodyPr wrap="square" rtlCol="0">
            <a:spAutoFit/>
          </a:bodyPr>
          <a:lstStyle/>
          <a:p>
            <a:r>
              <a:rPr lang="en-US" dirty="0"/>
              <a:t>b</a:t>
            </a:r>
          </a:p>
        </p:txBody>
      </p:sp>
      <p:sp>
        <p:nvSpPr>
          <p:cNvPr id="62" name="TextBox 61">
            <a:extLst>
              <a:ext uri="{FF2B5EF4-FFF2-40B4-BE49-F238E27FC236}">
                <a16:creationId xmlns:a16="http://schemas.microsoft.com/office/drawing/2014/main" id="{8D15BFC2-F9F0-8348-B0B9-84415DD024DF}"/>
              </a:ext>
            </a:extLst>
          </p:cNvPr>
          <p:cNvSpPr txBox="1"/>
          <p:nvPr/>
        </p:nvSpPr>
        <p:spPr>
          <a:xfrm>
            <a:off x="6270176" y="2060803"/>
            <a:ext cx="335285" cy="369332"/>
          </a:xfrm>
          <a:prstGeom prst="rect">
            <a:avLst/>
          </a:prstGeom>
          <a:noFill/>
        </p:spPr>
        <p:txBody>
          <a:bodyPr wrap="square" rtlCol="0">
            <a:spAutoFit/>
          </a:bodyPr>
          <a:lstStyle/>
          <a:p>
            <a:r>
              <a:rPr lang="en-US" dirty="0"/>
              <a:t>b</a:t>
            </a:r>
          </a:p>
        </p:txBody>
      </p:sp>
      <p:sp>
        <p:nvSpPr>
          <p:cNvPr id="63" name="TextBox 62">
            <a:extLst>
              <a:ext uri="{FF2B5EF4-FFF2-40B4-BE49-F238E27FC236}">
                <a16:creationId xmlns:a16="http://schemas.microsoft.com/office/drawing/2014/main" id="{6F1F7750-611D-0A4D-A59E-1F52B4864491}"/>
              </a:ext>
            </a:extLst>
          </p:cNvPr>
          <p:cNvSpPr txBox="1"/>
          <p:nvPr/>
        </p:nvSpPr>
        <p:spPr>
          <a:xfrm>
            <a:off x="7167162" y="2513651"/>
            <a:ext cx="335285" cy="369332"/>
          </a:xfrm>
          <a:prstGeom prst="rect">
            <a:avLst/>
          </a:prstGeom>
          <a:noFill/>
        </p:spPr>
        <p:txBody>
          <a:bodyPr wrap="square" rtlCol="0">
            <a:spAutoFit/>
          </a:bodyPr>
          <a:lstStyle/>
          <a:p>
            <a:r>
              <a:rPr lang="en-US" dirty="0"/>
              <a:t>b</a:t>
            </a:r>
          </a:p>
        </p:txBody>
      </p:sp>
      <p:sp>
        <p:nvSpPr>
          <p:cNvPr id="64" name="TextBox 63">
            <a:extLst>
              <a:ext uri="{FF2B5EF4-FFF2-40B4-BE49-F238E27FC236}">
                <a16:creationId xmlns:a16="http://schemas.microsoft.com/office/drawing/2014/main" id="{B8CA0B0F-698A-6241-B086-E7B3057B61B1}"/>
              </a:ext>
            </a:extLst>
          </p:cNvPr>
          <p:cNvSpPr txBox="1"/>
          <p:nvPr/>
        </p:nvSpPr>
        <p:spPr>
          <a:xfrm>
            <a:off x="7633066" y="3399359"/>
            <a:ext cx="335285" cy="369332"/>
          </a:xfrm>
          <a:prstGeom prst="rect">
            <a:avLst/>
          </a:prstGeom>
          <a:noFill/>
        </p:spPr>
        <p:txBody>
          <a:bodyPr wrap="square" rtlCol="0">
            <a:spAutoFit/>
          </a:bodyPr>
          <a:lstStyle/>
          <a:p>
            <a:r>
              <a:rPr lang="en-US" dirty="0"/>
              <a:t>$</a:t>
            </a:r>
          </a:p>
        </p:txBody>
      </p:sp>
      <p:sp>
        <p:nvSpPr>
          <p:cNvPr id="65" name="Oval 64">
            <a:extLst>
              <a:ext uri="{FF2B5EF4-FFF2-40B4-BE49-F238E27FC236}">
                <a16:creationId xmlns:a16="http://schemas.microsoft.com/office/drawing/2014/main" id="{6471C5F8-508A-4E48-B072-7415DD844ECE}"/>
              </a:ext>
            </a:extLst>
          </p:cNvPr>
          <p:cNvSpPr/>
          <p:nvPr/>
        </p:nvSpPr>
        <p:spPr>
          <a:xfrm>
            <a:off x="7498077" y="3900116"/>
            <a:ext cx="235131" cy="24261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TextBox 65">
            <a:extLst>
              <a:ext uri="{FF2B5EF4-FFF2-40B4-BE49-F238E27FC236}">
                <a16:creationId xmlns:a16="http://schemas.microsoft.com/office/drawing/2014/main" id="{420D98BF-D9AE-1545-B13E-42573228B4A1}"/>
              </a:ext>
            </a:extLst>
          </p:cNvPr>
          <p:cNvSpPr txBox="1"/>
          <p:nvPr/>
        </p:nvSpPr>
        <p:spPr>
          <a:xfrm>
            <a:off x="3944979" y="2243685"/>
            <a:ext cx="335285" cy="369332"/>
          </a:xfrm>
          <a:prstGeom prst="rect">
            <a:avLst/>
          </a:prstGeom>
          <a:noFill/>
        </p:spPr>
        <p:txBody>
          <a:bodyPr wrap="square" rtlCol="0">
            <a:spAutoFit/>
          </a:bodyPr>
          <a:lstStyle/>
          <a:p>
            <a:r>
              <a:rPr lang="en-US" dirty="0"/>
              <a:t>b</a:t>
            </a:r>
          </a:p>
        </p:txBody>
      </p:sp>
      <p:sp>
        <p:nvSpPr>
          <p:cNvPr id="67" name="TextBox 66">
            <a:extLst>
              <a:ext uri="{FF2B5EF4-FFF2-40B4-BE49-F238E27FC236}">
                <a16:creationId xmlns:a16="http://schemas.microsoft.com/office/drawing/2014/main" id="{DBFBC731-17ED-6C40-8167-7289A8E278C5}"/>
              </a:ext>
            </a:extLst>
          </p:cNvPr>
          <p:cNvSpPr txBox="1"/>
          <p:nvPr/>
        </p:nvSpPr>
        <p:spPr>
          <a:xfrm>
            <a:off x="3274415" y="2748785"/>
            <a:ext cx="335285" cy="369332"/>
          </a:xfrm>
          <a:prstGeom prst="rect">
            <a:avLst/>
          </a:prstGeom>
          <a:noFill/>
        </p:spPr>
        <p:txBody>
          <a:bodyPr wrap="square" rtlCol="0">
            <a:spAutoFit/>
          </a:bodyPr>
          <a:lstStyle/>
          <a:p>
            <a:r>
              <a:rPr lang="en-US" dirty="0"/>
              <a:t>b</a:t>
            </a:r>
          </a:p>
        </p:txBody>
      </p:sp>
      <p:sp>
        <p:nvSpPr>
          <p:cNvPr id="68" name="TextBox 67">
            <a:extLst>
              <a:ext uri="{FF2B5EF4-FFF2-40B4-BE49-F238E27FC236}">
                <a16:creationId xmlns:a16="http://schemas.microsoft.com/office/drawing/2014/main" id="{7C62CC9F-8193-3148-A3C7-3A489C819200}"/>
              </a:ext>
            </a:extLst>
          </p:cNvPr>
          <p:cNvSpPr txBox="1"/>
          <p:nvPr/>
        </p:nvSpPr>
        <p:spPr>
          <a:xfrm>
            <a:off x="2643042" y="3214693"/>
            <a:ext cx="335285" cy="369332"/>
          </a:xfrm>
          <a:prstGeom prst="rect">
            <a:avLst/>
          </a:prstGeom>
          <a:noFill/>
        </p:spPr>
        <p:txBody>
          <a:bodyPr wrap="square" rtlCol="0">
            <a:spAutoFit/>
          </a:bodyPr>
          <a:lstStyle/>
          <a:p>
            <a:r>
              <a:rPr lang="en-US" dirty="0"/>
              <a:t>b</a:t>
            </a:r>
          </a:p>
        </p:txBody>
      </p:sp>
      <p:sp>
        <p:nvSpPr>
          <p:cNvPr id="69" name="TextBox 68">
            <a:extLst>
              <a:ext uri="{FF2B5EF4-FFF2-40B4-BE49-F238E27FC236}">
                <a16:creationId xmlns:a16="http://schemas.microsoft.com/office/drawing/2014/main" id="{CA62A1C8-2775-764F-951E-27DDCB71B5D9}"/>
              </a:ext>
            </a:extLst>
          </p:cNvPr>
          <p:cNvSpPr txBox="1"/>
          <p:nvPr/>
        </p:nvSpPr>
        <p:spPr>
          <a:xfrm>
            <a:off x="1933287" y="3654478"/>
            <a:ext cx="335285" cy="369332"/>
          </a:xfrm>
          <a:prstGeom prst="rect">
            <a:avLst/>
          </a:prstGeom>
          <a:noFill/>
        </p:spPr>
        <p:txBody>
          <a:bodyPr wrap="square" rtlCol="0">
            <a:spAutoFit/>
          </a:bodyPr>
          <a:lstStyle/>
          <a:p>
            <a:r>
              <a:rPr lang="en-US" dirty="0"/>
              <a:t>$</a:t>
            </a:r>
          </a:p>
        </p:txBody>
      </p:sp>
      <p:sp>
        <p:nvSpPr>
          <p:cNvPr id="70" name="Oval 69">
            <a:extLst>
              <a:ext uri="{FF2B5EF4-FFF2-40B4-BE49-F238E27FC236}">
                <a16:creationId xmlns:a16="http://schemas.microsoft.com/office/drawing/2014/main" id="{AA80112F-FAF4-A84F-B69F-264C7629D3B4}"/>
              </a:ext>
            </a:extLst>
          </p:cNvPr>
          <p:cNvSpPr/>
          <p:nvPr/>
        </p:nvSpPr>
        <p:spPr>
          <a:xfrm>
            <a:off x="1571868" y="4190054"/>
            <a:ext cx="235131" cy="24261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TextBox 70">
            <a:extLst>
              <a:ext uri="{FF2B5EF4-FFF2-40B4-BE49-F238E27FC236}">
                <a16:creationId xmlns:a16="http://schemas.microsoft.com/office/drawing/2014/main" id="{DDC5789F-E01B-8248-98EB-0C9530919E6A}"/>
              </a:ext>
            </a:extLst>
          </p:cNvPr>
          <p:cNvSpPr txBox="1"/>
          <p:nvPr/>
        </p:nvSpPr>
        <p:spPr>
          <a:xfrm>
            <a:off x="2438388" y="4159579"/>
            <a:ext cx="335285" cy="369332"/>
          </a:xfrm>
          <a:prstGeom prst="rect">
            <a:avLst/>
          </a:prstGeom>
          <a:noFill/>
        </p:spPr>
        <p:txBody>
          <a:bodyPr wrap="square" rtlCol="0">
            <a:spAutoFit/>
          </a:bodyPr>
          <a:lstStyle/>
          <a:p>
            <a:r>
              <a:rPr lang="en-US" dirty="0"/>
              <a:t>$</a:t>
            </a:r>
          </a:p>
        </p:txBody>
      </p:sp>
      <p:sp>
        <p:nvSpPr>
          <p:cNvPr id="72" name="Oval 71">
            <a:extLst>
              <a:ext uri="{FF2B5EF4-FFF2-40B4-BE49-F238E27FC236}">
                <a16:creationId xmlns:a16="http://schemas.microsoft.com/office/drawing/2014/main" id="{58690CB7-93C0-024C-9931-ADBF601E2D40}"/>
              </a:ext>
            </a:extLst>
          </p:cNvPr>
          <p:cNvSpPr/>
          <p:nvPr/>
        </p:nvSpPr>
        <p:spPr>
          <a:xfrm>
            <a:off x="2076969" y="4695155"/>
            <a:ext cx="235131" cy="24261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TextBox 72">
            <a:extLst>
              <a:ext uri="{FF2B5EF4-FFF2-40B4-BE49-F238E27FC236}">
                <a16:creationId xmlns:a16="http://schemas.microsoft.com/office/drawing/2014/main" id="{CACD0149-C01F-C84A-A1E4-BEA619A4F21C}"/>
              </a:ext>
            </a:extLst>
          </p:cNvPr>
          <p:cNvSpPr txBox="1"/>
          <p:nvPr/>
        </p:nvSpPr>
        <p:spPr>
          <a:xfrm>
            <a:off x="3000068" y="4682450"/>
            <a:ext cx="335285" cy="369332"/>
          </a:xfrm>
          <a:prstGeom prst="rect">
            <a:avLst/>
          </a:prstGeom>
          <a:noFill/>
        </p:spPr>
        <p:txBody>
          <a:bodyPr wrap="square" rtlCol="0">
            <a:spAutoFit/>
          </a:bodyPr>
          <a:lstStyle/>
          <a:p>
            <a:r>
              <a:rPr lang="en-US" dirty="0"/>
              <a:t>$</a:t>
            </a:r>
          </a:p>
        </p:txBody>
      </p:sp>
      <p:sp>
        <p:nvSpPr>
          <p:cNvPr id="74" name="Oval 73">
            <a:extLst>
              <a:ext uri="{FF2B5EF4-FFF2-40B4-BE49-F238E27FC236}">
                <a16:creationId xmlns:a16="http://schemas.microsoft.com/office/drawing/2014/main" id="{D8DAE332-A86D-814A-A702-7388B7F3F346}"/>
              </a:ext>
            </a:extLst>
          </p:cNvPr>
          <p:cNvSpPr/>
          <p:nvPr/>
        </p:nvSpPr>
        <p:spPr>
          <a:xfrm>
            <a:off x="2690921" y="5139295"/>
            <a:ext cx="235131" cy="24261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TextBox 74">
            <a:extLst>
              <a:ext uri="{FF2B5EF4-FFF2-40B4-BE49-F238E27FC236}">
                <a16:creationId xmlns:a16="http://schemas.microsoft.com/office/drawing/2014/main" id="{DEC1CBB2-F720-8F49-A87E-8B67038F8F81}"/>
              </a:ext>
            </a:extLst>
          </p:cNvPr>
          <p:cNvSpPr txBox="1"/>
          <p:nvPr/>
        </p:nvSpPr>
        <p:spPr>
          <a:xfrm>
            <a:off x="4410891" y="2761849"/>
            <a:ext cx="335285" cy="369332"/>
          </a:xfrm>
          <a:prstGeom prst="rect">
            <a:avLst/>
          </a:prstGeom>
          <a:noFill/>
        </p:spPr>
        <p:txBody>
          <a:bodyPr wrap="square" rtlCol="0">
            <a:spAutoFit/>
          </a:bodyPr>
          <a:lstStyle/>
          <a:p>
            <a:r>
              <a:rPr lang="en-US" dirty="0"/>
              <a:t>b</a:t>
            </a:r>
          </a:p>
        </p:txBody>
      </p:sp>
      <p:sp>
        <p:nvSpPr>
          <p:cNvPr id="76" name="TextBox 75">
            <a:extLst>
              <a:ext uri="{FF2B5EF4-FFF2-40B4-BE49-F238E27FC236}">
                <a16:creationId xmlns:a16="http://schemas.microsoft.com/office/drawing/2014/main" id="{1A6E4905-462E-874F-A6AD-5BFCEB513798}"/>
              </a:ext>
            </a:extLst>
          </p:cNvPr>
          <p:cNvSpPr txBox="1"/>
          <p:nvPr/>
        </p:nvSpPr>
        <p:spPr>
          <a:xfrm>
            <a:off x="3740327" y="3266949"/>
            <a:ext cx="335285" cy="369332"/>
          </a:xfrm>
          <a:prstGeom prst="rect">
            <a:avLst/>
          </a:prstGeom>
          <a:noFill/>
        </p:spPr>
        <p:txBody>
          <a:bodyPr wrap="square" rtlCol="0">
            <a:spAutoFit/>
          </a:bodyPr>
          <a:lstStyle/>
          <a:p>
            <a:r>
              <a:rPr lang="en-US" dirty="0"/>
              <a:t>b</a:t>
            </a:r>
          </a:p>
        </p:txBody>
      </p:sp>
      <p:sp>
        <p:nvSpPr>
          <p:cNvPr id="77" name="TextBox 76">
            <a:extLst>
              <a:ext uri="{FF2B5EF4-FFF2-40B4-BE49-F238E27FC236}">
                <a16:creationId xmlns:a16="http://schemas.microsoft.com/office/drawing/2014/main" id="{7CC8EDBD-A297-9341-A2BD-E25FDC402BB0}"/>
              </a:ext>
            </a:extLst>
          </p:cNvPr>
          <p:cNvSpPr txBox="1"/>
          <p:nvPr/>
        </p:nvSpPr>
        <p:spPr>
          <a:xfrm>
            <a:off x="3108954" y="3732857"/>
            <a:ext cx="335285" cy="369332"/>
          </a:xfrm>
          <a:prstGeom prst="rect">
            <a:avLst/>
          </a:prstGeom>
          <a:noFill/>
        </p:spPr>
        <p:txBody>
          <a:bodyPr wrap="square" rtlCol="0">
            <a:spAutoFit/>
          </a:bodyPr>
          <a:lstStyle/>
          <a:p>
            <a:r>
              <a:rPr lang="en-US" dirty="0"/>
              <a:t>b</a:t>
            </a:r>
          </a:p>
        </p:txBody>
      </p:sp>
      <p:sp>
        <p:nvSpPr>
          <p:cNvPr id="78" name="TextBox 77">
            <a:extLst>
              <a:ext uri="{FF2B5EF4-FFF2-40B4-BE49-F238E27FC236}">
                <a16:creationId xmlns:a16="http://schemas.microsoft.com/office/drawing/2014/main" id="{1346134F-ABF8-E845-BC81-3F1B499B1D06}"/>
              </a:ext>
            </a:extLst>
          </p:cNvPr>
          <p:cNvSpPr txBox="1"/>
          <p:nvPr/>
        </p:nvSpPr>
        <p:spPr>
          <a:xfrm>
            <a:off x="5085811" y="3280013"/>
            <a:ext cx="335285" cy="369332"/>
          </a:xfrm>
          <a:prstGeom prst="rect">
            <a:avLst/>
          </a:prstGeom>
          <a:noFill/>
        </p:spPr>
        <p:txBody>
          <a:bodyPr wrap="square" rtlCol="0">
            <a:spAutoFit/>
          </a:bodyPr>
          <a:lstStyle/>
          <a:p>
            <a:r>
              <a:rPr lang="en-US" dirty="0"/>
              <a:t>b</a:t>
            </a:r>
          </a:p>
        </p:txBody>
      </p:sp>
      <p:sp>
        <p:nvSpPr>
          <p:cNvPr id="79" name="TextBox 78">
            <a:extLst>
              <a:ext uri="{FF2B5EF4-FFF2-40B4-BE49-F238E27FC236}">
                <a16:creationId xmlns:a16="http://schemas.microsoft.com/office/drawing/2014/main" id="{5562CDD5-1907-3841-B562-2CF8F452C4C9}"/>
              </a:ext>
            </a:extLst>
          </p:cNvPr>
          <p:cNvSpPr txBox="1"/>
          <p:nvPr/>
        </p:nvSpPr>
        <p:spPr>
          <a:xfrm>
            <a:off x="4415247" y="3785113"/>
            <a:ext cx="335285" cy="369332"/>
          </a:xfrm>
          <a:prstGeom prst="rect">
            <a:avLst/>
          </a:prstGeom>
          <a:noFill/>
        </p:spPr>
        <p:txBody>
          <a:bodyPr wrap="square" rtlCol="0">
            <a:spAutoFit/>
          </a:bodyPr>
          <a:lstStyle/>
          <a:p>
            <a:r>
              <a:rPr lang="en-US" dirty="0"/>
              <a:t>b</a:t>
            </a:r>
          </a:p>
        </p:txBody>
      </p:sp>
      <p:sp>
        <p:nvSpPr>
          <p:cNvPr id="80" name="TextBox 79">
            <a:extLst>
              <a:ext uri="{FF2B5EF4-FFF2-40B4-BE49-F238E27FC236}">
                <a16:creationId xmlns:a16="http://schemas.microsoft.com/office/drawing/2014/main" id="{EB9850FB-9020-B04D-96FE-DE7BBB4CF74C}"/>
              </a:ext>
            </a:extLst>
          </p:cNvPr>
          <p:cNvSpPr txBox="1"/>
          <p:nvPr/>
        </p:nvSpPr>
        <p:spPr>
          <a:xfrm>
            <a:off x="3783874" y="4251021"/>
            <a:ext cx="335285" cy="369332"/>
          </a:xfrm>
          <a:prstGeom prst="rect">
            <a:avLst/>
          </a:prstGeom>
          <a:noFill/>
        </p:spPr>
        <p:txBody>
          <a:bodyPr wrap="square" rtlCol="0">
            <a:spAutoFit/>
          </a:bodyPr>
          <a:lstStyle/>
          <a:p>
            <a:r>
              <a:rPr lang="en-US" dirty="0"/>
              <a:t>b</a:t>
            </a:r>
          </a:p>
        </p:txBody>
      </p:sp>
      <mc:AlternateContent xmlns:mc="http://schemas.openxmlformats.org/markup-compatibility/2006" xmlns:a14="http://schemas.microsoft.com/office/drawing/2010/main">
        <mc:Choice Requires="a14">
          <p:sp>
            <p:nvSpPr>
              <p:cNvPr id="81" name="Rectangle 80">
                <a:extLst>
                  <a:ext uri="{FF2B5EF4-FFF2-40B4-BE49-F238E27FC236}">
                    <a16:creationId xmlns:a16="http://schemas.microsoft.com/office/drawing/2014/main" id="{1ACB1975-B154-4E47-96DC-90CF7E6C94C1}"/>
                  </a:ext>
                </a:extLst>
              </p:cNvPr>
              <p:cNvSpPr/>
              <p:nvPr/>
            </p:nvSpPr>
            <p:spPr>
              <a:xfrm>
                <a:off x="87744" y="718693"/>
                <a:ext cx="3352136"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i="1" dirty="0" smtClean="0">
                          <a:solidFill>
                            <a:schemeClr val="tx1"/>
                          </a:solidFill>
                          <a:latin typeface="Cambria Math" panose="02040503050406030204" pitchFamily="18" charset="0"/>
                          <a:cs typeface="Consolas" panose="020B0609020204030204" pitchFamily="49" charset="0"/>
                        </a:rPr>
                        <m:t>𝑇</m:t>
                      </m:r>
                      <m:r>
                        <a:rPr lang="en-US" sz="2400" b="0" i="1" dirty="0" smtClean="0">
                          <a:solidFill>
                            <a:schemeClr val="tx1"/>
                          </a:solidFill>
                          <a:latin typeface="Cambria Math" panose="02040503050406030204" pitchFamily="18" charset="0"/>
                          <a:cs typeface="Consolas" panose="020B0609020204030204" pitchFamily="49" charset="0"/>
                        </a:rPr>
                        <m:t>$</m:t>
                      </m:r>
                      <m:r>
                        <a:rPr lang="en-US" sz="2400" i="1" dirty="0" smtClean="0">
                          <a:solidFill>
                            <a:schemeClr val="tx1"/>
                          </a:solidFill>
                          <a:latin typeface="Cambria Math" panose="02040503050406030204" pitchFamily="18" charset="0"/>
                          <a:cs typeface="Consolas" panose="020B0609020204030204" pitchFamily="49" charset="0"/>
                        </a:rPr>
                        <m:t>=</m:t>
                      </m:r>
                      <m:r>
                        <a:rPr lang="en-US" sz="2400" i="1" dirty="0" err="1">
                          <a:solidFill>
                            <a:schemeClr val="tx1"/>
                          </a:solidFill>
                          <a:latin typeface="Cambria Math" panose="02040503050406030204" pitchFamily="18" charset="0"/>
                          <a:cs typeface="Consolas" panose="020B0609020204030204" pitchFamily="49" charset="0"/>
                        </a:rPr>
                        <m:t>𝑎𝑎𝑎𝑏𝑏𝑏</m:t>
                      </m:r>
                      <m:r>
                        <a:rPr lang="en-US" sz="2400" i="1" dirty="0" smtClean="0">
                          <a:solidFill>
                            <a:schemeClr val="tx1"/>
                          </a:solidFill>
                          <a:latin typeface="Cambria Math" panose="02040503050406030204" pitchFamily="18" charset="0"/>
                          <a:cs typeface="Consolas" panose="020B0609020204030204" pitchFamily="49" charset="0"/>
                        </a:rPr>
                        <m:t>$=</m:t>
                      </m:r>
                      <m:sSup>
                        <m:sSupPr>
                          <m:ctrlPr>
                            <a:rPr lang="en-US" sz="2400" b="0" i="1" smtClean="0">
                              <a:solidFill>
                                <a:schemeClr val="tx1"/>
                              </a:solidFill>
                              <a:latin typeface="Cambria Math" panose="02040503050406030204" pitchFamily="18" charset="0"/>
                              <a:cs typeface="Consolas" panose="020B0609020204030204" pitchFamily="49" charset="0"/>
                            </a:rPr>
                          </m:ctrlPr>
                        </m:sSupPr>
                        <m:e>
                          <m:r>
                            <a:rPr lang="en-US" sz="2400" b="0" i="1" smtClean="0">
                              <a:solidFill>
                                <a:schemeClr val="tx1"/>
                              </a:solidFill>
                              <a:latin typeface="Cambria Math" panose="02040503050406030204" pitchFamily="18" charset="0"/>
                              <a:cs typeface="Consolas" panose="020B0609020204030204" pitchFamily="49" charset="0"/>
                            </a:rPr>
                            <m:t>𝑎</m:t>
                          </m:r>
                        </m:e>
                        <m:sup>
                          <m:r>
                            <a:rPr lang="en-US" sz="2400" b="0" i="1" smtClean="0">
                              <a:solidFill>
                                <a:srgbClr val="FF0000"/>
                              </a:solidFill>
                              <a:latin typeface="Cambria Math" panose="02040503050406030204" pitchFamily="18" charset="0"/>
                              <a:cs typeface="Consolas" panose="020B0609020204030204" pitchFamily="49" charset="0"/>
                            </a:rPr>
                            <m:t>3</m:t>
                          </m:r>
                        </m:sup>
                      </m:sSup>
                      <m:sSup>
                        <m:sSupPr>
                          <m:ctrlPr>
                            <a:rPr lang="en-US" sz="2400" b="0" i="1" smtClean="0">
                              <a:solidFill>
                                <a:schemeClr val="tx1"/>
                              </a:solidFill>
                              <a:latin typeface="Cambria Math" panose="02040503050406030204" pitchFamily="18" charset="0"/>
                              <a:cs typeface="Consolas" panose="020B0609020204030204" pitchFamily="49" charset="0"/>
                            </a:rPr>
                          </m:ctrlPr>
                        </m:sSupPr>
                        <m:e>
                          <m:r>
                            <a:rPr lang="en-US" sz="2400" b="0" i="1" smtClean="0">
                              <a:solidFill>
                                <a:schemeClr val="tx1"/>
                              </a:solidFill>
                              <a:latin typeface="Cambria Math" panose="02040503050406030204" pitchFamily="18" charset="0"/>
                              <a:cs typeface="Consolas" panose="020B0609020204030204" pitchFamily="49" charset="0"/>
                            </a:rPr>
                            <m:t>𝑏</m:t>
                          </m:r>
                        </m:e>
                        <m:sup>
                          <m:r>
                            <a:rPr lang="en-US" sz="2400" b="0" i="1" smtClean="0">
                              <a:solidFill>
                                <a:srgbClr val="FF0000"/>
                              </a:solidFill>
                              <a:latin typeface="Cambria Math" panose="02040503050406030204" pitchFamily="18" charset="0"/>
                              <a:cs typeface="Consolas" panose="020B0609020204030204" pitchFamily="49" charset="0"/>
                            </a:rPr>
                            <m:t>3</m:t>
                          </m:r>
                        </m:sup>
                      </m:sSup>
                      <m:r>
                        <a:rPr lang="en-US" sz="2400" b="0" i="1" smtClean="0">
                          <a:solidFill>
                            <a:schemeClr val="tx1"/>
                          </a:solidFill>
                          <a:latin typeface="Cambria Math" panose="02040503050406030204" pitchFamily="18" charset="0"/>
                          <a:cs typeface="Consolas" panose="020B0609020204030204" pitchFamily="49" charset="0"/>
                        </a:rPr>
                        <m:t>$</m:t>
                      </m:r>
                    </m:oMath>
                  </m:oMathPara>
                </a14:m>
                <a:endParaRPr lang="en-US" sz="2400" dirty="0">
                  <a:solidFill>
                    <a:schemeClr val="tx1"/>
                  </a:solidFill>
                </a:endParaRPr>
              </a:p>
            </p:txBody>
          </p:sp>
        </mc:Choice>
        <mc:Fallback xmlns="">
          <p:sp>
            <p:nvSpPr>
              <p:cNvPr id="81" name="Rectangle 80">
                <a:extLst>
                  <a:ext uri="{FF2B5EF4-FFF2-40B4-BE49-F238E27FC236}">
                    <a16:creationId xmlns:a16="http://schemas.microsoft.com/office/drawing/2014/main" id="{1ACB1975-B154-4E47-96DC-90CF7E6C94C1}"/>
                  </a:ext>
                </a:extLst>
              </p:cNvPr>
              <p:cNvSpPr>
                <a:spLocks noRot="1" noChangeAspect="1" noMove="1" noResize="1" noEditPoints="1" noAdjustHandles="1" noChangeArrowheads="1" noChangeShapeType="1" noTextEdit="1"/>
              </p:cNvSpPr>
              <p:nvPr/>
            </p:nvSpPr>
            <p:spPr>
              <a:xfrm>
                <a:off x="87744" y="718693"/>
                <a:ext cx="3352136" cy="461665"/>
              </a:xfrm>
              <a:prstGeom prst="rect">
                <a:avLst/>
              </a:prstGeom>
              <a:blipFill>
                <a:blip r:embed="rId2"/>
                <a:stretch>
                  <a:fillRect b="-5405"/>
                </a:stretch>
              </a:blipFill>
            </p:spPr>
            <p:txBody>
              <a:bodyPr/>
              <a:lstStyle/>
              <a:p>
                <a:r>
                  <a:rPr lang="en-US">
                    <a:noFill/>
                  </a:rPr>
                  <a:t> </a:t>
                </a:r>
              </a:p>
            </p:txBody>
          </p:sp>
        </mc:Fallback>
      </mc:AlternateContent>
      <p:cxnSp>
        <p:nvCxnSpPr>
          <p:cNvPr id="82" name="Straight Arrow Connector 81">
            <a:extLst>
              <a:ext uri="{FF2B5EF4-FFF2-40B4-BE49-F238E27FC236}">
                <a16:creationId xmlns:a16="http://schemas.microsoft.com/office/drawing/2014/main" id="{5A4EDFC4-45C2-6C48-B029-B9E91A7B56C0}"/>
              </a:ext>
            </a:extLst>
          </p:cNvPr>
          <p:cNvCxnSpPr>
            <a:cxnSpLocks/>
          </p:cNvCxnSpPr>
          <p:nvPr/>
        </p:nvCxnSpPr>
        <p:spPr>
          <a:xfrm>
            <a:off x="5991489" y="2450570"/>
            <a:ext cx="26129" cy="41081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DABAE8B1-47ED-A54C-9019-074877F8ED7D}"/>
              </a:ext>
            </a:extLst>
          </p:cNvPr>
          <p:cNvSpPr txBox="1"/>
          <p:nvPr/>
        </p:nvSpPr>
        <p:spPr>
          <a:xfrm>
            <a:off x="5669288" y="2426566"/>
            <a:ext cx="335285" cy="369332"/>
          </a:xfrm>
          <a:prstGeom prst="rect">
            <a:avLst/>
          </a:prstGeom>
          <a:noFill/>
        </p:spPr>
        <p:txBody>
          <a:bodyPr wrap="square" rtlCol="0">
            <a:spAutoFit/>
          </a:bodyPr>
          <a:lstStyle/>
          <a:p>
            <a:r>
              <a:rPr lang="en-US" dirty="0"/>
              <a:t>$</a:t>
            </a:r>
          </a:p>
        </p:txBody>
      </p:sp>
      <p:sp>
        <p:nvSpPr>
          <p:cNvPr id="85" name="Oval 84">
            <a:extLst>
              <a:ext uri="{FF2B5EF4-FFF2-40B4-BE49-F238E27FC236}">
                <a16:creationId xmlns:a16="http://schemas.microsoft.com/office/drawing/2014/main" id="{F62EA85A-E01C-D844-BDE7-E0C958774D20}"/>
              </a:ext>
            </a:extLst>
          </p:cNvPr>
          <p:cNvSpPr/>
          <p:nvPr/>
        </p:nvSpPr>
        <p:spPr>
          <a:xfrm>
            <a:off x="5900054" y="2918666"/>
            <a:ext cx="235131" cy="24261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TextBox 85">
            <a:extLst>
              <a:ext uri="{FF2B5EF4-FFF2-40B4-BE49-F238E27FC236}">
                <a16:creationId xmlns:a16="http://schemas.microsoft.com/office/drawing/2014/main" id="{9B1D613A-1E0C-C04A-B39D-01DDF66A195A}"/>
              </a:ext>
            </a:extLst>
          </p:cNvPr>
          <p:cNvSpPr txBox="1"/>
          <p:nvPr/>
        </p:nvSpPr>
        <p:spPr>
          <a:xfrm>
            <a:off x="6474837" y="2866350"/>
            <a:ext cx="335285" cy="369332"/>
          </a:xfrm>
          <a:prstGeom prst="rect">
            <a:avLst/>
          </a:prstGeom>
          <a:noFill/>
        </p:spPr>
        <p:txBody>
          <a:bodyPr wrap="square" rtlCol="0">
            <a:spAutoFit/>
          </a:bodyPr>
          <a:lstStyle/>
          <a:p>
            <a:r>
              <a:rPr lang="en-US" dirty="0"/>
              <a:t>$</a:t>
            </a:r>
          </a:p>
        </p:txBody>
      </p:sp>
      <p:sp>
        <p:nvSpPr>
          <p:cNvPr id="87" name="Oval 86">
            <a:extLst>
              <a:ext uri="{FF2B5EF4-FFF2-40B4-BE49-F238E27FC236}">
                <a16:creationId xmlns:a16="http://schemas.microsoft.com/office/drawing/2014/main" id="{A15B3FAA-685A-2A48-B1CD-5A5F0503D661}"/>
              </a:ext>
            </a:extLst>
          </p:cNvPr>
          <p:cNvSpPr/>
          <p:nvPr/>
        </p:nvSpPr>
        <p:spPr>
          <a:xfrm>
            <a:off x="6705603" y="3280072"/>
            <a:ext cx="235131" cy="24261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9" name="Straight Arrow Connector 88">
            <a:extLst>
              <a:ext uri="{FF2B5EF4-FFF2-40B4-BE49-F238E27FC236}">
                <a16:creationId xmlns:a16="http://schemas.microsoft.com/office/drawing/2014/main" id="{05D3931E-7590-F846-A651-3319E715E61F}"/>
              </a:ext>
            </a:extLst>
          </p:cNvPr>
          <p:cNvCxnSpPr>
            <a:cxnSpLocks/>
          </p:cNvCxnSpPr>
          <p:nvPr/>
        </p:nvCxnSpPr>
        <p:spPr>
          <a:xfrm>
            <a:off x="6810097" y="2864229"/>
            <a:ext cx="26129" cy="41081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0" name="Freeform 89">
            <a:extLst>
              <a:ext uri="{FF2B5EF4-FFF2-40B4-BE49-F238E27FC236}">
                <a16:creationId xmlns:a16="http://schemas.microsoft.com/office/drawing/2014/main" id="{4E076244-10A0-2541-9677-7E7FDAF3B705}"/>
              </a:ext>
            </a:extLst>
          </p:cNvPr>
          <p:cNvSpPr/>
          <p:nvPr/>
        </p:nvSpPr>
        <p:spPr>
          <a:xfrm>
            <a:off x="5355771" y="1575974"/>
            <a:ext cx="1110343" cy="161386"/>
          </a:xfrm>
          <a:custGeom>
            <a:avLst/>
            <a:gdLst>
              <a:gd name="connsiteX0" fmla="*/ 0 w 1110343"/>
              <a:gd name="connsiteY0" fmla="*/ 161386 h 161386"/>
              <a:gd name="connsiteX1" fmla="*/ 378823 w 1110343"/>
              <a:gd name="connsiteY1" fmla="*/ 4632 h 161386"/>
              <a:gd name="connsiteX2" fmla="*/ 1110343 w 1110343"/>
              <a:gd name="connsiteY2" fmla="*/ 56883 h 161386"/>
            </a:gdLst>
            <a:ahLst/>
            <a:cxnLst>
              <a:cxn ang="0">
                <a:pos x="connsiteX0" y="connsiteY0"/>
              </a:cxn>
              <a:cxn ang="0">
                <a:pos x="connsiteX1" y="connsiteY1"/>
              </a:cxn>
              <a:cxn ang="0">
                <a:pos x="connsiteX2" y="connsiteY2"/>
              </a:cxn>
            </a:cxnLst>
            <a:rect l="l" t="t" r="r" b="b"/>
            <a:pathLst>
              <a:path w="1110343" h="161386">
                <a:moveTo>
                  <a:pt x="0" y="161386"/>
                </a:moveTo>
                <a:cubicBezTo>
                  <a:pt x="96883" y="91717"/>
                  <a:pt x="193766" y="22049"/>
                  <a:pt x="378823" y="4632"/>
                </a:cubicBezTo>
                <a:cubicBezTo>
                  <a:pt x="563880" y="-12785"/>
                  <a:pt x="837111" y="22049"/>
                  <a:pt x="1110343" y="56883"/>
                </a:cubicBezTo>
              </a:path>
            </a:pathLst>
          </a:custGeom>
          <a:noFill/>
          <a:ln>
            <a:solidFill>
              <a:schemeClr val="tx1"/>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TextBox 90">
            <a:extLst>
              <a:ext uri="{FF2B5EF4-FFF2-40B4-BE49-F238E27FC236}">
                <a16:creationId xmlns:a16="http://schemas.microsoft.com/office/drawing/2014/main" id="{FF405FA6-4C04-2D4E-9DD2-20DE1A5C8885}"/>
              </a:ext>
            </a:extLst>
          </p:cNvPr>
          <p:cNvSpPr txBox="1"/>
          <p:nvPr/>
        </p:nvSpPr>
        <p:spPr>
          <a:xfrm>
            <a:off x="5717177" y="1233485"/>
            <a:ext cx="335285" cy="369332"/>
          </a:xfrm>
          <a:prstGeom prst="rect">
            <a:avLst/>
          </a:prstGeom>
          <a:noFill/>
        </p:spPr>
        <p:txBody>
          <a:bodyPr wrap="square" rtlCol="0">
            <a:spAutoFit/>
          </a:bodyPr>
          <a:lstStyle/>
          <a:p>
            <a:r>
              <a:rPr lang="en-US" dirty="0"/>
              <a:t>$</a:t>
            </a:r>
          </a:p>
        </p:txBody>
      </p:sp>
      <p:sp>
        <p:nvSpPr>
          <p:cNvPr id="92" name="Oval 91">
            <a:extLst>
              <a:ext uri="{FF2B5EF4-FFF2-40B4-BE49-F238E27FC236}">
                <a16:creationId xmlns:a16="http://schemas.microsoft.com/office/drawing/2014/main" id="{0CB93A1C-66CE-F446-82C4-565FC3E4596B}"/>
              </a:ext>
            </a:extLst>
          </p:cNvPr>
          <p:cNvSpPr/>
          <p:nvPr/>
        </p:nvSpPr>
        <p:spPr>
          <a:xfrm>
            <a:off x="6474828" y="1493218"/>
            <a:ext cx="235131" cy="24261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707651D1-3447-4C42-A55A-9E406F35E00A}"/>
              </a:ext>
            </a:extLst>
          </p:cNvPr>
          <p:cNvSpPr txBox="1"/>
          <p:nvPr/>
        </p:nvSpPr>
        <p:spPr>
          <a:xfrm>
            <a:off x="7968350" y="1848112"/>
            <a:ext cx="3487775" cy="769441"/>
          </a:xfrm>
          <a:prstGeom prst="rect">
            <a:avLst/>
          </a:prstGeom>
          <a:noFill/>
        </p:spPr>
        <p:txBody>
          <a:bodyPr wrap="square" rtlCol="0">
            <a:spAutoFit/>
          </a:bodyPr>
          <a:lstStyle/>
          <a:p>
            <a:r>
              <a:rPr lang="en-US" sz="2200" dirty="0">
                <a:solidFill>
                  <a:schemeClr val="accent1"/>
                </a:solidFill>
              </a:rPr>
              <a:t>1 root</a:t>
            </a:r>
            <a:r>
              <a:rPr lang="en-US" sz="2200" dirty="0"/>
              <a:t> + </a:t>
            </a:r>
          </a:p>
          <a:p>
            <a:r>
              <a:rPr lang="en-US" sz="2200" dirty="0">
                <a:solidFill>
                  <a:schemeClr val="accent6"/>
                </a:solidFill>
              </a:rPr>
              <a:t>3 nodes along ‘b’ chain </a:t>
            </a:r>
            <a:r>
              <a:rPr lang="en-US" sz="2200" dirty="0"/>
              <a:t>+</a:t>
            </a:r>
          </a:p>
        </p:txBody>
      </p:sp>
    </p:spTree>
    <p:extLst>
      <p:ext uri="{BB962C8B-B14F-4D97-AF65-F5344CB8AC3E}">
        <p14:creationId xmlns:p14="http://schemas.microsoft.com/office/powerpoint/2010/main" val="5772857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1727B7-1DB1-B548-8AF4-51777B69738C}"/>
              </a:ext>
            </a:extLst>
          </p:cNvPr>
          <p:cNvSpPr>
            <a:spLocks noGrp="1"/>
          </p:cNvSpPr>
          <p:nvPr>
            <p:ph type="title"/>
          </p:nvPr>
        </p:nvSpPr>
        <p:spPr/>
        <p:txBody>
          <a:bodyPr/>
          <a:lstStyle/>
          <a:p>
            <a:pPr algn="ctr"/>
            <a:r>
              <a:rPr lang="en-US" dirty="0"/>
              <a:t>Naïve approach</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D2F165C-3FAA-8C43-8D1D-303B7D43FDF3}"/>
                  </a:ext>
                </a:extLst>
              </p:cNvPr>
              <p:cNvSpPr>
                <a:spLocks noGrp="1"/>
              </p:cNvSpPr>
              <p:nvPr>
                <p:ph idx="1"/>
              </p:nvPr>
            </p:nvSpPr>
            <p:spPr/>
            <p:txBody>
              <a:bodyPr>
                <a:normAutofit fontScale="92500" lnSpcReduction="10000"/>
              </a:bodyPr>
              <a:lstStyle/>
              <a:p>
                <a:pPr marL="0" indent="0">
                  <a:buNone/>
                </a:pPr>
                <a:r>
                  <a:rPr lang="en-US" sz="2400" dirty="0">
                    <a:latin typeface="Consolas" panose="020B0609020204030204" pitchFamily="49" charset="0"/>
                    <a:cs typeface="Consolas" panose="020B0609020204030204" pitchFamily="49" charset="0"/>
                  </a:rPr>
                  <a:t>function </a:t>
                </a:r>
                <a:r>
                  <a:rPr lang="en-US" sz="2400" b="1" dirty="0" err="1">
                    <a:latin typeface="Consolas" panose="020B0609020204030204" pitchFamily="49" charset="0"/>
                    <a:cs typeface="Consolas" panose="020B0609020204030204" pitchFamily="49" charset="0"/>
                  </a:rPr>
                  <a:t>naiveMatcher</a:t>
                </a:r>
                <a:r>
                  <a:rPr lang="en-US" sz="2400" dirty="0">
                    <a:latin typeface="Consolas" panose="020B0609020204030204" pitchFamily="49" charset="0"/>
                    <a:cs typeface="Consolas" panose="020B0609020204030204" pitchFamily="49" charset="0"/>
                  </a:rPr>
                  <a:t>(T: a string text, P: a string pattern){</a:t>
                </a:r>
              </a:p>
              <a:p>
                <a:pPr marL="0" indent="0">
                  <a:buNone/>
                </a:pPr>
                <a:r>
                  <a:rPr lang="en-US" sz="2400" dirty="0">
                    <a:latin typeface="Consolas" panose="020B0609020204030204" pitchFamily="49" charset="0"/>
                    <a:cs typeface="Consolas" panose="020B0609020204030204" pitchFamily="49" charset="0"/>
                  </a:rPr>
                  <a:t>	for(</a:t>
                </a:r>
                <a:r>
                  <a:rPr lang="en-US" sz="2400" dirty="0" err="1">
                    <a:latin typeface="Consolas" panose="020B0609020204030204" pitchFamily="49" charset="0"/>
                    <a:cs typeface="Consolas" panose="020B0609020204030204" pitchFamily="49" charset="0"/>
                  </a:rPr>
                  <a:t>i</a:t>
                </a:r>
                <a:r>
                  <a:rPr lang="en-US" sz="2400" dirty="0">
                    <a:latin typeface="Consolas" panose="020B0609020204030204" pitchFamily="49" charset="0"/>
                    <a:cs typeface="Consolas" panose="020B0609020204030204" pitchFamily="49" charset="0"/>
                  </a:rPr>
                  <a:t> = 0 : n – m – 1){ </a:t>
                </a:r>
                <a:r>
                  <a:rPr lang="en-US" sz="2400" dirty="0">
                    <a:solidFill>
                      <a:schemeClr val="bg1">
                        <a:lumMod val="65000"/>
                      </a:schemeClr>
                    </a:solidFill>
                    <a:latin typeface="Consolas" panose="020B0609020204030204" pitchFamily="49" charset="0"/>
                    <a:cs typeface="Consolas" panose="020B0609020204030204" pitchFamily="49" charset="0"/>
                  </a:rPr>
                  <a:t>// Runs n – m = O(n) times</a:t>
                </a:r>
              </a:p>
              <a:p>
                <a:pPr marL="0" indent="0">
                  <a:buNone/>
                </a:pPr>
                <a:r>
                  <a:rPr lang="en-US" sz="2400" dirty="0">
                    <a:latin typeface="Consolas" panose="020B0609020204030204" pitchFamily="49" charset="0"/>
                    <a:cs typeface="Consolas" panose="020B0609020204030204" pitchFamily="49" charset="0"/>
                  </a:rPr>
                  <a:t>		if(T[</a:t>
                </a:r>
                <a:r>
                  <a:rPr lang="en-US" sz="2400" dirty="0" err="1">
                    <a:latin typeface="Consolas" panose="020B0609020204030204" pitchFamily="49" charset="0"/>
                    <a:cs typeface="Consolas" panose="020B0609020204030204" pitchFamily="49" charset="0"/>
                  </a:rPr>
                  <a:t>i:m</a:t>
                </a:r>
                <a:r>
                  <a:rPr lang="en-US" sz="2400" dirty="0">
                    <a:latin typeface="Consolas" panose="020B0609020204030204" pitchFamily="49" charset="0"/>
                    <a:cs typeface="Consolas" panose="020B0609020204030204" pitchFamily="49" charset="0"/>
                  </a:rPr>
                  <a:t>] == P){ </a:t>
                </a:r>
                <a:r>
                  <a:rPr lang="en-US" sz="2400" dirty="0">
                    <a:solidFill>
                      <a:schemeClr val="bg1">
                        <a:lumMod val="65000"/>
                      </a:schemeClr>
                    </a:solidFill>
                    <a:latin typeface="Consolas" panose="020B0609020204030204" pitchFamily="49" charset="0"/>
                    <a:cs typeface="Consolas" panose="020B0609020204030204" pitchFamily="49" charset="0"/>
                  </a:rPr>
                  <a:t>// O(m) check</a:t>
                </a:r>
              </a:p>
              <a:p>
                <a:pPr marL="0" indent="0">
                  <a:buNone/>
                </a:pPr>
                <a:r>
                  <a:rPr lang="en-US" sz="2400" dirty="0">
                    <a:latin typeface="Consolas" panose="020B0609020204030204" pitchFamily="49" charset="0"/>
                    <a:cs typeface="Consolas" panose="020B0609020204030204" pitchFamily="49" charset="0"/>
                  </a:rPr>
                  <a:t>			print “String matched at position ” + </a:t>
                </a:r>
                <a:r>
                  <a:rPr lang="en-US" sz="2400" dirty="0" err="1">
                    <a:latin typeface="Consolas" panose="020B0609020204030204" pitchFamily="49" charset="0"/>
                    <a:cs typeface="Consolas" panose="020B0609020204030204" pitchFamily="49" charset="0"/>
                  </a:rPr>
                  <a:t>i</a:t>
                </a:r>
                <a:r>
                  <a:rPr lang="en-US" sz="2400" dirty="0">
                    <a:latin typeface="Consolas" panose="020B0609020204030204" pitchFamily="49" charset="0"/>
                    <a:cs typeface="Consolas" panose="020B0609020204030204" pitchFamily="49" charset="0"/>
                  </a:rPr>
                  <a:t>;</a:t>
                </a:r>
              </a:p>
              <a:p>
                <a:pPr marL="0" indent="0">
                  <a:buNone/>
                </a:pPr>
                <a:r>
                  <a:rPr lang="en-US" sz="2400" dirty="0">
                    <a:latin typeface="Consolas" panose="020B0609020204030204" pitchFamily="49" charset="0"/>
                    <a:cs typeface="Consolas" panose="020B0609020204030204" pitchFamily="49" charset="0"/>
                  </a:rPr>
                  <a:t>		}</a:t>
                </a:r>
              </a:p>
              <a:p>
                <a:pPr marL="0" indent="0">
                  <a:buNone/>
                </a:pPr>
                <a:r>
                  <a:rPr lang="en-US" sz="2400" dirty="0">
                    <a:latin typeface="Consolas" panose="020B0609020204030204" pitchFamily="49" charset="0"/>
                    <a:cs typeface="Consolas" panose="020B0609020204030204" pitchFamily="49" charset="0"/>
                  </a:rPr>
                  <a:t>	}</a:t>
                </a:r>
              </a:p>
              <a:p>
                <a:pPr marL="0" indent="0">
                  <a:buNone/>
                </a:pPr>
                <a:r>
                  <a:rPr lang="en-US" sz="2400" dirty="0">
                    <a:latin typeface="Consolas" panose="020B0609020204030204" pitchFamily="49" charset="0"/>
                    <a:cs typeface="Consolas" panose="020B0609020204030204" pitchFamily="49" charset="0"/>
                  </a:rPr>
                  <a:t>}</a:t>
                </a:r>
              </a:p>
              <a:p>
                <a:pPr marL="0" indent="0">
                  <a:buNone/>
                </a:pPr>
                <a:endParaRPr lang="en-US" sz="2400" dirty="0">
                  <a:latin typeface="Consolas" panose="020B0609020204030204" pitchFamily="49" charset="0"/>
                  <a:cs typeface="Consolas" panose="020B0609020204030204" pitchFamily="49" charset="0"/>
                </a:endParaRPr>
              </a:p>
              <a:p>
                <a:r>
                  <a:rPr lang="en-US" sz="2400" dirty="0">
                    <a:latin typeface="Calibri" panose="020F0502020204030204" pitchFamily="34" charset="0"/>
                    <a:cs typeface="Calibri" panose="020F0502020204030204" pitchFamily="34" charset="0"/>
                  </a:rPr>
                  <a:t>This simple algorithm performs </a:t>
                </a:r>
                <a14:m>
                  <m:oMath xmlns:m="http://schemas.openxmlformats.org/officeDocument/2006/math">
                    <m:r>
                      <a:rPr lang="en-US" sz="2400" i="1" dirty="0" smtClean="0">
                        <a:solidFill>
                          <a:schemeClr val="accent5"/>
                        </a:solidFill>
                        <a:latin typeface="Cambria Math" panose="02040503050406030204" pitchFamily="18" charset="0"/>
                        <a:cs typeface="Calibri" panose="020F0502020204030204" pitchFamily="34" charset="0"/>
                      </a:rPr>
                      <m:t>(</m:t>
                    </m:r>
                    <m:r>
                      <a:rPr lang="en-US" sz="2400" i="1" dirty="0" smtClean="0">
                        <a:solidFill>
                          <a:schemeClr val="accent5"/>
                        </a:solidFill>
                        <a:latin typeface="Cambria Math" panose="02040503050406030204" pitchFamily="18" charset="0"/>
                        <a:cs typeface="Calibri" panose="020F0502020204030204" pitchFamily="34" charset="0"/>
                      </a:rPr>
                      <m:t>𝑛</m:t>
                    </m:r>
                    <m:r>
                      <a:rPr lang="en-US" sz="2400" i="1" dirty="0" smtClean="0">
                        <a:solidFill>
                          <a:schemeClr val="accent5"/>
                        </a:solidFill>
                        <a:latin typeface="Cambria Math" panose="02040503050406030204" pitchFamily="18" charset="0"/>
                        <a:cs typeface="Calibri" panose="020F0502020204030204" pitchFamily="34" charset="0"/>
                      </a:rPr>
                      <m:t> – </m:t>
                    </m:r>
                    <m:r>
                      <a:rPr lang="en-US" sz="2400" i="1" dirty="0" smtClean="0">
                        <a:solidFill>
                          <a:schemeClr val="accent5"/>
                        </a:solidFill>
                        <a:latin typeface="Cambria Math" panose="02040503050406030204" pitchFamily="18" charset="0"/>
                        <a:cs typeface="Calibri" panose="020F0502020204030204" pitchFamily="34" charset="0"/>
                      </a:rPr>
                      <m:t>𝑚</m:t>
                    </m:r>
                    <m:r>
                      <a:rPr lang="en-US" sz="2400" i="1" dirty="0" smtClean="0">
                        <a:solidFill>
                          <a:schemeClr val="accent5"/>
                        </a:solidFill>
                        <a:latin typeface="Cambria Math" panose="02040503050406030204" pitchFamily="18" charset="0"/>
                        <a:cs typeface="Calibri" panose="020F0502020204030204" pitchFamily="34" charset="0"/>
                      </a:rPr>
                      <m:t>) ∗ </m:t>
                    </m:r>
                    <m:r>
                      <a:rPr lang="en-US" sz="2400" i="1" dirty="0" smtClean="0">
                        <a:solidFill>
                          <a:schemeClr val="accent5"/>
                        </a:solidFill>
                        <a:latin typeface="Cambria Math" panose="02040503050406030204" pitchFamily="18" charset="0"/>
                        <a:cs typeface="Calibri" panose="020F0502020204030204" pitchFamily="34" charset="0"/>
                      </a:rPr>
                      <m:t>𝑚</m:t>
                    </m:r>
                    <m:r>
                      <a:rPr lang="en-US" sz="2400" i="1" dirty="0" smtClean="0">
                        <a:solidFill>
                          <a:schemeClr val="accent5"/>
                        </a:solidFill>
                        <a:latin typeface="Cambria Math" panose="02040503050406030204" pitchFamily="18" charset="0"/>
                        <a:cs typeface="Calibri" panose="020F0502020204030204" pitchFamily="34" charset="0"/>
                      </a:rPr>
                      <m:t> = </m:t>
                    </m:r>
                    <m:r>
                      <a:rPr lang="en-US" sz="2400" i="1" dirty="0" smtClean="0">
                        <a:solidFill>
                          <a:schemeClr val="accent5"/>
                        </a:solidFill>
                        <a:latin typeface="Cambria Math" panose="02040503050406030204" pitchFamily="18" charset="0"/>
                        <a:cs typeface="Calibri" panose="020F0502020204030204" pitchFamily="34" charset="0"/>
                      </a:rPr>
                      <m:t>𝑛</m:t>
                    </m:r>
                    <m:r>
                      <a:rPr lang="en-US" sz="2400" i="1" dirty="0" smtClean="0">
                        <a:solidFill>
                          <a:schemeClr val="accent5"/>
                        </a:solidFill>
                        <a:latin typeface="Cambria Math" panose="02040503050406030204" pitchFamily="18" charset="0"/>
                        <a:cs typeface="Calibri" panose="020F0502020204030204" pitchFamily="34" charset="0"/>
                      </a:rPr>
                      <m:t>∗</m:t>
                    </m:r>
                    <m:r>
                      <a:rPr lang="en-US" sz="2400" i="1" dirty="0" smtClean="0">
                        <a:solidFill>
                          <a:schemeClr val="accent5"/>
                        </a:solidFill>
                        <a:latin typeface="Cambria Math" panose="02040503050406030204" pitchFamily="18" charset="0"/>
                        <a:cs typeface="Calibri" panose="020F0502020204030204" pitchFamily="34" charset="0"/>
                      </a:rPr>
                      <m:t>𝑚</m:t>
                    </m:r>
                    <m:r>
                      <a:rPr lang="en-US" sz="2400" i="1" dirty="0" smtClean="0">
                        <a:solidFill>
                          <a:schemeClr val="accent5"/>
                        </a:solidFill>
                        <a:latin typeface="Cambria Math" panose="02040503050406030204" pitchFamily="18" charset="0"/>
                        <a:cs typeface="Calibri" panose="020F0502020204030204" pitchFamily="34" charset="0"/>
                      </a:rPr>
                      <m:t> – </m:t>
                    </m:r>
                    <m:sSup>
                      <m:sSupPr>
                        <m:ctrlPr>
                          <a:rPr lang="en-US" sz="2400" i="1" dirty="0" smtClean="0">
                            <a:solidFill>
                              <a:schemeClr val="accent5"/>
                            </a:solidFill>
                            <a:latin typeface="Cambria Math" panose="02040503050406030204" pitchFamily="18" charset="0"/>
                            <a:cs typeface="Calibri" panose="020F0502020204030204" pitchFamily="34" charset="0"/>
                          </a:rPr>
                        </m:ctrlPr>
                      </m:sSupPr>
                      <m:e>
                        <m:r>
                          <a:rPr lang="en-US" sz="2400" i="1" dirty="0" smtClean="0">
                            <a:solidFill>
                              <a:schemeClr val="accent5"/>
                            </a:solidFill>
                            <a:latin typeface="Cambria Math" panose="02040503050406030204" pitchFamily="18" charset="0"/>
                            <a:cs typeface="Calibri" panose="020F0502020204030204" pitchFamily="34" charset="0"/>
                          </a:rPr>
                          <m:t>𝑚</m:t>
                        </m:r>
                      </m:e>
                      <m:sup>
                        <m:r>
                          <a:rPr lang="en-US" sz="2400" i="1" dirty="0" smtClean="0">
                            <a:solidFill>
                              <a:schemeClr val="accent5"/>
                            </a:solidFill>
                            <a:latin typeface="Cambria Math" panose="02040503050406030204" pitchFamily="18" charset="0"/>
                            <a:cs typeface="Calibri" panose="020F0502020204030204" pitchFamily="34" charset="0"/>
                          </a:rPr>
                          <m:t>2</m:t>
                        </m:r>
                      </m:sup>
                    </m:sSup>
                  </m:oMath>
                </a14:m>
                <a:r>
                  <a:rPr lang="en-US" sz="2400" dirty="0">
                    <a:solidFill>
                      <a:schemeClr val="accent5"/>
                    </a:solidFill>
                    <a:latin typeface="Calibri" panose="020F0502020204030204" pitchFamily="34" charset="0"/>
                    <a:cs typeface="Calibri" panose="020F0502020204030204" pitchFamily="34" charset="0"/>
                  </a:rPr>
                  <a:t> </a:t>
                </a:r>
                <a:r>
                  <a:rPr lang="en-US" sz="2400" dirty="0">
                    <a:latin typeface="Calibri" panose="020F0502020204030204" pitchFamily="34" charset="0"/>
                    <a:cs typeface="Calibri" panose="020F0502020204030204" pitchFamily="34" charset="0"/>
                  </a:rPr>
                  <a:t>character checks (elementary operations), which is </a:t>
                </a:r>
                <a14:m>
                  <m:oMath xmlns:m="http://schemas.openxmlformats.org/officeDocument/2006/math">
                    <m:r>
                      <a:rPr lang="en-US" sz="2400" i="1" dirty="0" smtClean="0">
                        <a:solidFill>
                          <a:schemeClr val="accent6"/>
                        </a:solidFill>
                        <a:latin typeface="Cambria Math" panose="02040503050406030204" pitchFamily="18" charset="0"/>
                        <a:ea typeface="Cambria Math" panose="02040503050406030204" pitchFamily="18" charset="0"/>
                        <a:cs typeface="Calibri" panose="020F0502020204030204" pitchFamily="34" charset="0"/>
                      </a:rPr>
                      <m:t>𝒪</m:t>
                    </m:r>
                    <m:r>
                      <a:rPr lang="en-US" sz="2400" i="1" dirty="0" smtClean="0">
                        <a:solidFill>
                          <a:schemeClr val="accent6"/>
                        </a:solidFill>
                        <a:latin typeface="Cambria Math" panose="02040503050406030204" pitchFamily="18" charset="0"/>
                        <a:cs typeface="Calibri" panose="020F0502020204030204" pitchFamily="34" charset="0"/>
                      </a:rPr>
                      <m:t>(</m:t>
                    </m:r>
                    <m:r>
                      <a:rPr lang="en-US" sz="2400" i="1" dirty="0" smtClean="0">
                        <a:solidFill>
                          <a:schemeClr val="accent6"/>
                        </a:solidFill>
                        <a:latin typeface="Cambria Math" panose="02040503050406030204" pitchFamily="18" charset="0"/>
                        <a:cs typeface="Calibri" panose="020F0502020204030204" pitchFamily="34" charset="0"/>
                      </a:rPr>
                      <m:t>𝑛</m:t>
                    </m:r>
                    <m:r>
                      <a:rPr lang="en-US" sz="2400" b="0" i="1" dirty="0" smtClean="0">
                        <a:solidFill>
                          <a:schemeClr val="accent6"/>
                        </a:solidFill>
                        <a:latin typeface="Cambria Math" panose="02040503050406030204" pitchFamily="18" charset="0"/>
                        <a:cs typeface="Calibri" panose="020F0502020204030204" pitchFamily="34" charset="0"/>
                      </a:rPr>
                      <m:t> </m:t>
                    </m:r>
                    <m:r>
                      <a:rPr lang="en-US" sz="2400" b="0" i="1" dirty="0" smtClean="0">
                        <a:solidFill>
                          <a:schemeClr val="accent6"/>
                        </a:solidFill>
                        <a:latin typeface="Cambria Math" panose="02040503050406030204" pitchFamily="18" charset="0"/>
                        <a:ea typeface="Cambria Math" panose="02040503050406030204" pitchFamily="18" charset="0"/>
                        <a:cs typeface="Calibri" panose="020F0502020204030204" pitchFamily="34" charset="0"/>
                      </a:rPr>
                      <m:t>∙</m:t>
                    </m:r>
                    <m:r>
                      <a:rPr lang="en-US" sz="2400" i="1" dirty="0" smtClean="0">
                        <a:solidFill>
                          <a:schemeClr val="accent6"/>
                        </a:solidFill>
                        <a:latin typeface="Cambria Math" panose="02040503050406030204" pitchFamily="18" charset="0"/>
                        <a:cs typeface="Calibri" panose="020F0502020204030204" pitchFamily="34" charset="0"/>
                      </a:rPr>
                      <m:t>𝑚</m:t>
                    </m:r>
                    <m:r>
                      <a:rPr lang="en-US" sz="2400" i="1" dirty="0" smtClean="0">
                        <a:solidFill>
                          <a:schemeClr val="accent6"/>
                        </a:solidFill>
                        <a:latin typeface="Cambria Math" panose="02040503050406030204" pitchFamily="18" charset="0"/>
                        <a:cs typeface="Calibri" panose="020F0502020204030204" pitchFamily="34" charset="0"/>
                      </a:rPr>
                      <m:t>)</m:t>
                    </m:r>
                  </m:oMath>
                </a14:m>
                <a:endParaRPr lang="en-US" sz="2400" dirty="0">
                  <a:latin typeface="Calibri" panose="020F0502020204030204" pitchFamily="34" charset="0"/>
                  <a:cs typeface="Calibri" panose="020F0502020204030204" pitchFamily="34" charset="0"/>
                </a:endParaRPr>
              </a:p>
              <a:p>
                <a:r>
                  <a:rPr lang="en-US" sz="2400" dirty="0">
                    <a:latin typeface="Calibri" panose="020F0502020204030204" pitchFamily="34" charset="0"/>
                    <a:cs typeface="Calibri" panose="020F0502020204030204" pitchFamily="34" charset="0"/>
                  </a:rPr>
                  <a:t>Goal: do better than </a:t>
                </a:r>
                <a14:m>
                  <m:oMath xmlns:m="http://schemas.openxmlformats.org/officeDocument/2006/math">
                    <m:r>
                      <a:rPr lang="en-US" sz="2400" i="1" dirty="0">
                        <a:solidFill>
                          <a:schemeClr val="accent6"/>
                        </a:solidFill>
                        <a:latin typeface="Cambria Math" panose="02040503050406030204" pitchFamily="18" charset="0"/>
                        <a:ea typeface="Cambria Math" panose="02040503050406030204" pitchFamily="18" charset="0"/>
                        <a:cs typeface="Calibri" panose="020F0502020204030204" pitchFamily="34" charset="0"/>
                      </a:rPr>
                      <m:t>𝒪</m:t>
                    </m:r>
                    <m:r>
                      <a:rPr lang="en-US" sz="2400" i="1" dirty="0">
                        <a:solidFill>
                          <a:schemeClr val="accent6"/>
                        </a:solidFill>
                        <a:latin typeface="Cambria Math" panose="02040503050406030204" pitchFamily="18" charset="0"/>
                        <a:cs typeface="Calibri" panose="020F0502020204030204" pitchFamily="34" charset="0"/>
                      </a:rPr>
                      <m:t>(</m:t>
                    </m:r>
                    <m:r>
                      <a:rPr lang="en-US" sz="2400" i="1" dirty="0">
                        <a:solidFill>
                          <a:schemeClr val="accent6"/>
                        </a:solidFill>
                        <a:latin typeface="Cambria Math" panose="02040503050406030204" pitchFamily="18" charset="0"/>
                        <a:cs typeface="Calibri" panose="020F0502020204030204" pitchFamily="34" charset="0"/>
                      </a:rPr>
                      <m:t>𝑛</m:t>
                    </m:r>
                    <m:r>
                      <a:rPr lang="en-US" sz="2400" i="1" dirty="0">
                        <a:solidFill>
                          <a:schemeClr val="accent6"/>
                        </a:solidFill>
                        <a:latin typeface="Cambria Math" panose="02040503050406030204" pitchFamily="18" charset="0"/>
                        <a:cs typeface="Calibri" panose="020F0502020204030204" pitchFamily="34" charset="0"/>
                      </a:rPr>
                      <m:t> ∙</m:t>
                    </m:r>
                    <m:r>
                      <a:rPr lang="en-US" sz="2400" i="1" dirty="0">
                        <a:solidFill>
                          <a:schemeClr val="accent6"/>
                        </a:solidFill>
                        <a:latin typeface="Cambria Math" panose="02040503050406030204" pitchFamily="18" charset="0"/>
                        <a:cs typeface="Calibri" panose="020F0502020204030204" pitchFamily="34" charset="0"/>
                      </a:rPr>
                      <m:t>𝑚</m:t>
                    </m:r>
                    <m:r>
                      <a:rPr lang="en-US" sz="2400" i="1" dirty="0">
                        <a:solidFill>
                          <a:schemeClr val="accent6"/>
                        </a:solidFill>
                        <a:latin typeface="Cambria Math" panose="02040503050406030204" pitchFamily="18" charset="0"/>
                        <a:cs typeface="Calibri" panose="020F0502020204030204" pitchFamily="34" charset="0"/>
                      </a:rPr>
                      <m:t>)</m:t>
                    </m:r>
                  </m:oMath>
                </a14:m>
                <a:r>
                  <a:rPr lang="en-US" sz="2400" dirty="0">
                    <a:latin typeface="Calibri" panose="020F0502020204030204" pitchFamily="34" charset="0"/>
                    <a:cs typeface="Calibri" panose="020F0502020204030204" pitchFamily="34" charset="0"/>
                  </a:rPr>
                  <a:t> :) </a:t>
                </a:r>
              </a:p>
            </p:txBody>
          </p:sp>
        </mc:Choice>
        <mc:Fallback xmlns="">
          <p:sp>
            <p:nvSpPr>
              <p:cNvPr id="3" name="Content Placeholder 2">
                <a:extLst>
                  <a:ext uri="{FF2B5EF4-FFF2-40B4-BE49-F238E27FC236}">
                    <a16:creationId xmlns:a16="http://schemas.microsoft.com/office/drawing/2014/main" id="{AD2F165C-3FAA-8C43-8D1D-303B7D43FDF3}"/>
                  </a:ext>
                </a:extLst>
              </p:cNvPr>
              <p:cNvSpPr>
                <a:spLocks noGrp="1" noRot="1" noChangeAspect="1" noMove="1" noResize="1" noEditPoints="1" noAdjustHandles="1" noChangeArrowheads="1" noChangeShapeType="1" noTextEdit="1"/>
              </p:cNvSpPr>
              <p:nvPr>
                <p:ph idx="1"/>
              </p:nvPr>
            </p:nvSpPr>
            <p:spPr>
              <a:blipFill>
                <a:blip r:embed="rId2"/>
                <a:stretch>
                  <a:fillRect l="-603" t="-2632"/>
                </a:stretch>
              </a:blipFill>
            </p:spPr>
            <p:txBody>
              <a:bodyPr/>
              <a:lstStyle/>
              <a:p>
                <a:r>
                  <a:rPr lang="en-US">
                    <a:noFill/>
                  </a:rPr>
                  <a:t> </a:t>
                </a:r>
              </a:p>
            </p:txBody>
          </p:sp>
        </mc:Fallback>
      </mc:AlternateContent>
    </p:spTree>
    <p:extLst>
      <p:ext uri="{BB962C8B-B14F-4D97-AF65-F5344CB8AC3E}">
        <p14:creationId xmlns:p14="http://schemas.microsoft.com/office/powerpoint/2010/main" val="376351028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AC8990-E147-2343-A0AB-0F1C92AA5257}"/>
              </a:ext>
            </a:extLst>
          </p:cNvPr>
          <p:cNvSpPr>
            <a:spLocks noGrp="1"/>
          </p:cNvSpPr>
          <p:nvPr>
            <p:ph type="title"/>
          </p:nvPr>
        </p:nvSpPr>
        <p:spPr/>
        <p:txBody>
          <a:bodyPr/>
          <a:lstStyle/>
          <a:p>
            <a:pPr algn="ctr"/>
            <a:r>
              <a:rPr lang="en-US" dirty="0"/>
              <a:t>Give me the </a:t>
            </a:r>
            <a:r>
              <a:rPr lang="en-US" dirty="0" err="1"/>
              <a:t>trie</a:t>
            </a:r>
            <a:r>
              <a:rPr lang="en-US" dirty="0"/>
              <a:t>! Part 2</a:t>
            </a:r>
          </a:p>
        </p:txBody>
      </p:sp>
      <p:sp>
        <p:nvSpPr>
          <p:cNvPr id="9" name="Oval 8">
            <a:extLst>
              <a:ext uri="{FF2B5EF4-FFF2-40B4-BE49-F238E27FC236}">
                <a16:creationId xmlns:a16="http://schemas.microsoft.com/office/drawing/2014/main" id="{38FD9AEF-6272-7844-A6D9-FF0383BF1B5F}"/>
              </a:ext>
            </a:extLst>
          </p:cNvPr>
          <p:cNvSpPr/>
          <p:nvPr/>
        </p:nvSpPr>
        <p:spPr>
          <a:xfrm>
            <a:off x="5120640" y="1690688"/>
            <a:ext cx="235131" cy="242615"/>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68B72F46-300B-2F4F-8335-82E04DF617F5}"/>
              </a:ext>
            </a:extLst>
          </p:cNvPr>
          <p:cNvCxnSpPr>
            <a:stCxn id="9" idx="6"/>
          </p:cNvCxnSpPr>
          <p:nvPr/>
        </p:nvCxnSpPr>
        <p:spPr>
          <a:xfrm>
            <a:off x="5355771" y="1811996"/>
            <a:ext cx="548640" cy="36485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97E66A8D-694E-8D40-A5F8-2410D9E6E6F4}"/>
              </a:ext>
            </a:extLst>
          </p:cNvPr>
          <p:cNvSpPr/>
          <p:nvPr/>
        </p:nvSpPr>
        <p:spPr>
          <a:xfrm>
            <a:off x="5904411" y="2176849"/>
            <a:ext cx="235131" cy="242615"/>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a:extLst>
              <a:ext uri="{FF2B5EF4-FFF2-40B4-BE49-F238E27FC236}">
                <a16:creationId xmlns:a16="http://schemas.microsoft.com/office/drawing/2014/main" id="{0DBF4677-5C9C-B848-82BD-79863249C9E7}"/>
              </a:ext>
            </a:extLst>
          </p:cNvPr>
          <p:cNvCxnSpPr>
            <a:stCxn id="12" idx="6"/>
          </p:cNvCxnSpPr>
          <p:nvPr/>
        </p:nvCxnSpPr>
        <p:spPr>
          <a:xfrm>
            <a:off x="6139542" y="2298157"/>
            <a:ext cx="548640" cy="36485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ECB750D9-AE55-5247-A2C2-E383CA85302E}"/>
              </a:ext>
            </a:extLst>
          </p:cNvPr>
          <p:cNvSpPr/>
          <p:nvPr/>
        </p:nvSpPr>
        <p:spPr>
          <a:xfrm>
            <a:off x="6714307" y="2648700"/>
            <a:ext cx="235131" cy="242615"/>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Arrow Connector 14">
            <a:extLst>
              <a:ext uri="{FF2B5EF4-FFF2-40B4-BE49-F238E27FC236}">
                <a16:creationId xmlns:a16="http://schemas.microsoft.com/office/drawing/2014/main" id="{7CF3E525-A3BC-A24E-9944-8FD4A821D24F}"/>
              </a:ext>
            </a:extLst>
          </p:cNvPr>
          <p:cNvCxnSpPr>
            <a:stCxn id="14" idx="6"/>
          </p:cNvCxnSpPr>
          <p:nvPr/>
        </p:nvCxnSpPr>
        <p:spPr>
          <a:xfrm>
            <a:off x="6949438" y="2770008"/>
            <a:ext cx="548640" cy="36485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322BF0AB-3B9B-9849-B807-56C7711F1740}"/>
              </a:ext>
            </a:extLst>
          </p:cNvPr>
          <p:cNvSpPr/>
          <p:nvPr/>
        </p:nvSpPr>
        <p:spPr>
          <a:xfrm>
            <a:off x="7498078" y="3121118"/>
            <a:ext cx="235131" cy="242615"/>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Arrow Connector 16">
            <a:extLst>
              <a:ext uri="{FF2B5EF4-FFF2-40B4-BE49-F238E27FC236}">
                <a16:creationId xmlns:a16="http://schemas.microsoft.com/office/drawing/2014/main" id="{6F55FE16-0E03-DC4D-8219-E76C8ED7903A}"/>
              </a:ext>
            </a:extLst>
          </p:cNvPr>
          <p:cNvCxnSpPr>
            <a:cxnSpLocks/>
          </p:cNvCxnSpPr>
          <p:nvPr/>
        </p:nvCxnSpPr>
        <p:spPr>
          <a:xfrm>
            <a:off x="7620013" y="3386296"/>
            <a:ext cx="0" cy="43978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272F90DB-1003-5446-8981-F132198563C5}"/>
              </a:ext>
            </a:extLst>
          </p:cNvPr>
          <p:cNvCxnSpPr>
            <a:cxnSpLocks/>
          </p:cNvCxnSpPr>
          <p:nvPr/>
        </p:nvCxnSpPr>
        <p:spPr>
          <a:xfrm flipH="1">
            <a:off x="4572000" y="1848112"/>
            <a:ext cx="509451" cy="3423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685005BC-44CA-1648-A346-0FB696BD18AE}"/>
              </a:ext>
            </a:extLst>
          </p:cNvPr>
          <p:cNvSpPr/>
          <p:nvPr/>
        </p:nvSpPr>
        <p:spPr>
          <a:xfrm>
            <a:off x="4371700" y="2182725"/>
            <a:ext cx="235131" cy="24261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26907D4F-BDDD-E445-8D86-5EAE50F85F99}"/>
              </a:ext>
            </a:extLst>
          </p:cNvPr>
          <p:cNvSpPr/>
          <p:nvPr/>
        </p:nvSpPr>
        <p:spPr>
          <a:xfrm>
            <a:off x="4942116" y="2740078"/>
            <a:ext cx="235131" cy="24261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273BD8C6-8417-FB44-8F00-13D384ECBE39}"/>
              </a:ext>
            </a:extLst>
          </p:cNvPr>
          <p:cNvSpPr/>
          <p:nvPr/>
        </p:nvSpPr>
        <p:spPr>
          <a:xfrm>
            <a:off x="5590910" y="3166801"/>
            <a:ext cx="235131" cy="24261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C41856A7-2F74-F640-99A5-FFC372A199FB}"/>
              </a:ext>
            </a:extLst>
          </p:cNvPr>
          <p:cNvSpPr/>
          <p:nvPr/>
        </p:nvSpPr>
        <p:spPr>
          <a:xfrm>
            <a:off x="3727259" y="2674761"/>
            <a:ext cx="235131" cy="24261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2B1E556C-7D38-0649-885D-DFCA3FD24136}"/>
              </a:ext>
            </a:extLst>
          </p:cNvPr>
          <p:cNvSpPr/>
          <p:nvPr/>
        </p:nvSpPr>
        <p:spPr>
          <a:xfrm>
            <a:off x="4297675" y="3232114"/>
            <a:ext cx="235131" cy="24261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E3441C57-F63B-B745-A93A-191A40DE5335}"/>
              </a:ext>
            </a:extLst>
          </p:cNvPr>
          <p:cNvSpPr/>
          <p:nvPr/>
        </p:nvSpPr>
        <p:spPr>
          <a:xfrm>
            <a:off x="4946469" y="3658837"/>
            <a:ext cx="235131" cy="24261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B99D1E33-522D-BF43-B764-72969A6257ED}"/>
              </a:ext>
            </a:extLst>
          </p:cNvPr>
          <p:cNvSpPr/>
          <p:nvPr/>
        </p:nvSpPr>
        <p:spPr>
          <a:xfrm>
            <a:off x="3095883" y="3219046"/>
            <a:ext cx="235131" cy="24261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71191F6D-F717-8345-9F05-8578746A1A11}"/>
              </a:ext>
            </a:extLst>
          </p:cNvPr>
          <p:cNvSpPr/>
          <p:nvPr/>
        </p:nvSpPr>
        <p:spPr>
          <a:xfrm>
            <a:off x="3666299" y="3776399"/>
            <a:ext cx="235131" cy="24261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DABB0354-AF32-5B43-B07B-AD8F6271DE37}"/>
              </a:ext>
            </a:extLst>
          </p:cNvPr>
          <p:cNvSpPr/>
          <p:nvPr/>
        </p:nvSpPr>
        <p:spPr>
          <a:xfrm>
            <a:off x="4315093" y="4203122"/>
            <a:ext cx="235131" cy="24261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3C4890BE-88F8-894A-94C3-BFB0C4E9B4D7}"/>
              </a:ext>
            </a:extLst>
          </p:cNvPr>
          <p:cNvSpPr/>
          <p:nvPr/>
        </p:nvSpPr>
        <p:spPr>
          <a:xfrm>
            <a:off x="2294685" y="3698019"/>
            <a:ext cx="235131" cy="24261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41C538B3-F4B5-4948-AA9F-23DE26D8521C}"/>
              </a:ext>
            </a:extLst>
          </p:cNvPr>
          <p:cNvSpPr/>
          <p:nvPr/>
        </p:nvSpPr>
        <p:spPr>
          <a:xfrm>
            <a:off x="2865101" y="4255372"/>
            <a:ext cx="235131" cy="24261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3A463E84-B9D8-414A-8BA3-E1129DB75763}"/>
              </a:ext>
            </a:extLst>
          </p:cNvPr>
          <p:cNvSpPr/>
          <p:nvPr/>
        </p:nvSpPr>
        <p:spPr>
          <a:xfrm>
            <a:off x="3513895" y="4682095"/>
            <a:ext cx="235131" cy="24261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Arrow Connector 32">
            <a:extLst>
              <a:ext uri="{FF2B5EF4-FFF2-40B4-BE49-F238E27FC236}">
                <a16:creationId xmlns:a16="http://schemas.microsoft.com/office/drawing/2014/main" id="{34B91EA3-5358-6A4B-8EC6-C27D6807ED77}"/>
              </a:ext>
            </a:extLst>
          </p:cNvPr>
          <p:cNvCxnSpPr>
            <a:cxnSpLocks/>
          </p:cNvCxnSpPr>
          <p:nvPr/>
        </p:nvCxnSpPr>
        <p:spPr>
          <a:xfrm>
            <a:off x="4593768" y="2447722"/>
            <a:ext cx="348348" cy="23479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1EF0C297-4041-3D4D-BA45-5CA0530A0141}"/>
              </a:ext>
            </a:extLst>
          </p:cNvPr>
          <p:cNvCxnSpPr>
            <a:cxnSpLocks/>
            <a:endCxn id="22" idx="1"/>
          </p:cNvCxnSpPr>
          <p:nvPr/>
        </p:nvCxnSpPr>
        <p:spPr>
          <a:xfrm>
            <a:off x="5277401" y="2877572"/>
            <a:ext cx="347943" cy="32475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9399C9E2-01D7-7043-B721-EECD54D1B907}"/>
              </a:ext>
            </a:extLst>
          </p:cNvPr>
          <p:cNvCxnSpPr>
            <a:cxnSpLocks/>
          </p:cNvCxnSpPr>
          <p:nvPr/>
        </p:nvCxnSpPr>
        <p:spPr>
          <a:xfrm flipH="1">
            <a:off x="3988515" y="2456430"/>
            <a:ext cx="391890" cy="2549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535CEC02-4103-8945-B2AC-C616DF63D812}"/>
              </a:ext>
            </a:extLst>
          </p:cNvPr>
          <p:cNvCxnSpPr>
            <a:cxnSpLocks/>
          </p:cNvCxnSpPr>
          <p:nvPr/>
        </p:nvCxnSpPr>
        <p:spPr>
          <a:xfrm flipH="1">
            <a:off x="4519742" y="2961531"/>
            <a:ext cx="391890" cy="2549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CE094B61-CB49-5C40-ACA7-B4173CD7CBBA}"/>
              </a:ext>
            </a:extLst>
          </p:cNvPr>
          <p:cNvCxnSpPr>
            <a:cxnSpLocks/>
          </p:cNvCxnSpPr>
          <p:nvPr/>
        </p:nvCxnSpPr>
        <p:spPr>
          <a:xfrm flipH="1">
            <a:off x="5168536" y="3414380"/>
            <a:ext cx="391890" cy="2549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FFE3647B-7524-1349-AA93-302FBC024814}"/>
              </a:ext>
            </a:extLst>
          </p:cNvPr>
          <p:cNvCxnSpPr>
            <a:cxnSpLocks/>
          </p:cNvCxnSpPr>
          <p:nvPr/>
        </p:nvCxnSpPr>
        <p:spPr>
          <a:xfrm flipH="1">
            <a:off x="3331010" y="2935404"/>
            <a:ext cx="391890" cy="2549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E4FFF07D-3619-A048-BA04-DD769FADBD39}"/>
              </a:ext>
            </a:extLst>
          </p:cNvPr>
          <p:cNvCxnSpPr>
            <a:cxnSpLocks/>
          </p:cNvCxnSpPr>
          <p:nvPr/>
        </p:nvCxnSpPr>
        <p:spPr>
          <a:xfrm flipH="1">
            <a:off x="3862237" y="3440505"/>
            <a:ext cx="391890" cy="2549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7AD63488-2440-1340-975A-22D707D2A717}"/>
              </a:ext>
            </a:extLst>
          </p:cNvPr>
          <p:cNvCxnSpPr>
            <a:cxnSpLocks/>
          </p:cNvCxnSpPr>
          <p:nvPr/>
        </p:nvCxnSpPr>
        <p:spPr>
          <a:xfrm flipH="1">
            <a:off x="4511031" y="3893354"/>
            <a:ext cx="391890" cy="2549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442EAED9-8AA7-D440-8928-A23E22F61F12}"/>
              </a:ext>
            </a:extLst>
          </p:cNvPr>
          <p:cNvCxnSpPr>
            <a:cxnSpLocks/>
          </p:cNvCxnSpPr>
          <p:nvPr/>
        </p:nvCxnSpPr>
        <p:spPr>
          <a:xfrm flipH="1">
            <a:off x="2647386" y="3466627"/>
            <a:ext cx="391890" cy="2549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C32184A1-A562-7B43-A0AC-1722388F30B5}"/>
              </a:ext>
            </a:extLst>
          </p:cNvPr>
          <p:cNvCxnSpPr>
            <a:cxnSpLocks/>
          </p:cNvCxnSpPr>
          <p:nvPr/>
        </p:nvCxnSpPr>
        <p:spPr>
          <a:xfrm flipH="1">
            <a:off x="3178613" y="3971728"/>
            <a:ext cx="391890" cy="2549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C71774EC-CBB7-C840-95D8-075310668088}"/>
              </a:ext>
            </a:extLst>
          </p:cNvPr>
          <p:cNvCxnSpPr>
            <a:cxnSpLocks/>
          </p:cNvCxnSpPr>
          <p:nvPr/>
        </p:nvCxnSpPr>
        <p:spPr>
          <a:xfrm flipH="1">
            <a:off x="3827407" y="4424577"/>
            <a:ext cx="391890" cy="2549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4C5EF4E5-6C82-6247-8BC8-D50B7CFEFDB0}"/>
              </a:ext>
            </a:extLst>
          </p:cNvPr>
          <p:cNvCxnSpPr>
            <a:cxnSpLocks/>
          </p:cNvCxnSpPr>
          <p:nvPr/>
        </p:nvCxnSpPr>
        <p:spPr>
          <a:xfrm flipH="1">
            <a:off x="1846196" y="3945601"/>
            <a:ext cx="391890" cy="2549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31F60B8D-277D-A24D-8D93-361C534012CB}"/>
              </a:ext>
            </a:extLst>
          </p:cNvPr>
          <p:cNvCxnSpPr>
            <a:cxnSpLocks/>
          </p:cNvCxnSpPr>
          <p:nvPr/>
        </p:nvCxnSpPr>
        <p:spPr>
          <a:xfrm flipH="1">
            <a:off x="2377423" y="4450702"/>
            <a:ext cx="391890" cy="2549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A5326132-2BE4-0B4E-ACD5-CFA0E69F5CAF}"/>
              </a:ext>
            </a:extLst>
          </p:cNvPr>
          <p:cNvCxnSpPr>
            <a:cxnSpLocks/>
          </p:cNvCxnSpPr>
          <p:nvPr/>
        </p:nvCxnSpPr>
        <p:spPr>
          <a:xfrm flipH="1">
            <a:off x="3026217" y="4903551"/>
            <a:ext cx="391890" cy="2549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E50B2F99-E6A4-1E4E-894C-1AF5A2C94B6D}"/>
              </a:ext>
            </a:extLst>
          </p:cNvPr>
          <p:cNvSpPr txBox="1"/>
          <p:nvPr/>
        </p:nvSpPr>
        <p:spPr>
          <a:xfrm>
            <a:off x="4606831" y="1690688"/>
            <a:ext cx="335285" cy="369332"/>
          </a:xfrm>
          <a:prstGeom prst="rect">
            <a:avLst/>
          </a:prstGeom>
          <a:noFill/>
        </p:spPr>
        <p:txBody>
          <a:bodyPr wrap="square" rtlCol="0">
            <a:spAutoFit/>
          </a:bodyPr>
          <a:lstStyle/>
          <a:p>
            <a:r>
              <a:rPr lang="en-US" dirty="0"/>
              <a:t>a</a:t>
            </a:r>
          </a:p>
        </p:txBody>
      </p:sp>
      <p:sp>
        <p:nvSpPr>
          <p:cNvPr id="59" name="TextBox 58">
            <a:extLst>
              <a:ext uri="{FF2B5EF4-FFF2-40B4-BE49-F238E27FC236}">
                <a16:creationId xmlns:a16="http://schemas.microsoft.com/office/drawing/2014/main" id="{391C430B-7530-1D4B-B853-41B0205A2F37}"/>
              </a:ext>
            </a:extLst>
          </p:cNvPr>
          <p:cNvSpPr txBox="1"/>
          <p:nvPr/>
        </p:nvSpPr>
        <p:spPr>
          <a:xfrm>
            <a:off x="4693917" y="2234978"/>
            <a:ext cx="335285" cy="369332"/>
          </a:xfrm>
          <a:prstGeom prst="rect">
            <a:avLst/>
          </a:prstGeom>
          <a:noFill/>
        </p:spPr>
        <p:txBody>
          <a:bodyPr wrap="square" rtlCol="0">
            <a:spAutoFit/>
          </a:bodyPr>
          <a:lstStyle/>
          <a:p>
            <a:r>
              <a:rPr lang="en-US" dirty="0"/>
              <a:t>a</a:t>
            </a:r>
          </a:p>
        </p:txBody>
      </p:sp>
      <p:sp>
        <p:nvSpPr>
          <p:cNvPr id="60" name="TextBox 59">
            <a:extLst>
              <a:ext uri="{FF2B5EF4-FFF2-40B4-BE49-F238E27FC236}">
                <a16:creationId xmlns:a16="http://schemas.microsoft.com/office/drawing/2014/main" id="{63937721-5DFA-1D42-B88A-AA8E12477688}"/>
              </a:ext>
            </a:extLst>
          </p:cNvPr>
          <p:cNvSpPr txBox="1"/>
          <p:nvPr/>
        </p:nvSpPr>
        <p:spPr>
          <a:xfrm>
            <a:off x="5342711" y="2753142"/>
            <a:ext cx="335285" cy="369332"/>
          </a:xfrm>
          <a:prstGeom prst="rect">
            <a:avLst/>
          </a:prstGeom>
          <a:noFill/>
        </p:spPr>
        <p:txBody>
          <a:bodyPr wrap="square" rtlCol="0">
            <a:spAutoFit/>
          </a:bodyPr>
          <a:lstStyle/>
          <a:p>
            <a:r>
              <a:rPr lang="en-US" dirty="0"/>
              <a:t>a</a:t>
            </a:r>
          </a:p>
        </p:txBody>
      </p:sp>
      <p:sp>
        <p:nvSpPr>
          <p:cNvPr id="61" name="TextBox 60">
            <a:extLst>
              <a:ext uri="{FF2B5EF4-FFF2-40B4-BE49-F238E27FC236}">
                <a16:creationId xmlns:a16="http://schemas.microsoft.com/office/drawing/2014/main" id="{F8C7BD4F-5366-1846-880F-2FCF84D54C8F}"/>
              </a:ext>
            </a:extLst>
          </p:cNvPr>
          <p:cNvSpPr txBox="1"/>
          <p:nvPr/>
        </p:nvSpPr>
        <p:spPr>
          <a:xfrm>
            <a:off x="5516879" y="1634081"/>
            <a:ext cx="335285" cy="369332"/>
          </a:xfrm>
          <a:prstGeom prst="rect">
            <a:avLst/>
          </a:prstGeom>
          <a:noFill/>
        </p:spPr>
        <p:txBody>
          <a:bodyPr wrap="square" rtlCol="0">
            <a:spAutoFit/>
          </a:bodyPr>
          <a:lstStyle/>
          <a:p>
            <a:r>
              <a:rPr lang="en-US" dirty="0"/>
              <a:t>b</a:t>
            </a:r>
          </a:p>
        </p:txBody>
      </p:sp>
      <p:sp>
        <p:nvSpPr>
          <p:cNvPr id="62" name="TextBox 61">
            <a:extLst>
              <a:ext uri="{FF2B5EF4-FFF2-40B4-BE49-F238E27FC236}">
                <a16:creationId xmlns:a16="http://schemas.microsoft.com/office/drawing/2014/main" id="{8D15BFC2-F9F0-8348-B0B9-84415DD024DF}"/>
              </a:ext>
            </a:extLst>
          </p:cNvPr>
          <p:cNvSpPr txBox="1"/>
          <p:nvPr/>
        </p:nvSpPr>
        <p:spPr>
          <a:xfrm>
            <a:off x="6270176" y="2060803"/>
            <a:ext cx="335285" cy="369332"/>
          </a:xfrm>
          <a:prstGeom prst="rect">
            <a:avLst/>
          </a:prstGeom>
          <a:noFill/>
        </p:spPr>
        <p:txBody>
          <a:bodyPr wrap="square" rtlCol="0">
            <a:spAutoFit/>
          </a:bodyPr>
          <a:lstStyle/>
          <a:p>
            <a:r>
              <a:rPr lang="en-US" dirty="0"/>
              <a:t>b</a:t>
            </a:r>
          </a:p>
        </p:txBody>
      </p:sp>
      <p:sp>
        <p:nvSpPr>
          <p:cNvPr id="63" name="TextBox 62">
            <a:extLst>
              <a:ext uri="{FF2B5EF4-FFF2-40B4-BE49-F238E27FC236}">
                <a16:creationId xmlns:a16="http://schemas.microsoft.com/office/drawing/2014/main" id="{6F1F7750-611D-0A4D-A59E-1F52B4864491}"/>
              </a:ext>
            </a:extLst>
          </p:cNvPr>
          <p:cNvSpPr txBox="1"/>
          <p:nvPr/>
        </p:nvSpPr>
        <p:spPr>
          <a:xfrm>
            <a:off x="7167162" y="2513651"/>
            <a:ext cx="335285" cy="369332"/>
          </a:xfrm>
          <a:prstGeom prst="rect">
            <a:avLst/>
          </a:prstGeom>
          <a:noFill/>
        </p:spPr>
        <p:txBody>
          <a:bodyPr wrap="square" rtlCol="0">
            <a:spAutoFit/>
          </a:bodyPr>
          <a:lstStyle/>
          <a:p>
            <a:r>
              <a:rPr lang="en-US" dirty="0"/>
              <a:t>b</a:t>
            </a:r>
          </a:p>
        </p:txBody>
      </p:sp>
      <p:sp>
        <p:nvSpPr>
          <p:cNvPr id="64" name="TextBox 63">
            <a:extLst>
              <a:ext uri="{FF2B5EF4-FFF2-40B4-BE49-F238E27FC236}">
                <a16:creationId xmlns:a16="http://schemas.microsoft.com/office/drawing/2014/main" id="{B8CA0B0F-698A-6241-B086-E7B3057B61B1}"/>
              </a:ext>
            </a:extLst>
          </p:cNvPr>
          <p:cNvSpPr txBox="1"/>
          <p:nvPr/>
        </p:nvSpPr>
        <p:spPr>
          <a:xfrm>
            <a:off x="7633066" y="3399359"/>
            <a:ext cx="335285" cy="369332"/>
          </a:xfrm>
          <a:prstGeom prst="rect">
            <a:avLst/>
          </a:prstGeom>
          <a:noFill/>
        </p:spPr>
        <p:txBody>
          <a:bodyPr wrap="square" rtlCol="0">
            <a:spAutoFit/>
          </a:bodyPr>
          <a:lstStyle/>
          <a:p>
            <a:r>
              <a:rPr lang="en-US" dirty="0"/>
              <a:t>$</a:t>
            </a:r>
          </a:p>
        </p:txBody>
      </p:sp>
      <p:sp>
        <p:nvSpPr>
          <p:cNvPr id="65" name="Oval 64">
            <a:extLst>
              <a:ext uri="{FF2B5EF4-FFF2-40B4-BE49-F238E27FC236}">
                <a16:creationId xmlns:a16="http://schemas.microsoft.com/office/drawing/2014/main" id="{6471C5F8-508A-4E48-B072-7415DD844ECE}"/>
              </a:ext>
            </a:extLst>
          </p:cNvPr>
          <p:cNvSpPr/>
          <p:nvPr/>
        </p:nvSpPr>
        <p:spPr>
          <a:xfrm>
            <a:off x="7498077" y="3900116"/>
            <a:ext cx="235131" cy="24261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TextBox 65">
            <a:extLst>
              <a:ext uri="{FF2B5EF4-FFF2-40B4-BE49-F238E27FC236}">
                <a16:creationId xmlns:a16="http://schemas.microsoft.com/office/drawing/2014/main" id="{420D98BF-D9AE-1545-B13E-42573228B4A1}"/>
              </a:ext>
            </a:extLst>
          </p:cNvPr>
          <p:cNvSpPr txBox="1"/>
          <p:nvPr/>
        </p:nvSpPr>
        <p:spPr>
          <a:xfrm>
            <a:off x="3944979" y="2243685"/>
            <a:ext cx="335285" cy="369332"/>
          </a:xfrm>
          <a:prstGeom prst="rect">
            <a:avLst/>
          </a:prstGeom>
          <a:noFill/>
        </p:spPr>
        <p:txBody>
          <a:bodyPr wrap="square" rtlCol="0">
            <a:spAutoFit/>
          </a:bodyPr>
          <a:lstStyle/>
          <a:p>
            <a:r>
              <a:rPr lang="en-US" dirty="0"/>
              <a:t>b</a:t>
            </a:r>
          </a:p>
        </p:txBody>
      </p:sp>
      <p:sp>
        <p:nvSpPr>
          <p:cNvPr id="67" name="TextBox 66">
            <a:extLst>
              <a:ext uri="{FF2B5EF4-FFF2-40B4-BE49-F238E27FC236}">
                <a16:creationId xmlns:a16="http://schemas.microsoft.com/office/drawing/2014/main" id="{DBFBC731-17ED-6C40-8167-7289A8E278C5}"/>
              </a:ext>
            </a:extLst>
          </p:cNvPr>
          <p:cNvSpPr txBox="1"/>
          <p:nvPr/>
        </p:nvSpPr>
        <p:spPr>
          <a:xfrm>
            <a:off x="3274415" y="2748785"/>
            <a:ext cx="335285" cy="369332"/>
          </a:xfrm>
          <a:prstGeom prst="rect">
            <a:avLst/>
          </a:prstGeom>
          <a:noFill/>
        </p:spPr>
        <p:txBody>
          <a:bodyPr wrap="square" rtlCol="0">
            <a:spAutoFit/>
          </a:bodyPr>
          <a:lstStyle/>
          <a:p>
            <a:r>
              <a:rPr lang="en-US" dirty="0"/>
              <a:t>b</a:t>
            </a:r>
          </a:p>
        </p:txBody>
      </p:sp>
      <p:sp>
        <p:nvSpPr>
          <p:cNvPr id="68" name="TextBox 67">
            <a:extLst>
              <a:ext uri="{FF2B5EF4-FFF2-40B4-BE49-F238E27FC236}">
                <a16:creationId xmlns:a16="http://schemas.microsoft.com/office/drawing/2014/main" id="{7C62CC9F-8193-3148-A3C7-3A489C819200}"/>
              </a:ext>
            </a:extLst>
          </p:cNvPr>
          <p:cNvSpPr txBox="1"/>
          <p:nvPr/>
        </p:nvSpPr>
        <p:spPr>
          <a:xfrm>
            <a:off x="2643042" y="3214693"/>
            <a:ext cx="335285" cy="369332"/>
          </a:xfrm>
          <a:prstGeom prst="rect">
            <a:avLst/>
          </a:prstGeom>
          <a:noFill/>
        </p:spPr>
        <p:txBody>
          <a:bodyPr wrap="square" rtlCol="0">
            <a:spAutoFit/>
          </a:bodyPr>
          <a:lstStyle/>
          <a:p>
            <a:r>
              <a:rPr lang="en-US" dirty="0"/>
              <a:t>b</a:t>
            </a:r>
          </a:p>
        </p:txBody>
      </p:sp>
      <p:sp>
        <p:nvSpPr>
          <p:cNvPr id="69" name="TextBox 68">
            <a:extLst>
              <a:ext uri="{FF2B5EF4-FFF2-40B4-BE49-F238E27FC236}">
                <a16:creationId xmlns:a16="http://schemas.microsoft.com/office/drawing/2014/main" id="{CA62A1C8-2775-764F-951E-27DDCB71B5D9}"/>
              </a:ext>
            </a:extLst>
          </p:cNvPr>
          <p:cNvSpPr txBox="1"/>
          <p:nvPr/>
        </p:nvSpPr>
        <p:spPr>
          <a:xfrm>
            <a:off x="1933287" y="3654478"/>
            <a:ext cx="335285" cy="369332"/>
          </a:xfrm>
          <a:prstGeom prst="rect">
            <a:avLst/>
          </a:prstGeom>
          <a:noFill/>
        </p:spPr>
        <p:txBody>
          <a:bodyPr wrap="square" rtlCol="0">
            <a:spAutoFit/>
          </a:bodyPr>
          <a:lstStyle/>
          <a:p>
            <a:r>
              <a:rPr lang="en-US" dirty="0"/>
              <a:t>$</a:t>
            </a:r>
          </a:p>
        </p:txBody>
      </p:sp>
      <p:sp>
        <p:nvSpPr>
          <p:cNvPr id="70" name="Oval 69">
            <a:extLst>
              <a:ext uri="{FF2B5EF4-FFF2-40B4-BE49-F238E27FC236}">
                <a16:creationId xmlns:a16="http://schemas.microsoft.com/office/drawing/2014/main" id="{AA80112F-FAF4-A84F-B69F-264C7629D3B4}"/>
              </a:ext>
            </a:extLst>
          </p:cNvPr>
          <p:cNvSpPr/>
          <p:nvPr/>
        </p:nvSpPr>
        <p:spPr>
          <a:xfrm>
            <a:off x="1571868" y="4190054"/>
            <a:ext cx="235131" cy="24261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TextBox 70">
            <a:extLst>
              <a:ext uri="{FF2B5EF4-FFF2-40B4-BE49-F238E27FC236}">
                <a16:creationId xmlns:a16="http://schemas.microsoft.com/office/drawing/2014/main" id="{DDC5789F-E01B-8248-98EB-0C9530919E6A}"/>
              </a:ext>
            </a:extLst>
          </p:cNvPr>
          <p:cNvSpPr txBox="1"/>
          <p:nvPr/>
        </p:nvSpPr>
        <p:spPr>
          <a:xfrm>
            <a:off x="2438388" y="4159579"/>
            <a:ext cx="335285" cy="369332"/>
          </a:xfrm>
          <a:prstGeom prst="rect">
            <a:avLst/>
          </a:prstGeom>
          <a:noFill/>
        </p:spPr>
        <p:txBody>
          <a:bodyPr wrap="square" rtlCol="0">
            <a:spAutoFit/>
          </a:bodyPr>
          <a:lstStyle/>
          <a:p>
            <a:r>
              <a:rPr lang="en-US" dirty="0"/>
              <a:t>$</a:t>
            </a:r>
          </a:p>
        </p:txBody>
      </p:sp>
      <p:sp>
        <p:nvSpPr>
          <p:cNvPr id="72" name="Oval 71">
            <a:extLst>
              <a:ext uri="{FF2B5EF4-FFF2-40B4-BE49-F238E27FC236}">
                <a16:creationId xmlns:a16="http://schemas.microsoft.com/office/drawing/2014/main" id="{58690CB7-93C0-024C-9931-ADBF601E2D40}"/>
              </a:ext>
            </a:extLst>
          </p:cNvPr>
          <p:cNvSpPr/>
          <p:nvPr/>
        </p:nvSpPr>
        <p:spPr>
          <a:xfrm>
            <a:off x="2076969" y="4695155"/>
            <a:ext cx="235131" cy="24261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TextBox 72">
            <a:extLst>
              <a:ext uri="{FF2B5EF4-FFF2-40B4-BE49-F238E27FC236}">
                <a16:creationId xmlns:a16="http://schemas.microsoft.com/office/drawing/2014/main" id="{CACD0149-C01F-C84A-A1E4-BEA619A4F21C}"/>
              </a:ext>
            </a:extLst>
          </p:cNvPr>
          <p:cNvSpPr txBox="1"/>
          <p:nvPr/>
        </p:nvSpPr>
        <p:spPr>
          <a:xfrm>
            <a:off x="3000068" y="4682450"/>
            <a:ext cx="335285" cy="369332"/>
          </a:xfrm>
          <a:prstGeom prst="rect">
            <a:avLst/>
          </a:prstGeom>
          <a:noFill/>
        </p:spPr>
        <p:txBody>
          <a:bodyPr wrap="square" rtlCol="0">
            <a:spAutoFit/>
          </a:bodyPr>
          <a:lstStyle/>
          <a:p>
            <a:r>
              <a:rPr lang="en-US" dirty="0"/>
              <a:t>$</a:t>
            </a:r>
          </a:p>
        </p:txBody>
      </p:sp>
      <p:sp>
        <p:nvSpPr>
          <p:cNvPr id="74" name="Oval 73">
            <a:extLst>
              <a:ext uri="{FF2B5EF4-FFF2-40B4-BE49-F238E27FC236}">
                <a16:creationId xmlns:a16="http://schemas.microsoft.com/office/drawing/2014/main" id="{D8DAE332-A86D-814A-A702-7388B7F3F346}"/>
              </a:ext>
            </a:extLst>
          </p:cNvPr>
          <p:cNvSpPr/>
          <p:nvPr/>
        </p:nvSpPr>
        <p:spPr>
          <a:xfrm>
            <a:off x="2690921" y="5139295"/>
            <a:ext cx="235131" cy="24261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TextBox 74">
            <a:extLst>
              <a:ext uri="{FF2B5EF4-FFF2-40B4-BE49-F238E27FC236}">
                <a16:creationId xmlns:a16="http://schemas.microsoft.com/office/drawing/2014/main" id="{DEC1CBB2-F720-8F49-A87E-8B67038F8F81}"/>
              </a:ext>
            </a:extLst>
          </p:cNvPr>
          <p:cNvSpPr txBox="1"/>
          <p:nvPr/>
        </p:nvSpPr>
        <p:spPr>
          <a:xfrm>
            <a:off x="4410891" y="2761849"/>
            <a:ext cx="335285" cy="369332"/>
          </a:xfrm>
          <a:prstGeom prst="rect">
            <a:avLst/>
          </a:prstGeom>
          <a:noFill/>
        </p:spPr>
        <p:txBody>
          <a:bodyPr wrap="square" rtlCol="0">
            <a:spAutoFit/>
          </a:bodyPr>
          <a:lstStyle/>
          <a:p>
            <a:r>
              <a:rPr lang="en-US" dirty="0"/>
              <a:t>b</a:t>
            </a:r>
          </a:p>
        </p:txBody>
      </p:sp>
      <p:sp>
        <p:nvSpPr>
          <p:cNvPr id="76" name="TextBox 75">
            <a:extLst>
              <a:ext uri="{FF2B5EF4-FFF2-40B4-BE49-F238E27FC236}">
                <a16:creationId xmlns:a16="http://schemas.microsoft.com/office/drawing/2014/main" id="{1A6E4905-462E-874F-A6AD-5BFCEB513798}"/>
              </a:ext>
            </a:extLst>
          </p:cNvPr>
          <p:cNvSpPr txBox="1"/>
          <p:nvPr/>
        </p:nvSpPr>
        <p:spPr>
          <a:xfrm>
            <a:off x="3740327" y="3266949"/>
            <a:ext cx="335285" cy="369332"/>
          </a:xfrm>
          <a:prstGeom prst="rect">
            <a:avLst/>
          </a:prstGeom>
          <a:noFill/>
        </p:spPr>
        <p:txBody>
          <a:bodyPr wrap="square" rtlCol="0">
            <a:spAutoFit/>
          </a:bodyPr>
          <a:lstStyle/>
          <a:p>
            <a:r>
              <a:rPr lang="en-US" dirty="0"/>
              <a:t>b</a:t>
            </a:r>
          </a:p>
        </p:txBody>
      </p:sp>
      <p:sp>
        <p:nvSpPr>
          <p:cNvPr id="77" name="TextBox 76">
            <a:extLst>
              <a:ext uri="{FF2B5EF4-FFF2-40B4-BE49-F238E27FC236}">
                <a16:creationId xmlns:a16="http://schemas.microsoft.com/office/drawing/2014/main" id="{7CC8EDBD-A297-9341-A2BD-E25FDC402BB0}"/>
              </a:ext>
            </a:extLst>
          </p:cNvPr>
          <p:cNvSpPr txBox="1"/>
          <p:nvPr/>
        </p:nvSpPr>
        <p:spPr>
          <a:xfrm>
            <a:off x="3108954" y="3732857"/>
            <a:ext cx="335285" cy="369332"/>
          </a:xfrm>
          <a:prstGeom prst="rect">
            <a:avLst/>
          </a:prstGeom>
          <a:noFill/>
        </p:spPr>
        <p:txBody>
          <a:bodyPr wrap="square" rtlCol="0">
            <a:spAutoFit/>
          </a:bodyPr>
          <a:lstStyle/>
          <a:p>
            <a:r>
              <a:rPr lang="en-US" dirty="0"/>
              <a:t>b</a:t>
            </a:r>
          </a:p>
        </p:txBody>
      </p:sp>
      <p:sp>
        <p:nvSpPr>
          <p:cNvPr id="78" name="TextBox 77">
            <a:extLst>
              <a:ext uri="{FF2B5EF4-FFF2-40B4-BE49-F238E27FC236}">
                <a16:creationId xmlns:a16="http://schemas.microsoft.com/office/drawing/2014/main" id="{1346134F-ABF8-E845-BC81-3F1B499B1D06}"/>
              </a:ext>
            </a:extLst>
          </p:cNvPr>
          <p:cNvSpPr txBox="1"/>
          <p:nvPr/>
        </p:nvSpPr>
        <p:spPr>
          <a:xfrm>
            <a:off x="5085811" y="3280013"/>
            <a:ext cx="335285" cy="369332"/>
          </a:xfrm>
          <a:prstGeom prst="rect">
            <a:avLst/>
          </a:prstGeom>
          <a:noFill/>
        </p:spPr>
        <p:txBody>
          <a:bodyPr wrap="square" rtlCol="0">
            <a:spAutoFit/>
          </a:bodyPr>
          <a:lstStyle/>
          <a:p>
            <a:r>
              <a:rPr lang="en-US" dirty="0"/>
              <a:t>b</a:t>
            </a:r>
          </a:p>
        </p:txBody>
      </p:sp>
      <p:sp>
        <p:nvSpPr>
          <p:cNvPr id="79" name="TextBox 78">
            <a:extLst>
              <a:ext uri="{FF2B5EF4-FFF2-40B4-BE49-F238E27FC236}">
                <a16:creationId xmlns:a16="http://schemas.microsoft.com/office/drawing/2014/main" id="{5562CDD5-1907-3841-B562-2CF8F452C4C9}"/>
              </a:ext>
            </a:extLst>
          </p:cNvPr>
          <p:cNvSpPr txBox="1"/>
          <p:nvPr/>
        </p:nvSpPr>
        <p:spPr>
          <a:xfrm>
            <a:off x="4415247" y="3785113"/>
            <a:ext cx="335285" cy="369332"/>
          </a:xfrm>
          <a:prstGeom prst="rect">
            <a:avLst/>
          </a:prstGeom>
          <a:noFill/>
        </p:spPr>
        <p:txBody>
          <a:bodyPr wrap="square" rtlCol="0">
            <a:spAutoFit/>
          </a:bodyPr>
          <a:lstStyle/>
          <a:p>
            <a:r>
              <a:rPr lang="en-US" dirty="0"/>
              <a:t>b</a:t>
            </a:r>
          </a:p>
        </p:txBody>
      </p:sp>
      <p:sp>
        <p:nvSpPr>
          <p:cNvPr id="80" name="TextBox 79">
            <a:extLst>
              <a:ext uri="{FF2B5EF4-FFF2-40B4-BE49-F238E27FC236}">
                <a16:creationId xmlns:a16="http://schemas.microsoft.com/office/drawing/2014/main" id="{EB9850FB-9020-B04D-96FE-DE7BBB4CF74C}"/>
              </a:ext>
            </a:extLst>
          </p:cNvPr>
          <p:cNvSpPr txBox="1"/>
          <p:nvPr/>
        </p:nvSpPr>
        <p:spPr>
          <a:xfrm>
            <a:off x="3783874" y="4251021"/>
            <a:ext cx="335285" cy="369332"/>
          </a:xfrm>
          <a:prstGeom prst="rect">
            <a:avLst/>
          </a:prstGeom>
          <a:noFill/>
        </p:spPr>
        <p:txBody>
          <a:bodyPr wrap="square" rtlCol="0">
            <a:spAutoFit/>
          </a:bodyPr>
          <a:lstStyle/>
          <a:p>
            <a:r>
              <a:rPr lang="en-US" dirty="0"/>
              <a:t>b</a:t>
            </a:r>
          </a:p>
        </p:txBody>
      </p:sp>
      <mc:AlternateContent xmlns:mc="http://schemas.openxmlformats.org/markup-compatibility/2006" xmlns:a14="http://schemas.microsoft.com/office/drawing/2010/main">
        <mc:Choice Requires="a14">
          <p:sp>
            <p:nvSpPr>
              <p:cNvPr id="81" name="Rectangle 80">
                <a:extLst>
                  <a:ext uri="{FF2B5EF4-FFF2-40B4-BE49-F238E27FC236}">
                    <a16:creationId xmlns:a16="http://schemas.microsoft.com/office/drawing/2014/main" id="{1ACB1975-B154-4E47-96DC-90CF7E6C94C1}"/>
                  </a:ext>
                </a:extLst>
              </p:cNvPr>
              <p:cNvSpPr/>
              <p:nvPr/>
            </p:nvSpPr>
            <p:spPr>
              <a:xfrm>
                <a:off x="87744" y="718693"/>
                <a:ext cx="3352136"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i="1" dirty="0" smtClean="0">
                          <a:solidFill>
                            <a:schemeClr val="tx1"/>
                          </a:solidFill>
                          <a:latin typeface="Cambria Math" panose="02040503050406030204" pitchFamily="18" charset="0"/>
                          <a:cs typeface="Consolas" panose="020B0609020204030204" pitchFamily="49" charset="0"/>
                        </a:rPr>
                        <m:t>𝑇</m:t>
                      </m:r>
                      <m:r>
                        <a:rPr lang="en-US" sz="2400" b="0" i="1" dirty="0" smtClean="0">
                          <a:solidFill>
                            <a:schemeClr val="tx1"/>
                          </a:solidFill>
                          <a:latin typeface="Cambria Math" panose="02040503050406030204" pitchFamily="18" charset="0"/>
                          <a:cs typeface="Consolas" panose="020B0609020204030204" pitchFamily="49" charset="0"/>
                        </a:rPr>
                        <m:t>$</m:t>
                      </m:r>
                      <m:r>
                        <a:rPr lang="en-US" sz="2400" i="1" dirty="0" smtClean="0">
                          <a:solidFill>
                            <a:schemeClr val="tx1"/>
                          </a:solidFill>
                          <a:latin typeface="Cambria Math" panose="02040503050406030204" pitchFamily="18" charset="0"/>
                          <a:cs typeface="Consolas" panose="020B0609020204030204" pitchFamily="49" charset="0"/>
                        </a:rPr>
                        <m:t>=</m:t>
                      </m:r>
                      <m:r>
                        <a:rPr lang="en-US" sz="2400" i="1" dirty="0" err="1">
                          <a:solidFill>
                            <a:schemeClr val="tx1"/>
                          </a:solidFill>
                          <a:latin typeface="Cambria Math" panose="02040503050406030204" pitchFamily="18" charset="0"/>
                          <a:cs typeface="Consolas" panose="020B0609020204030204" pitchFamily="49" charset="0"/>
                        </a:rPr>
                        <m:t>𝑎𝑎𝑎𝑏𝑏𝑏</m:t>
                      </m:r>
                      <m:r>
                        <a:rPr lang="en-US" sz="2400" i="1" dirty="0" smtClean="0">
                          <a:solidFill>
                            <a:schemeClr val="tx1"/>
                          </a:solidFill>
                          <a:latin typeface="Cambria Math" panose="02040503050406030204" pitchFamily="18" charset="0"/>
                          <a:cs typeface="Consolas" panose="020B0609020204030204" pitchFamily="49" charset="0"/>
                        </a:rPr>
                        <m:t>$=</m:t>
                      </m:r>
                      <m:sSup>
                        <m:sSupPr>
                          <m:ctrlPr>
                            <a:rPr lang="en-US" sz="2400" b="0" i="1" smtClean="0">
                              <a:solidFill>
                                <a:schemeClr val="tx1"/>
                              </a:solidFill>
                              <a:latin typeface="Cambria Math" panose="02040503050406030204" pitchFamily="18" charset="0"/>
                              <a:cs typeface="Consolas" panose="020B0609020204030204" pitchFamily="49" charset="0"/>
                            </a:rPr>
                          </m:ctrlPr>
                        </m:sSupPr>
                        <m:e>
                          <m:r>
                            <a:rPr lang="en-US" sz="2400" b="0" i="1" smtClean="0">
                              <a:solidFill>
                                <a:schemeClr val="tx1"/>
                              </a:solidFill>
                              <a:latin typeface="Cambria Math" panose="02040503050406030204" pitchFamily="18" charset="0"/>
                              <a:cs typeface="Consolas" panose="020B0609020204030204" pitchFamily="49" charset="0"/>
                            </a:rPr>
                            <m:t>𝑎</m:t>
                          </m:r>
                        </m:e>
                        <m:sup>
                          <m:r>
                            <a:rPr lang="en-US" sz="2400" b="0" i="1" smtClean="0">
                              <a:solidFill>
                                <a:srgbClr val="FF0000"/>
                              </a:solidFill>
                              <a:latin typeface="Cambria Math" panose="02040503050406030204" pitchFamily="18" charset="0"/>
                              <a:cs typeface="Consolas" panose="020B0609020204030204" pitchFamily="49" charset="0"/>
                            </a:rPr>
                            <m:t>3</m:t>
                          </m:r>
                        </m:sup>
                      </m:sSup>
                      <m:sSup>
                        <m:sSupPr>
                          <m:ctrlPr>
                            <a:rPr lang="en-US" sz="2400" b="0" i="1" smtClean="0">
                              <a:solidFill>
                                <a:schemeClr val="tx1"/>
                              </a:solidFill>
                              <a:latin typeface="Cambria Math" panose="02040503050406030204" pitchFamily="18" charset="0"/>
                              <a:cs typeface="Consolas" panose="020B0609020204030204" pitchFamily="49" charset="0"/>
                            </a:rPr>
                          </m:ctrlPr>
                        </m:sSupPr>
                        <m:e>
                          <m:r>
                            <a:rPr lang="en-US" sz="2400" b="0" i="1" smtClean="0">
                              <a:solidFill>
                                <a:schemeClr val="tx1"/>
                              </a:solidFill>
                              <a:latin typeface="Cambria Math" panose="02040503050406030204" pitchFamily="18" charset="0"/>
                              <a:cs typeface="Consolas" panose="020B0609020204030204" pitchFamily="49" charset="0"/>
                            </a:rPr>
                            <m:t>𝑏</m:t>
                          </m:r>
                        </m:e>
                        <m:sup>
                          <m:r>
                            <a:rPr lang="en-US" sz="2400" b="0" i="1" smtClean="0">
                              <a:solidFill>
                                <a:srgbClr val="FF0000"/>
                              </a:solidFill>
                              <a:latin typeface="Cambria Math" panose="02040503050406030204" pitchFamily="18" charset="0"/>
                              <a:cs typeface="Consolas" panose="020B0609020204030204" pitchFamily="49" charset="0"/>
                            </a:rPr>
                            <m:t>3</m:t>
                          </m:r>
                        </m:sup>
                      </m:sSup>
                      <m:r>
                        <a:rPr lang="en-US" sz="2400" b="0" i="1" smtClean="0">
                          <a:solidFill>
                            <a:schemeClr val="tx1"/>
                          </a:solidFill>
                          <a:latin typeface="Cambria Math" panose="02040503050406030204" pitchFamily="18" charset="0"/>
                          <a:cs typeface="Consolas" panose="020B0609020204030204" pitchFamily="49" charset="0"/>
                        </a:rPr>
                        <m:t>$</m:t>
                      </m:r>
                    </m:oMath>
                  </m:oMathPara>
                </a14:m>
                <a:endParaRPr lang="en-US" sz="2400" dirty="0">
                  <a:solidFill>
                    <a:schemeClr val="tx1"/>
                  </a:solidFill>
                </a:endParaRPr>
              </a:p>
            </p:txBody>
          </p:sp>
        </mc:Choice>
        <mc:Fallback xmlns="">
          <p:sp>
            <p:nvSpPr>
              <p:cNvPr id="81" name="Rectangle 80">
                <a:extLst>
                  <a:ext uri="{FF2B5EF4-FFF2-40B4-BE49-F238E27FC236}">
                    <a16:creationId xmlns:a16="http://schemas.microsoft.com/office/drawing/2014/main" id="{1ACB1975-B154-4E47-96DC-90CF7E6C94C1}"/>
                  </a:ext>
                </a:extLst>
              </p:cNvPr>
              <p:cNvSpPr>
                <a:spLocks noRot="1" noChangeAspect="1" noMove="1" noResize="1" noEditPoints="1" noAdjustHandles="1" noChangeArrowheads="1" noChangeShapeType="1" noTextEdit="1"/>
              </p:cNvSpPr>
              <p:nvPr/>
            </p:nvSpPr>
            <p:spPr>
              <a:xfrm>
                <a:off x="87744" y="718693"/>
                <a:ext cx="3352136" cy="461665"/>
              </a:xfrm>
              <a:prstGeom prst="rect">
                <a:avLst/>
              </a:prstGeom>
              <a:blipFill>
                <a:blip r:embed="rId2"/>
                <a:stretch>
                  <a:fillRect b="-5405"/>
                </a:stretch>
              </a:blipFill>
            </p:spPr>
            <p:txBody>
              <a:bodyPr/>
              <a:lstStyle/>
              <a:p>
                <a:r>
                  <a:rPr lang="en-US">
                    <a:noFill/>
                  </a:rPr>
                  <a:t> </a:t>
                </a:r>
              </a:p>
            </p:txBody>
          </p:sp>
        </mc:Fallback>
      </mc:AlternateContent>
      <p:cxnSp>
        <p:nvCxnSpPr>
          <p:cNvPr id="82" name="Straight Arrow Connector 81">
            <a:extLst>
              <a:ext uri="{FF2B5EF4-FFF2-40B4-BE49-F238E27FC236}">
                <a16:creationId xmlns:a16="http://schemas.microsoft.com/office/drawing/2014/main" id="{5A4EDFC4-45C2-6C48-B029-B9E91A7B56C0}"/>
              </a:ext>
            </a:extLst>
          </p:cNvPr>
          <p:cNvCxnSpPr>
            <a:cxnSpLocks/>
          </p:cNvCxnSpPr>
          <p:nvPr/>
        </p:nvCxnSpPr>
        <p:spPr>
          <a:xfrm>
            <a:off x="5991489" y="2450570"/>
            <a:ext cx="26129" cy="41081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DABAE8B1-47ED-A54C-9019-074877F8ED7D}"/>
              </a:ext>
            </a:extLst>
          </p:cNvPr>
          <p:cNvSpPr txBox="1"/>
          <p:nvPr/>
        </p:nvSpPr>
        <p:spPr>
          <a:xfrm>
            <a:off x="5669288" y="2426566"/>
            <a:ext cx="335285" cy="369332"/>
          </a:xfrm>
          <a:prstGeom prst="rect">
            <a:avLst/>
          </a:prstGeom>
          <a:noFill/>
        </p:spPr>
        <p:txBody>
          <a:bodyPr wrap="square" rtlCol="0">
            <a:spAutoFit/>
          </a:bodyPr>
          <a:lstStyle/>
          <a:p>
            <a:r>
              <a:rPr lang="en-US" dirty="0"/>
              <a:t>$</a:t>
            </a:r>
          </a:p>
        </p:txBody>
      </p:sp>
      <p:sp>
        <p:nvSpPr>
          <p:cNvPr id="85" name="Oval 84">
            <a:extLst>
              <a:ext uri="{FF2B5EF4-FFF2-40B4-BE49-F238E27FC236}">
                <a16:creationId xmlns:a16="http://schemas.microsoft.com/office/drawing/2014/main" id="{F62EA85A-E01C-D844-BDE7-E0C958774D20}"/>
              </a:ext>
            </a:extLst>
          </p:cNvPr>
          <p:cNvSpPr/>
          <p:nvPr/>
        </p:nvSpPr>
        <p:spPr>
          <a:xfrm>
            <a:off x="5900054" y="2918666"/>
            <a:ext cx="235131" cy="24261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TextBox 85">
            <a:extLst>
              <a:ext uri="{FF2B5EF4-FFF2-40B4-BE49-F238E27FC236}">
                <a16:creationId xmlns:a16="http://schemas.microsoft.com/office/drawing/2014/main" id="{9B1D613A-1E0C-C04A-B39D-01DDF66A195A}"/>
              </a:ext>
            </a:extLst>
          </p:cNvPr>
          <p:cNvSpPr txBox="1"/>
          <p:nvPr/>
        </p:nvSpPr>
        <p:spPr>
          <a:xfrm>
            <a:off x="6474837" y="2866350"/>
            <a:ext cx="335285" cy="369332"/>
          </a:xfrm>
          <a:prstGeom prst="rect">
            <a:avLst/>
          </a:prstGeom>
          <a:noFill/>
        </p:spPr>
        <p:txBody>
          <a:bodyPr wrap="square" rtlCol="0">
            <a:spAutoFit/>
          </a:bodyPr>
          <a:lstStyle/>
          <a:p>
            <a:r>
              <a:rPr lang="en-US" dirty="0"/>
              <a:t>$</a:t>
            </a:r>
          </a:p>
        </p:txBody>
      </p:sp>
      <p:sp>
        <p:nvSpPr>
          <p:cNvPr id="87" name="Oval 86">
            <a:extLst>
              <a:ext uri="{FF2B5EF4-FFF2-40B4-BE49-F238E27FC236}">
                <a16:creationId xmlns:a16="http://schemas.microsoft.com/office/drawing/2014/main" id="{A15B3FAA-685A-2A48-B1CD-5A5F0503D661}"/>
              </a:ext>
            </a:extLst>
          </p:cNvPr>
          <p:cNvSpPr/>
          <p:nvPr/>
        </p:nvSpPr>
        <p:spPr>
          <a:xfrm>
            <a:off x="6705603" y="3280072"/>
            <a:ext cx="235131" cy="24261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9" name="Straight Arrow Connector 88">
            <a:extLst>
              <a:ext uri="{FF2B5EF4-FFF2-40B4-BE49-F238E27FC236}">
                <a16:creationId xmlns:a16="http://schemas.microsoft.com/office/drawing/2014/main" id="{05D3931E-7590-F846-A651-3319E715E61F}"/>
              </a:ext>
            </a:extLst>
          </p:cNvPr>
          <p:cNvCxnSpPr>
            <a:cxnSpLocks/>
          </p:cNvCxnSpPr>
          <p:nvPr/>
        </p:nvCxnSpPr>
        <p:spPr>
          <a:xfrm>
            <a:off x="6810097" y="2864229"/>
            <a:ext cx="26129" cy="41081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0" name="Freeform 89">
            <a:extLst>
              <a:ext uri="{FF2B5EF4-FFF2-40B4-BE49-F238E27FC236}">
                <a16:creationId xmlns:a16="http://schemas.microsoft.com/office/drawing/2014/main" id="{4E076244-10A0-2541-9677-7E7FDAF3B705}"/>
              </a:ext>
            </a:extLst>
          </p:cNvPr>
          <p:cNvSpPr/>
          <p:nvPr/>
        </p:nvSpPr>
        <p:spPr>
          <a:xfrm>
            <a:off x="5355771" y="1575974"/>
            <a:ext cx="1110343" cy="161386"/>
          </a:xfrm>
          <a:custGeom>
            <a:avLst/>
            <a:gdLst>
              <a:gd name="connsiteX0" fmla="*/ 0 w 1110343"/>
              <a:gd name="connsiteY0" fmla="*/ 161386 h 161386"/>
              <a:gd name="connsiteX1" fmla="*/ 378823 w 1110343"/>
              <a:gd name="connsiteY1" fmla="*/ 4632 h 161386"/>
              <a:gd name="connsiteX2" fmla="*/ 1110343 w 1110343"/>
              <a:gd name="connsiteY2" fmla="*/ 56883 h 161386"/>
            </a:gdLst>
            <a:ahLst/>
            <a:cxnLst>
              <a:cxn ang="0">
                <a:pos x="connsiteX0" y="connsiteY0"/>
              </a:cxn>
              <a:cxn ang="0">
                <a:pos x="connsiteX1" y="connsiteY1"/>
              </a:cxn>
              <a:cxn ang="0">
                <a:pos x="connsiteX2" y="connsiteY2"/>
              </a:cxn>
            </a:cxnLst>
            <a:rect l="l" t="t" r="r" b="b"/>
            <a:pathLst>
              <a:path w="1110343" h="161386">
                <a:moveTo>
                  <a:pt x="0" y="161386"/>
                </a:moveTo>
                <a:cubicBezTo>
                  <a:pt x="96883" y="91717"/>
                  <a:pt x="193766" y="22049"/>
                  <a:pt x="378823" y="4632"/>
                </a:cubicBezTo>
                <a:cubicBezTo>
                  <a:pt x="563880" y="-12785"/>
                  <a:pt x="837111" y="22049"/>
                  <a:pt x="1110343" y="56883"/>
                </a:cubicBezTo>
              </a:path>
            </a:pathLst>
          </a:custGeom>
          <a:noFill/>
          <a:ln>
            <a:solidFill>
              <a:schemeClr val="tx1"/>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TextBox 90">
            <a:extLst>
              <a:ext uri="{FF2B5EF4-FFF2-40B4-BE49-F238E27FC236}">
                <a16:creationId xmlns:a16="http://schemas.microsoft.com/office/drawing/2014/main" id="{FF405FA6-4C04-2D4E-9DD2-20DE1A5C8885}"/>
              </a:ext>
            </a:extLst>
          </p:cNvPr>
          <p:cNvSpPr txBox="1"/>
          <p:nvPr/>
        </p:nvSpPr>
        <p:spPr>
          <a:xfrm>
            <a:off x="5717177" y="1233485"/>
            <a:ext cx="335285" cy="369332"/>
          </a:xfrm>
          <a:prstGeom prst="rect">
            <a:avLst/>
          </a:prstGeom>
          <a:noFill/>
        </p:spPr>
        <p:txBody>
          <a:bodyPr wrap="square" rtlCol="0">
            <a:spAutoFit/>
          </a:bodyPr>
          <a:lstStyle/>
          <a:p>
            <a:r>
              <a:rPr lang="en-US" dirty="0"/>
              <a:t>$</a:t>
            </a:r>
          </a:p>
        </p:txBody>
      </p:sp>
      <p:sp>
        <p:nvSpPr>
          <p:cNvPr id="92" name="Oval 91">
            <a:extLst>
              <a:ext uri="{FF2B5EF4-FFF2-40B4-BE49-F238E27FC236}">
                <a16:creationId xmlns:a16="http://schemas.microsoft.com/office/drawing/2014/main" id="{0CB93A1C-66CE-F446-82C4-565FC3E4596B}"/>
              </a:ext>
            </a:extLst>
          </p:cNvPr>
          <p:cNvSpPr/>
          <p:nvPr/>
        </p:nvSpPr>
        <p:spPr>
          <a:xfrm>
            <a:off x="6474828" y="1493218"/>
            <a:ext cx="235131" cy="24261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707651D1-3447-4C42-A55A-9E406F35E00A}"/>
              </a:ext>
            </a:extLst>
          </p:cNvPr>
          <p:cNvSpPr txBox="1"/>
          <p:nvPr/>
        </p:nvSpPr>
        <p:spPr>
          <a:xfrm>
            <a:off x="7968350" y="1848112"/>
            <a:ext cx="3487775" cy="769441"/>
          </a:xfrm>
          <a:prstGeom prst="rect">
            <a:avLst/>
          </a:prstGeom>
          <a:noFill/>
        </p:spPr>
        <p:txBody>
          <a:bodyPr wrap="square" rtlCol="0">
            <a:spAutoFit/>
          </a:bodyPr>
          <a:lstStyle/>
          <a:p>
            <a:r>
              <a:rPr lang="en-US" sz="2200" dirty="0">
                <a:solidFill>
                  <a:schemeClr val="accent1"/>
                </a:solidFill>
              </a:rPr>
              <a:t>1 root</a:t>
            </a:r>
            <a:r>
              <a:rPr lang="en-US" sz="2200" dirty="0"/>
              <a:t> + </a:t>
            </a:r>
          </a:p>
          <a:p>
            <a:r>
              <a:rPr lang="en-US" sz="2200" dirty="0">
                <a:solidFill>
                  <a:srgbClr val="FF0000"/>
                </a:solidFill>
              </a:rPr>
              <a:t>3</a:t>
            </a:r>
            <a:r>
              <a:rPr lang="en-US" sz="2200" dirty="0">
                <a:solidFill>
                  <a:schemeClr val="accent6"/>
                </a:solidFill>
              </a:rPr>
              <a:t> nodes along ‘b’ chain </a:t>
            </a:r>
            <a:r>
              <a:rPr lang="en-US" sz="2200" dirty="0"/>
              <a:t>+</a:t>
            </a:r>
          </a:p>
        </p:txBody>
      </p:sp>
      <p:sp>
        <p:nvSpPr>
          <p:cNvPr id="4" name="Freeform 3">
            <a:extLst>
              <a:ext uri="{FF2B5EF4-FFF2-40B4-BE49-F238E27FC236}">
                <a16:creationId xmlns:a16="http://schemas.microsoft.com/office/drawing/2014/main" id="{C8933635-EF60-DE4D-97D3-5EF8C0AF34C3}"/>
              </a:ext>
            </a:extLst>
          </p:cNvPr>
          <p:cNvSpPr/>
          <p:nvPr/>
        </p:nvSpPr>
        <p:spPr>
          <a:xfrm>
            <a:off x="2978331" y="285967"/>
            <a:ext cx="5016138" cy="2000033"/>
          </a:xfrm>
          <a:custGeom>
            <a:avLst/>
            <a:gdLst>
              <a:gd name="connsiteX0" fmla="*/ 0 w 5016138"/>
              <a:gd name="connsiteY0" fmla="*/ 471679 h 2000033"/>
              <a:gd name="connsiteX1" fmla="*/ 2011680 w 5016138"/>
              <a:gd name="connsiteY1" fmla="*/ 92856 h 2000033"/>
              <a:gd name="connsiteX2" fmla="*/ 5016138 w 5016138"/>
              <a:gd name="connsiteY2" fmla="*/ 2000033 h 2000033"/>
            </a:gdLst>
            <a:ahLst/>
            <a:cxnLst>
              <a:cxn ang="0">
                <a:pos x="connsiteX0" y="connsiteY0"/>
              </a:cxn>
              <a:cxn ang="0">
                <a:pos x="connsiteX1" y="connsiteY1"/>
              </a:cxn>
              <a:cxn ang="0">
                <a:pos x="connsiteX2" y="connsiteY2"/>
              </a:cxn>
            </a:cxnLst>
            <a:rect l="l" t="t" r="r" b="b"/>
            <a:pathLst>
              <a:path w="5016138" h="2000033">
                <a:moveTo>
                  <a:pt x="0" y="471679"/>
                </a:moveTo>
                <a:cubicBezTo>
                  <a:pt x="587828" y="154904"/>
                  <a:pt x="1175657" y="-161870"/>
                  <a:pt x="2011680" y="92856"/>
                </a:cubicBezTo>
                <a:cubicBezTo>
                  <a:pt x="2847703" y="347582"/>
                  <a:pt x="3931920" y="1173807"/>
                  <a:pt x="5016138" y="2000033"/>
                </a:cubicBezTo>
              </a:path>
            </a:pathLst>
          </a:custGeom>
          <a:noFill/>
          <a:ln w="19050">
            <a:solidFill>
              <a:srgbClr val="FF0000"/>
            </a:solidFill>
            <a:headEnd type="triangl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2834541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AC8990-E147-2343-A0AB-0F1C92AA5257}"/>
              </a:ext>
            </a:extLst>
          </p:cNvPr>
          <p:cNvSpPr>
            <a:spLocks noGrp="1"/>
          </p:cNvSpPr>
          <p:nvPr>
            <p:ph type="title"/>
          </p:nvPr>
        </p:nvSpPr>
        <p:spPr/>
        <p:txBody>
          <a:bodyPr/>
          <a:lstStyle/>
          <a:p>
            <a:pPr algn="ctr"/>
            <a:r>
              <a:rPr lang="en-US" dirty="0"/>
              <a:t>Give me the </a:t>
            </a:r>
            <a:r>
              <a:rPr lang="en-US" dirty="0" err="1"/>
              <a:t>trie</a:t>
            </a:r>
            <a:r>
              <a:rPr lang="en-US" dirty="0"/>
              <a:t>! Part 2</a:t>
            </a:r>
          </a:p>
        </p:txBody>
      </p:sp>
      <p:sp>
        <p:nvSpPr>
          <p:cNvPr id="9" name="Oval 8">
            <a:extLst>
              <a:ext uri="{FF2B5EF4-FFF2-40B4-BE49-F238E27FC236}">
                <a16:creationId xmlns:a16="http://schemas.microsoft.com/office/drawing/2014/main" id="{38FD9AEF-6272-7844-A6D9-FF0383BF1B5F}"/>
              </a:ext>
            </a:extLst>
          </p:cNvPr>
          <p:cNvSpPr/>
          <p:nvPr/>
        </p:nvSpPr>
        <p:spPr>
          <a:xfrm>
            <a:off x="5120640" y="1690688"/>
            <a:ext cx="235131" cy="242615"/>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68B72F46-300B-2F4F-8335-82E04DF617F5}"/>
              </a:ext>
            </a:extLst>
          </p:cNvPr>
          <p:cNvCxnSpPr>
            <a:stCxn id="9" idx="6"/>
          </p:cNvCxnSpPr>
          <p:nvPr/>
        </p:nvCxnSpPr>
        <p:spPr>
          <a:xfrm>
            <a:off x="5355771" y="1811996"/>
            <a:ext cx="548640" cy="36485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97E66A8D-694E-8D40-A5F8-2410D9E6E6F4}"/>
              </a:ext>
            </a:extLst>
          </p:cNvPr>
          <p:cNvSpPr/>
          <p:nvPr/>
        </p:nvSpPr>
        <p:spPr>
          <a:xfrm>
            <a:off x="5904411" y="2176849"/>
            <a:ext cx="235131" cy="242615"/>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a:extLst>
              <a:ext uri="{FF2B5EF4-FFF2-40B4-BE49-F238E27FC236}">
                <a16:creationId xmlns:a16="http://schemas.microsoft.com/office/drawing/2014/main" id="{0DBF4677-5C9C-B848-82BD-79863249C9E7}"/>
              </a:ext>
            </a:extLst>
          </p:cNvPr>
          <p:cNvCxnSpPr>
            <a:stCxn id="12" idx="6"/>
          </p:cNvCxnSpPr>
          <p:nvPr/>
        </p:nvCxnSpPr>
        <p:spPr>
          <a:xfrm>
            <a:off x="6139542" y="2298157"/>
            <a:ext cx="548640" cy="36485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ECB750D9-AE55-5247-A2C2-E383CA85302E}"/>
              </a:ext>
            </a:extLst>
          </p:cNvPr>
          <p:cNvSpPr/>
          <p:nvPr/>
        </p:nvSpPr>
        <p:spPr>
          <a:xfrm>
            <a:off x="6714307" y="2648700"/>
            <a:ext cx="235131" cy="242615"/>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Arrow Connector 14">
            <a:extLst>
              <a:ext uri="{FF2B5EF4-FFF2-40B4-BE49-F238E27FC236}">
                <a16:creationId xmlns:a16="http://schemas.microsoft.com/office/drawing/2014/main" id="{7CF3E525-A3BC-A24E-9944-8FD4A821D24F}"/>
              </a:ext>
            </a:extLst>
          </p:cNvPr>
          <p:cNvCxnSpPr>
            <a:stCxn id="14" idx="6"/>
          </p:cNvCxnSpPr>
          <p:nvPr/>
        </p:nvCxnSpPr>
        <p:spPr>
          <a:xfrm>
            <a:off x="6949438" y="2770008"/>
            <a:ext cx="548640" cy="36485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322BF0AB-3B9B-9849-B807-56C7711F1740}"/>
              </a:ext>
            </a:extLst>
          </p:cNvPr>
          <p:cNvSpPr/>
          <p:nvPr/>
        </p:nvSpPr>
        <p:spPr>
          <a:xfrm>
            <a:off x="7498078" y="3121118"/>
            <a:ext cx="235131" cy="242615"/>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Arrow Connector 16">
            <a:extLst>
              <a:ext uri="{FF2B5EF4-FFF2-40B4-BE49-F238E27FC236}">
                <a16:creationId xmlns:a16="http://schemas.microsoft.com/office/drawing/2014/main" id="{6F55FE16-0E03-DC4D-8219-E76C8ED7903A}"/>
              </a:ext>
            </a:extLst>
          </p:cNvPr>
          <p:cNvCxnSpPr>
            <a:cxnSpLocks/>
          </p:cNvCxnSpPr>
          <p:nvPr/>
        </p:nvCxnSpPr>
        <p:spPr>
          <a:xfrm>
            <a:off x="7620013" y="3386296"/>
            <a:ext cx="0" cy="43978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272F90DB-1003-5446-8981-F132198563C5}"/>
              </a:ext>
            </a:extLst>
          </p:cNvPr>
          <p:cNvCxnSpPr>
            <a:cxnSpLocks/>
          </p:cNvCxnSpPr>
          <p:nvPr/>
        </p:nvCxnSpPr>
        <p:spPr>
          <a:xfrm flipH="1">
            <a:off x="4572000" y="1848112"/>
            <a:ext cx="509451" cy="3423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685005BC-44CA-1648-A346-0FB696BD18AE}"/>
              </a:ext>
            </a:extLst>
          </p:cNvPr>
          <p:cNvSpPr/>
          <p:nvPr/>
        </p:nvSpPr>
        <p:spPr>
          <a:xfrm>
            <a:off x="4371700" y="2182725"/>
            <a:ext cx="235131" cy="242615"/>
          </a:xfrm>
          <a:prstGeom prst="ellipse">
            <a:avLst/>
          </a:prstGeom>
          <a:solidFill>
            <a:srgbClr val="FF4EFF"/>
          </a:solidFill>
          <a:ln>
            <a:solidFill>
              <a:srgbClr val="FF4E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26907D4F-BDDD-E445-8D86-5EAE50F85F99}"/>
              </a:ext>
            </a:extLst>
          </p:cNvPr>
          <p:cNvSpPr/>
          <p:nvPr/>
        </p:nvSpPr>
        <p:spPr>
          <a:xfrm>
            <a:off x="4942116" y="2740078"/>
            <a:ext cx="235131" cy="242615"/>
          </a:xfrm>
          <a:prstGeom prst="ellipse">
            <a:avLst/>
          </a:prstGeom>
          <a:solidFill>
            <a:srgbClr val="FF4EFF"/>
          </a:solidFill>
          <a:ln>
            <a:solidFill>
              <a:srgbClr val="FF4E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273BD8C6-8417-FB44-8F00-13D384ECBE39}"/>
              </a:ext>
            </a:extLst>
          </p:cNvPr>
          <p:cNvSpPr/>
          <p:nvPr/>
        </p:nvSpPr>
        <p:spPr>
          <a:xfrm>
            <a:off x="5590910" y="3166801"/>
            <a:ext cx="235131" cy="242615"/>
          </a:xfrm>
          <a:prstGeom prst="ellipse">
            <a:avLst/>
          </a:prstGeom>
          <a:solidFill>
            <a:srgbClr val="FF4EFF"/>
          </a:solidFill>
          <a:ln>
            <a:solidFill>
              <a:srgbClr val="FF4E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C41856A7-2F74-F640-99A5-FFC372A199FB}"/>
              </a:ext>
            </a:extLst>
          </p:cNvPr>
          <p:cNvSpPr/>
          <p:nvPr/>
        </p:nvSpPr>
        <p:spPr>
          <a:xfrm>
            <a:off x="3727259" y="2674761"/>
            <a:ext cx="235131" cy="24261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2B1E556C-7D38-0649-885D-DFCA3FD24136}"/>
              </a:ext>
            </a:extLst>
          </p:cNvPr>
          <p:cNvSpPr/>
          <p:nvPr/>
        </p:nvSpPr>
        <p:spPr>
          <a:xfrm>
            <a:off x="4297675" y="3232114"/>
            <a:ext cx="235131" cy="24261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E3441C57-F63B-B745-A93A-191A40DE5335}"/>
              </a:ext>
            </a:extLst>
          </p:cNvPr>
          <p:cNvSpPr/>
          <p:nvPr/>
        </p:nvSpPr>
        <p:spPr>
          <a:xfrm>
            <a:off x="4946469" y="3658837"/>
            <a:ext cx="235131" cy="24261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B99D1E33-522D-BF43-B764-72969A6257ED}"/>
              </a:ext>
            </a:extLst>
          </p:cNvPr>
          <p:cNvSpPr/>
          <p:nvPr/>
        </p:nvSpPr>
        <p:spPr>
          <a:xfrm>
            <a:off x="3095883" y="3219046"/>
            <a:ext cx="235131" cy="24261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71191F6D-F717-8345-9F05-8578746A1A11}"/>
              </a:ext>
            </a:extLst>
          </p:cNvPr>
          <p:cNvSpPr/>
          <p:nvPr/>
        </p:nvSpPr>
        <p:spPr>
          <a:xfrm>
            <a:off x="3666299" y="3776399"/>
            <a:ext cx="235131" cy="24261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DABB0354-AF32-5B43-B07B-AD8F6271DE37}"/>
              </a:ext>
            </a:extLst>
          </p:cNvPr>
          <p:cNvSpPr/>
          <p:nvPr/>
        </p:nvSpPr>
        <p:spPr>
          <a:xfrm>
            <a:off x="4315093" y="4203122"/>
            <a:ext cx="235131" cy="24261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3C4890BE-88F8-894A-94C3-BFB0C4E9B4D7}"/>
              </a:ext>
            </a:extLst>
          </p:cNvPr>
          <p:cNvSpPr/>
          <p:nvPr/>
        </p:nvSpPr>
        <p:spPr>
          <a:xfrm>
            <a:off x="2294685" y="3698019"/>
            <a:ext cx="235131" cy="24261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41C538B3-F4B5-4948-AA9F-23DE26D8521C}"/>
              </a:ext>
            </a:extLst>
          </p:cNvPr>
          <p:cNvSpPr/>
          <p:nvPr/>
        </p:nvSpPr>
        <p:spPr>
          <a:xfrm>
            <a:off x="2865101" y="4255372"/>
            <a:ext cx="235131" cy="24261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3A463E84-B9D8-414A-8BA3-E1129DB75763}"/>
              </a:ext>
            </a:extLst>
          </p:cNvPr>
          <p:cNvSpPr/>
          <p:nvPr/>
        </p:nvSpPr>
        <p:spPr>
          <a:xfrm>
            <a:off x="3513895" y="4682095"/>
            <a:ext cx="235131" cy="24261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Arrow Connector 32">
            <a:extLst>
              <a:ext uri="{FF2B5EF4-FFF2-40B4-BE49-F238E27FC236}">
                <a16:creationId xmlns:a16="http://schemas.microsoft.com/office/drawing/2014/main" id="{34B91EA3-5358-6A4B-8EC6-C27D6807ED77}"/>
              </a:ext>
            </a:extLst>
          </p:cNvPr>
          <p:cNvCxnSpPr>
            <a:cxnSpLocks/>
          </p:cNvCxnSpPr>
          <p:nvPr/>
        </p:nvCxnSpPr>
        <p:spPr>
          <a:xfrm>
            <a:off x="4593768" y="2447722"/>
            <a:ext cx="348348" cy="23479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1EF0C297-4041-3D4D-BA45-5CA0530A0141}"/>
              </a:ext>
            </a:extLst>
          </p:cNvPr>
          <p:cNvCxnSpPr>
            <a:cxnSpLocks/>
            <a:endCxn id="22" idx="1"/>
          </p:cNvCxnSpPr>
          <p:nvPr/>
        </p:nvCxnSpPr>
        <p:spPr>
          <a:xfrm>
            <a:off x="5277401" y="2877572"/>
            <a:ext cx="347943" cy="32475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9399C9E2-01D7-7043-B721-EECD54D1B907}"/>
              </a:ext>
            </a:extLst>
          </p:cNvPr>
          <p:cNvCxnSpPr>
            <a:cxnSpLocks/>
          </p:cNvCxnSpPr>
          <p:nvPr/>
        </p:nvCxnSpPr>
        <p:spPr>
          <a:xfrm flipH="1">
            <a:off x="3988515" y="2456430"/>
            <a:ext cx="391890" cy="2549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535CEC02-4103-8945-B2AC-C616DF63D812}"/>
              </a:ext>
            </a:extLst>
          </p:cNvPr>
          <p:cNvCxnSpPr>
            <a:cxnSpLocks/>
          </p:cNvCxnSpPr>
          <p:nvPr/>
        </p:nvCxnSpPr>
        <p:spPr>
          <a:xfrm flipH="1">
            <a:off x="4519742" y="2961531"/>
            <a:ext cx="391890" cy="2549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CE094B61-CB49-5C40-ACA7-B4173CD7CBBA}"/>
              </a:ext>
            </a:extLst>
          </p:cNvPr>
          <p:cNvCxnSpPr>
            <a:cxnSpLocks/>
          </p:cNvCxnSpPr>
          <p:nvPr/>
        </p:nvCxnSpPr>
        <p:spPr>
          <a:xfrm flipH="1">
            <a:off x="5168536" y="3414380"/>
            <a:ext cx="391890" cy="2549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FFE3647B-7524-1349-AA93-302FBC024814}"/>
              </a:ext>
            </a:extLst>
          </p:cNvPr>
          <p:cNvCxnSpPr>
            <a:cxnSpLocks/>
          </p:cNvCxnSpPr>
          <p:nvPr/>
        </p:nvCxnSpPr>
        <p:spPr>
          <a:xfrm flipH="1">
            <a:off x="3331010" y="2935404"/>
            <a:ext cx="391890" cy="2549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E4FFF07D-3619-A048-BA04-DD769FADBD39}"/>
              </a:ext>
            </a:extLst>
          </p:cNvPr>
          <p:cNvCxnSpPr>
            <a:cxnSpLocks/>
          </p:cNvCxnSpPr>
          <p:nvPr/>
        </p:nvCxnSpPr>
        <p:spPr>
          <a:xfrm flipH="1">
            <a:off x="3862237" y="3440505"/>
            <a:ext cx="391890" cy="2549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7AD63488-2440-1340-975A-22D707D2A717}"/>
              </a:ext>
            </a:extLst>
          </p:cNvPr>
          <p:cNvCxnSpPr>
            <a:cxnSpLocks/>
          </p:cNvCxnSpPr>
          <p:nvPr/>
        </p:nvCxnSpPr>
        <p:spPr>
          <a:xfrm flipH="1">
            <a:off x="4511031" y="3893354"/>
            <a:ext cx="391890" cy="2549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442EAED9-8AA7-D440-8928-A23E22F61F12}"/>
              </a:ext>
            </a:extLst>
          </p:cNvPr>
          <p:cNvCxnSpPr>
            <a:cxnSpLocks/>
          </p:cNvCxnSpPr>
          <p:nvPr/>
        </p:nvCxnSpPr>
        <p:spPr>
          <a:xfrm flipH="1">
            <a:off x="2647386" y="3466627"/>
            <a:ext cx="391890" cy="2549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C32184A1-A562-7B43-A0AC-1722388F30B5}"/>
              </a:ext>
            </a:extLst>
          </p:cNvPr>
          <p:cNvCxnSpPr>
            <a:cxnSpLocks/>
          </p:cNvCxnSpPr>
          <p:nvPr/>
        </p:nvCxnSpPr>
        <p:spPr>
          <a:xfrm flipH="1">
            <a:off x="3178613" y="3971728"/>
            <a:ext cx="391890" cy="2549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C71774EC-CBB7-C840-95D8-075310668088}"/>
              </a:ext>
            </a:extLst>
          </p:cNvPr>
          <p:cNvCxnSpPr>
            <a:cxnSpLocks/>
          </p:cNvCxnSpPr>
          <p:nvPr/>
        </p:nvCxnSpPr>
        <p:spPr>
          <a:xfrm flipH="1">
            <a:off x="3827407" y="4424577"/>
            <a:ext cx="391890" cy="2549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4C5EF4E5-6C82-6247-8BC8-D50B7CFEFDB0}"/>
              </a:ext>
            </a:extLst>
          </p:cNvPr>
          <p:cNvCxnSpPr>
            <a:cxnSpLocks/>
          </p:cNvCxnSpPr>
          <p:nvPr/>
        </p:nvCxnSpPr>
        <p:spPr>
          <a:xfrm flipH="1">
            <a:off x="1846196" y="3945601"/>
            <a:ext cx="391890" cy="2549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31F60B8D-277D-A24D-8D93-361C534012CB}"/>
              </a:ext>
            </a:extLst>
          </p:cNvPr>
          <p:cNvCxnSpPr>
            <a:cxnSpLocks/>
          </p:cNvCxnSpPr>
          <p:nvPr/>
        </p:nvCxnSpPr>
        <p:spPr>
          <a:xfrm flipH="1">
            <a:off x="2377423" y="4450702"/>
            <a:ext cx="391890" cy="2549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A5326132-2BE4-0B4E-ACD5-CFA0E69F5CAF}"/>
              </a:ext>
            </a:extLst>
          </p:cNvPr>
          <p:cNvCxnSpPr>
            <a:cxnSpLocks/>
          </p:cNvCxnSpPr>
          <p:nvPr/>
        </p:nvCxnSpPr>
        <p:spPr>
          <a:xfrm flipH="1">
            <a:off x="3026217" y="4903551"/>
            <a:ext cx="391890" cy="2549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E50B2F99-E6A4-1E4E-894C-1AF5A2C94B6D}"/>
              </a:ext>
            </a:extLst>
          </p:cNvPr>
          <p:cNvSpPr txBox="1"/>
          <p:nvPr/>
        </p:nvSpPr>
        <p:spPr>
          <a:xfrm>
            <a:off x="4606831" y="1690688"/>
            <a:ext cx="335285" cy="369332"/>
          </a:xfrm>
          <a:prstGeom prst="rect">
            <a:avLst/>
          </a:prstGeom>
          <a:noFill/>
        </p:spPr>
        <p:txBody>
          <a:bodyPr wrap="square" rtlCol="0">
            <a:spAutoFit/>
          </a:bodyPr>
          <a:lstStyle/>
          <a:p>
            <a:r>
              <a:rPr lang="en-US" dirty="0"/>
              <a:t>a</a:t>
            </a:r>
          </a:p>
        </p:txBody>
      </p:sp>
      <p:sp>
        <p:nvSpPr>
          <p:cNvPr id="59" name="TextBox 58">
            <a:extLst>
              <a:ext uri="{FF2B5EF4-FFF2-40B4-BE49-F238E27FC236}">
                <a16:creationId xmlns:a16="http://schemas.microsoft.com/office/drawing/2014/main" id="{391C430B-7530-1D4B-B853-41B0205A2F37}"/>
              </a:ext>
            </a:extLst>
          </p:cNvPr>
          <p:cNvSpPr txBox="1"/>
          <p:nvPr/>
        </p:nvSpPr>
        <p:spPr>
          <a:xfrm>
            <a:off x="4693917" y="2234978"/>
            <a:ext cx="335285" cy="369332"/>
          </a:xfrm>
          <a:prstGeom prst="rect">
            <a:avLst/>
          </a:prstGeom>
          <a:noFill/>
        </p:spPr>
        <p:txBody>
          <a:bodyPr wrap="square" rtlCol="0">
            <a:spAutoFit/>
          </a:bodyPr>
          <a:lstStyle/>
          <a:p>
            <a:r>
              <a:rPr lang="en-US" dirty="0"/>
              <a:t>a</a:t>
            </a:r>
          </a:p>
        </p:txBody>
      </p:sp>
      <p:sp>
        <p:nvSpPr>
          <p:cNvPr id="60" name="TextBox 59">
            <a:extLst>
              <a:ext uri="{FF2B5EF4-FFF2-40B4-BE49-F238E27FC236}">
                <a16:creationId xmlns:a16="http://schemas.microsoft.com/office/drawing/2014/main" id="{63937721-5DFA-1D42-B88A-AA8E12477688}"/>
              </a:ext>
            </a:extLst>
          </p:cNvPr>
          <p:cNvSpPr txBox="1"/>
          <p:nvPr/>
        </p:nvSpPr>
        <p:spPr>
          <a:xfrm>
            <a:off x="5342711" y="2753142"/>
            <a:ext cx="335285" cy="369332"/>
          </a:xfrm>
          <a:prstGeom prst="rect">
            <a:avLst/>
          </a:prstGeom>
          <a:noFill/>
        </p:spPr>
        <p:txBody>
          <a:bodyPr wrap="square" rtlCol="0">
            <a:spAutoFit/>
          </a:bodyPr>
          <a:lstStyle/>
          <a:p>
            <a:r>
              <a:rPr lang="en-US" dirty="0"/>
              <a:t>a</a:t>
            </a:r>
          </a:p>
        </p:txBody>
      </p:sp>
      <p:sp>
        <p:nvSpPr>
          <p:cNvPr id="61" name="TextBox 60">
            <a:extLst>
              <a:ext uri="{FF2B5EF4-FFF2-40B4-BE49-F238E27FC236}">
                <a16:creationId xmlns:a16="http://schemas.microsoft.com/office/drawing/2014/main" id="{F8C7BD4F-5366-1846-880F-2FCF84D54C8F}"/>
              </a:ext>
            </a:extLst>
          </p:cNvPr>
          <p:cNvSpPr txBox="1"/>
          <p:nvPr/>
        </p:nvSpPr>
        <p:spPr>
          <a:xfrm>
            <a:off x="5516879" y="1634081"/>
            <a:ext cx="335285" cy="369332"/>
          </a:xfrm>
          <a:prstGeom prst="rect">
            <a:avLst/>
          </a:prstGeom>
          <a:noFill/>
        </p:spPr>
        <p:txBody>
          <a:bodyPr wrap="square" rtlCol="0">
            <a:spAutoFit/>
          </a:bodyPr>
          <a:lstStyle/>
          <a:p>
            <a:r>
              <a:rPr lang="en-US" dirty="0"/>
              <a:t>b</a:t>
            </a:r>
          </a:p>
        </p:txBody>
      </p:sp>
      <p:sp>
        <p:nvSpPr>
          <p:cNvPr id="62" name="TextBox 61">
            <a:extLst>
              <a:ext uri="{FF2B5EF4-FFF2-40B4-BE49-F238E27FC236}">
                <a16:creationId xmlns:a16="http://schemas.microsoft.com/office/drawing/2014/main" id="{8D15BFC2-F9F0-8348-B0B9-84415DD024DF}"/>
              </a:ext>
            </a:extLst>
          </p:cNvPr>
          <p:cNvSpPr txBox="1"/>
          <p:nvPr/>
        </p:nvSpPr>
        <p:spPr>
          <a:xfrm>
            <a:off x="6270176" y="2060803"/>
            <a:ext cx="335285" cy="369332"/>
          </a:xfrm>
          <a:prstGeom prst="rect">
            <a:avLst/>
          </a:prstGeom>
          <a:noFill/>
        </p:spPr>
        <p:txBody>
          <a:bodyPr wrap="square" rtlCol="0">
            <a:spAutoFit/>
          </a:bodyPr>
          <a:lstStyle/>
          <a:p>
            <a:r>
              <a:rPr lang="en-US" dirty="0"/>
              <a:t>b</a:t>
            </a:r>
          </a:p>
        </p:txBody>
      </p:sp>
      <p:sp>
        <p:nvSpPr>
          <p:cNvPr id="63" name="TextBox 62">
            <a:extLst>
              <a:ext uri="{FF2B5EF4-FFF2-40B4-BE49-F238E27FC236}">
                <a16:creationId xmlns:a16="http://schemas.microsoft.com/office/drawing/2014/main" id="{6F1F7750-611D-0A4D-A59E-1F52B4864491}"/>
              </a:ext>
            </a:extLst>
          </p:cNvPr>
          <p:cNvSpPr txBox="1"/>
          <p:nvPr/>
        </p:nvSpPr>
        <p:spPr>
          <a:xfrm>
            <a:off x="7167162" y="2513651"/>
            <a:ext cx="335285" cy="369332"/>
          </a:xfrm>
          <a:prstGeom prst="rect">
            <a:avLst/>
          </a:prstGeom>
          <a:noFill/>
        </p:spPr>
        <p:txBody>
          <a:bodyPr wrap="square" rtlCol="0">
            <a:spAutoFit/>
          </a:bodyPr>
          <a:lstStyle/>
          <a:p>
            <a:r>
              <a:rPr lang="en-US" dirty="0"/>
              <a:t>b</a:t>
            </a:r>
          </a:p>
        </p:txBody>
      </p:sp>
      <p:sp>
        <p:nvSpPr>
          <p:cNvPr id="64" name="TextBox 63">
            <a:extLst>
              <a:ext uri="{FF2B5EF4-FFF2-40B4-BE49-F238E27FC236}">
                <a16:creationId xmlns:a16="http://schemas.microsoft.com/office/drawing/2014/main" id="{B8CA0B0F-698A-6241-B086-E7B3057B61B1}"/>
              </a:ext>
            </a:extLst>
          </p:cNvPr>
          <p:cNvSpPr txBox="1"/>
          <p:nvPr/>
        </p:nvSpPr>
        <p:spPr>
          <a:xfrm>
            <a:off x="7633066" y="3399359"/>
            <a:ext cx="335285" cy="369332"/>
          </a:xfrm>
          <a:prstGeom prst="rect">
            <a:avLst/>
          </a:prstGeom>
          <a:noFill/>
        </p:spPr>
        <p:txBody>
          <a:bodyPr wrap="square" rtlCol="0">
            <a:spAutoFit/>
          </a:bodyPr>
          <a:lstStyle/>
          <a:p>
            <a:r>
              <a:rPr lang="en-US" dirty="0"/>
              <a:t>$</a:t>
            </a:r>
          </a:p>
        </p:txBody>
      </p:sp>
      <p:sp>
        <p:nvSpPr>
          <p:cNvPr id="65" name="Oval 64">
            <a:extLst>
              <a:ext uri="{FF2B5EF4-FFF2-40B4-BE49-F238E27FC236}">
                <a16:creationId xmlns:a16="http://schemas.microsoft.com/office/drawing/2014/main" id="{6471C5F8-508A-4E48-B072-7415DD844ECE}"/>
              </a:ext>
            </a:extLst>
          </p:cNvPr>
          <p:cNvSpPr/>
          <p:nvPr/>
        </p:nvSpPr>
        <p:spPr>
          <a:xfrm>
            <a:off x="7498077" y="3900116"/>
            <a:ext cx="235131" cy="24261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TextBox 65">
            <a:extLst>
              <a:ext uri="{FF2B5EF4-FFF2-40B4-BE49-F238E27FC236}">
                <a16:creationId xmlns:a16="http://schemas.microsoft.com/office/drawing/2014/main" id="{420D98BF-D9AE-1545-B13E-42573228B4A1}"/>
              </a:ext>
            </a:extLst>
          </p:cNvPr>
          <p:cNvSpPr txBox="1"/>
          <p:nvPr/>
        </p:nvSpPr>
        <p:spPr>
          <a:xfrm>
            <a:off x="3944979" y="2243685"/>
            <a:ext cx="335285" cy="369332"/>
          </a:xfrm>
          <a:prstGeom prst="rect">
            <a:avLst/>
          </a:prstGeom>
          <a:noFill/>
        </p:spPr>
        <p:txBody>
          <a:bodyPr wrap="square" rtlCol="0">
            <a:spAutoFit/>
          </a:bodyPr>
          <a:lstStyle/>
          <a:p>
            <a:r>
              <a:rPr lang="en-US" dirty="0"/>
              <a:t>b</a:t>
            </a:r>
          </a:p>
        </p:txBody>
      </p:sp>
      <p:sp>
        <p:nvSpPr>
          <p:cNvPr id="67" name="TextBox 66">
            <a:extLst>
              <a:ext uri="{FF2B5EF4-FFF2-40B4-BE49-F238E27FC236}">
                <a16:creationId xmlns:a16="http://schemas.microsoft.com/office/drawing/2014/main" id="{DBFBC731-17ED-6C40-8167-7289A8E278C5}"/>
              </a:ext>
            </a:extLst>
          </p:cNvPr>
          <p:cNvSpPr txBox="1"/>
          <p:nvPr/>
        </p:nvSpPr>
        <p:spPr>
          <a:xfrm>
            <a:off x="3274415" y="2748785"/>
            <a:ext cx="335285" cy="369332"/>
          </a:xfrm>
          <a:prstGeom prst="rect">
            <a:avLst/>
          </a:prstGeom>
          <a:noFill/>
        </p:spPr>
        <p:txBody>
          <a:bodyPr wrap="square" rtlCol="0">
            <a:spAutoFit/>
          </a:bodyPr>
          <a:lstStyle/>
          <a:p>
            <a:r>
              <a:rPr lang="en-US" dirty="0"/>
              <a:t>b</a:t>
            </a:r>
          </a:p>
        </p:txBody>
      </p:sp>
      <p:sp>
        <p:nvSpPr>
          <p:cNvPr id="68" name="TextBox 67">
            <a:extLst>
              <a:ext uri="{FF2B5EF4-FFF2-40B4-BE49-F238E27FC236}">
                <a16:creationId xmlns:a16="http://schemas.microsoft.com/office/drawing/2014/main" id="{7C62CC9F-8193-3148-A3C7-3A489C819200}"/>
              </a:ext>
            </a:extLst>
          </p:cNvPr>
          <p:cNvSpPr txBox="1"/>
          <p:nvPr/>
        </p:nvSpPr>
        <p:spPr>
          <a:xfrm>
            <a:off x="2643042" y="3214693"/>
            <a:ext cx="335285" cy="369332"/>
          </a:xfrm>
          <a:prstGeom prst="rect">
            <a:avLst/>
          </a:prstGeom>
          <a:noFill/>
        </p:spPr>
        <p:txBody>
          <a:bodyPr wrap="square" rtlCol="0">
            <a:spAutoFit/>
          </a:bodyPr>
          <a:lstStyle/>
          <a:p>
            <a:r>
              <a:rPr lang="en-US" dirty="0"/>
              <a:t>b</a:t>
            </a:r>
          </a:p>
        </p:txBody>
      </p:sp>
      <p:sp>
        <p:nvSpPr>
          <p:cNvPr id="69" name="TextBox 68">
            <a:extLst>
              <a:ext uri="{FF2B5EF4-FFF2-40B4-BE49-F238E27FC236}">
                <a16:creationId xmlns:a16="http://schemas.microsoft.com/office/drawing/2014/main" id="{CA62A1C8-2775-764F-951E-27DDCB71B5D9}"/>
              </a:ext>
            </a:extLst>
          </p:cNvPr>
          <p:cNvSpPr txBox="1"/>
          <p:nvPr/>
        </p:nvSpPr>
        <p:spPr>
          <a:xfrm>
            <a:off x="1933287" y="3654478"/>
            <a:ext cx="335285" cy="369332"/>
          </a:xfrm>
          <a:prstGeom prst="rect">
            <a:avLst/>
          </a:prstGeom>
          <a:noFill/>
        </p:spPr>
        <p:txBody>
          <a:bodyPr wrap="square" rtlCol="0">
            <a:spAutoFit/>
          </a:bodyPr>
          <a:lstStyle/>
          <a:p>
            <a:r>
              <a:rPr lang="en-US" dirty="0"/>
              <a:t>$</a:t>
            </a:r>
          </a:p>
        </p:txBody>
      </p:sp>
      <p:sp>
        <p:nvSpPr>
          <p:cNvPr id="70" name="Oval 69">
            <a:extLst>
              <a:ext uri="{FF2B5EF4-FFF2-40B4-BE49-F238E27FC236}">
                <a16:creationId xmlns:a16="http://schemas.microsoft.com/office/drawing/2014/main" id="{AA80112F-FAF4-A84F-B69F-264C7629D3B4}"/>
              </a:ext>
            </a:extLst>
          </p:cNvPr>
          <p:cNvSpPr/>
          <p:nvPr/>
        </p:nvSpPr>
        <p:spPr>
          <a:xfrm>
            <a:off x="1571868" y="4190054"/>
            <a:ext cx="235131" cy="24261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TextBox 70">
            <a:extLst>
              <a:ext uri="{FF2B5EF4-FFF2-40B4-BE49-F238E27FC236}">
                <a16:creationId xmlns:a16="http://schemas.microsoft.com/office/drawing/2014/main" id="{DDC5789F-E01B-8248-98EB-0C9530919E6A}"/>
              </a:ext>
            </a:extLst>
          </p:cNvPr>
          <p:cNvSpPr txBox="1"/>
          <p:nvPr/>
        </p:nvSpPr>
        <p:spPr>
          <a:xfrm>
            <a:off x="2438388" y="4159579"/>
            <a:ext cx="335285" cy="369332"/>
          </a:xfrm>
          <a:prstGeom prst="rect">
            <a:avLst/>
          </a:prstGeom>
          <a:noFill/>
        </p:spPr>
        <p:txBody>
          <a:bodyPr wrap="square" rtlCol="0">
            <a:spAutoFit/>
          </a:bodyPr>
          <a:lstStyle/>
          <a:p>
            <a:r>
              <a:rPr lang="en-US" dirty="0"/>
              <a:t>$</a:t>
            </a:r>
          </a:p>
        </p:txBody>
      </p:sp>
      <p:sp>
        <p:nvSpPr>
          <p:cNvPr id="72" name="Oval 71">
            <a:extLst>
              <a:ext uri="{FF2B5EF4-FFF2-40B4-BE49-F238E27FC236}">
                <a16:creationId xmlns:a16="http://schemas.microsoft.com/office/drawing/2014/main" id="{58690CB7-93C0-024C-9931-ADBF601E2D40}"/>
              </a:ext>
            </a:extLst>
          </p:cNvPr>
          <p:cNvSpPr/>
          <p:nvPr/>
        </p:nvSpPr>
        <p:spPr>
          <a:xfrm>
            <a:off x="2076969" y="4695155"/>
            <a:ext cx="235131" cy="24261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TextBox 72">
            <a:extLst>
              <a:ext uri="{FF2B5EF4-FFF2-40B4-BE49-F238E27FC236}">
                <a16:creationId xmlns:a16="http://schemas.microsoft.com/office/drawing/2014/main" id="{CACD0149-C01F-C84A-A1E4-BEA619A4F21C}"/>
              </a:ext>
            </a:extLst>
          </p:cNvPr>
          <p:cNvSpPr txBox="1"/>
          <p:nvPr/>
        </p:nvSpPr>
        <p:spPr>
          <a:xfrm>
            <a:off x="3000068" y="4682450"/>
            <a:ext cx="335285" cy="369332"/>
          </a:xfrm>
          <a:prstGeom prst="rect">
            <a:avLst/>
          </a:prstGeom>
          <a:noFill/>
        </p:spPr>
        <p:txBody>
          <a:bodyPr wrap="square" rtlCol="0">
            <a:spAutoFit/>
          </a:bodyPr>
          <a:lstStyle/>
          <a:p>
            <a:r>
              <a:rPr lang="en-US" dirty="0"/>
              <a:t>$</a:t>
            </a:r>
          </a:p>
        </p:txBody>
      </p:sp>
      <p:sp>
        <p:nvSpPr>
          <p:cNvPr id="74" name="Oval 73">
            <a:extLst>
              <a:ext uri="{FF2B5EF4-FFF2-40B4-BE49-F238E27FC236}">
                <a16:creationId xmlns:a16="http://schemas.microsoft.com/office/drawing/2014/main" id="{D8DAE332-A86D-814A-A702-7388B7F3F346}"/>
              </a:ext>
            </a:extLst>
          </p:cNvPr>
          <p:cNvSpPr/>
          <p:nvPr/>
        </p:nvSpPr>
        <p:spPr>
          <a:xfrm>
            <a:off x="2690921" y="5139295"/>
            <a:ext cx="235131" cy="24261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TextBox 74">
            <a:extLst>
              <a:ext uri="{FF2B5EF4-FFF2-40B4-BE49-F238E27FC236}">
                <a16:creationId xmlns:a16="http://schemas.microsoft.com/office/drawing/2014/main" id="{DEC1CBB2-F720-8F49-A87E-8B67038F8F81}"/>
              </a:ext>
            </a:extLst>
          </p:cNvPr>
          <p:cNvSpPr txBox="1"/>
          <p:nvPr/>
        </p:nvSpPr>
        <p:spPr>
          <a:xfrm>
            <a:off x="4410891" y="2761849"/>
            <a:ext cx="335285" cy="369332"/>
          </a:xfrm>
          <a:prstGeom prst="rect">
            <a:avLst/>
          </a:prstGeom>
          <a:noFill/>
        </p:spPr>
        <p:txBody>
          <a:bodyPr wrap="square" rtlCol="0">
            <a:spAutoFit/>
          </a:bodyPr>
          <a:lstStyle/>
          <a:p>
            <a:r>
              <a:rPr lang="en-US" dirty="0"/>
              <a:t>b</a:t>
            </a:r>
          </a:p>
        </p:txBody>
      </p:sp>
      <p:sp>
        <p:nvSpPr>
          <p:cNvPr id="76" name="TextBox 75">
            <a:extLst>
              <a:ext uri="{FF2B5EF4-FFF2-40B4-BE49-F238E27FC236}">
                <a16:creationId xmlns:a16="http://schemas.microsoft.com/office/drawing/2014/main" id="{1A6E4905-462E-874F-A6AD-5BFCEB513798}"/>
              </a:ext>
            </a:extLst>
          </p:cNvPr>
          <p:cNvSpPr txBox="1"/>
          <p:nvPr/>
        </p:nvSpPr>
        <p:spPr>
          <a:xfrm>
            <a:off x="3740327" y="3266949"/>
            <a:ext cx="335285" cy="369332"/>
          </a:xfrm>
          <a:prstGeom prst="rect">
            <a:avLst/>
          </a:prstGeom>
          <a:noFill/>
        </p:spPr>
        <p:txBody>
          <a:bodyPr wrap="square" rtlCol="0">
            <a:spAutoFit/>
          </a:bodyPr>
          <a:lstStyle/>
          <a:p>
            <a:r>
              <a:rPr lang="en-US" dirty="0"/>
              <a:t>b</a:t>
            </a:r>
          </a:p>
        </p:txBody>
      </p:sp>
      <p:sp>
        <p:nvSpPr>
          <p:cNvPr id="77" name="TextBox 76">
            <a:extLst>
              <a:ext uri="{FF2B5EF4-FFF2-40B4-BE49-F238E27FC236}">
                <a16:creationId xmlns:a16="http://schemas.microsoft.com/office/drawing/2014/main" id="{7CC8EDBD-A297-9341-A2BD-E25FDC402BB0}"/>
              </a:ext>
            </a:extLst>
          </p:cNvPr>
          <p:cNvSpPr txBox="1"/>
          <p:nvPr/>
        </p:nvSpPr>
        <p:spPr>
          <a:xfrm>
            <a:off x="3108954" y="3732857"/>
            <a:ext cx="335285" cy="369332"/>
          </a:xfrm>
          <a:prstGeom prst="rect">
            <a:avLst/>
          </a:prstGeom>
          <a:noFill/>
        </p:spPr>
        <p:txBody>
          <a:bodyPr wrap="square" rtlCol="0">
            <a:spAutoFit/>
          </a:bodyPr>
          <a:lstStyle/>
          <a:p>
            <a:r>
              <a:rPr lang="en-US" dirty="0"/>
              <a:t>b</a:t>
            </a:r>
          </a:p>
        </p:txBody>
      </p:sp>
      <p:sp>
        <p:nvSpPr>
          <p:cNvPr id="78" name="TextBox 77">
            <a:extLst>
              <a:ext uri="{FF2B5EF4-FFF2-40B4-BE49-F238E27FC236}">
                <a16:creationId xmlns:a16="http://schemas.microsoft.com/office/drawing/2014/main" id="{1346134F-ABF8-E845-BC81-3F1B499B1D06}"/>
              </a:ext>
            </a:extLst>
          </p:cNvPr>
          <p:cNvSpPr txBox="1"/>
          <p:nvPr/>
        </p:nvSpPr>
        <p:spPr>
          <a:xfrm>
            <a:off x="5085811" y="3280013"/>
            <a:ext cx="335285" cy="369332"/>
          </a:xfrm>
          <a:prstGeom prst="rect">
            <a:avLst/>
          </a:prstGeom>
          <a:noFill/>
        </p:spPr>
        <p:txBody>
          <a:bodyPr wrap="square" rtlCol="0">
            <a:spAutoFit/>
          </a:bodyPr>
          <a:lstStyle/>
          <a:p>
            <a:r>
              <a:rPr lang="en-US" dirty="0"/>
              <a:t>b</a:t>
            </a:r>
          </a:p>
        </p:txBody>
      </p:sp>
      <p:sp>
        <p:nvSpPr>
          <p:cNvPr id="79" name="TextBox 78">
            <a:extLst>
              <a:ext uri="{FF2B5EF4-FFF2-40B4-BE49-F238E27FC236}">
                <a16:creationId xmlns:a16="http://schemas.microsoft.com/office/drawing/2014/main" id="{5562CDD5-1907-3841-B562-2CF8F452C4C9}"/>
              </a:ext>
            </a:extLst>
          </p:cNvPr>
          <p:cNvSpPr txBox="1"/>
          <p:nvPr/>
        </p:nvSpPr>
        <p:spPr>
          <a:xfrm>
            <a:off x="4415247" y="3785113"/>
            <a:ext cx="335285" cy="369332"/>
          </a:xfrm>
          <a:prstGeom prst="rect">
            <a:avLst/>
          </a:prstGeom>
          <a:noFill/>
        </p:spPr>
        <p:txBody>
          <a:bodyPr wrap="square" rtlCol="0">
            <a:spAutoFit/>
          </a:bodyPr>
          <a:lstStyle/>
          <a:p>
            <a:r>
              <a:rPr lang="en-US" dirty="0"/>
              <a:t>b</a:t>
            </a:r>
          </a:p>
        </p:txBody>
      </p:sp>
      <p:sp>
        <p:nvSpPr>
          <p:cNvPr id="80" name="TextBox 79">
            <a:extLst>
              <a:ext uri="{FF2B5EF4-FFF2-40B4-BE49-F238E27FC236}">
                <a16:creationId xmlns:a16="http://schemas.microsoft.com/office/drawing/2014/main" id="{EB9850FB-9020-B04D-96FE-DE7BBB4CF74C}"/>
              </a:ext>
            </a:extLst>
          </p:cNvPr>
          <p:cNvSpPr txBox="1"/>
          <p:nvPr/>
        </p:nvSpPr>
        <p:spPr>
          <a:xfrm>
            <a:off x="3783874" y="4251021"/>
            <a:ext cx="335285" cy="369332"/>
          </a:xfrm>
          <a:prstGeom prst="rect">
            <a:avLst/>
          </a:prstGeom>
          <a:noFill/>
        </p:spPr>
        <p:txBody>
          <a:bodyPr wrap="square" rtlCol="0">
            <a:spAutoFit/>
          </a:bodyPr>
          <a:lstStyle/>
          <a:p>
            <a:r>
              <a:rPr lang="en-US" dirty="0"/>
              <a:t>b</a:t>
            </a:r>
          </a:p>
        </p:txBody>
      </p:sp>
      <mc:AlternateContent xmlns:mc="http://schemas.openxmlformats.org/markup-compatibility/2006" xmlns:a14="http://schemas.microsoft.com/office/drawing/2010/main">
        <mc:Choice Requires="a14">
          <p:sp>
            <p:nvSpPr>
              <p:cNvPr id="81" name="Rectangle 80">
                <a:extLst>
                  <a:ext uri="{FF2B5EF4-FFF2-40B4-BE49-F238E27FC236}">
                    <a16:creationId xmlns:a16="http://schemas.microsoft.com/office/drawing/2014/main" id="{1ACB1975-B154-4E47-96DC-90CF7E6C94C1}"/>
                  </a:ext>
                </a:extLst>
              </p:cNvPr>
              <p:cNvSpPr/>
              <p:nvPr/>
            </p:nvSpPr>
            <p:spPr>
              <a:xfrm>
                <a:off x="87744" y="718693"/>
                <a:ext cx="3352136"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i="1" dirty="0" smtClean="0">
                          <a:solidFill>
                            <a:schemeClr val="tx1"/>
                          </a:solidFill>
                          <a:latin typeface="Cambria Math" panose="02040503050406030204" pitchFamily="18" charset="0"/>
                          <a:cs typeface="Consolas" panose="020B0609020204030204" pitchFamily="49" charset="0"/>
                        </a:rPr>
                        <m:t>𝑇</m:t>
                      </m:r>
                      <m:r>
                        <a:rPr lang="en-US" sz="2400" b="0" i="1" dirty="0" smtClean="0">
                          <a:solidFill>
                            <a:schemeClr val="tx1"/>
                          </a:solidFill>
                          <a:latin typeface="Cambria Math" panose="02040503050406030204" pitchFamily="18" charset="0"/>
                          <a:cs typeface="Consolas" panose="020B0609020204030204" pitchFamily="49" charset="0"/>
                        </a:rPr>
                        <m:t>$</m:t>
                      </m:r>
                      <m:r>
                        <a:rPr lang="en-US" sz="2400" i="1" dirty="0" smtClean="0">
                          <a:solidFill>
                            <a:schemeClr val="tx1"/>
                          </a:solidFill>
                          <a:latin typeface="Cambria Math" panose="02040503050406030204" pitchFamily="18" charset="0"/>
                          <a:cs typeface="Consolas" panose="020B0609020204030204" pitchFamily="49" charset="0"/>
                        </a:rPr>
                        <m:t>=</m:t>
                      </m:r>
                      <m:r>
                        <a:rPr lang="en-US" sz="2400" i="1" dirty="0" err="1">
                          <a:solidFill>
                            <a:schemeClr val="tx1"/>
                          </a:solidFill>
                          <a:latin typeface="Cambria Math" panose="02040503050406030204" pitchFamily="18" charset="0"/>
                          <a:cs typeface="Consolas" panose="020B0609020204030204" pitchFamily="49" charset="0"/>
                        </a:rPr>
                        <m:t>𝑎𝑎𝑎𝑏𝑏𝑏</m:t>
                      </m:r>
                      <m:r>
                        <a:rPr lang="en-US" sz="2400" i="1" dirty="0" smtClean="0">
                          <a:solidFill>
                            <a:schemeClr val="tx1"/>
                          </a:solidFill>
                          <a:latin typeface="Cambria Math" panose="02040503050406030204" pitchFamily="18" charset="0"/>
                          <a:cs typeface="Consolas" panose="020B0609020204030204" pitchFamily="49" charset="0"/>
                        </a:rPr>
                        <m:t>$=</m:t>
                      </m:r>
                      <m:sSup>
                        <m:sSupPr>
                          <m:ctrlPr>
                            <a:rPr lang="en-US" sz="2400" b="0" i="1" smtClean="0">
                              <a:solidFill>
                                <a:schemeClr val="tx1"/>
                              </a:solidFill>
                              <a:latin typeface="Cambria Math" panose="02040503050406030204" pitchFamily="18" charset="0"/>
                              <a:cs typeface="Consolas" panose="020B0609020204030204" pitchFamily="49" charset="0"/>
                            </a:rPr>
                          </m:ctrlPr>
                        </m:sSupPr>
                        <m:e>
                          <m:r>
                            <a:rPr lang="en-US" sz="2400" b="0" i="1" smtClean="0">
                              <a:solidFill>
                                <a:schemeClr val="tx1"/>
                              </a:solidFill>
                              <a:latin typeface="Cambria Math" panose="02040503050406030204" pitchFamily="18" charset="0"/>
                              <a:cs typeface="Consolas" panose="020B0609020204030204" pitchFamily="49" charset="0"/>
                            </a:rPr>
                            <m:t>𝑎</m:t>
                          </m:r>
                        </m:e>
                        <m:sup>
                          <m:r>
                            <a:rPr lang="en-US" sz="2400" b="0" i="1" smtClean="0">
                              <a:solidFill>
                                <a:srgbClr val="FF0000"/>
                              </a:solidFill>
                              <a:latin typeface="Cambria Math" panose="02040503050406030204" pitchFamily="18" charset="0"/>
                              <a:cs typeface="Consolas" panose="020B0609020204030204" pitchFamily="49" charset="0"/>
                            </a:rPr>
                            <m:t>3</m:t>
                          </m:r>
                        </m:sup>
                      </m:sSup>
                      <m:sSup>
                        <m:sSupPr>
                          <m:ctrlPr>
                            <a:rPr lang="en-US" sz="2400" b="0" i="1" smtClean="0">
                              <a:solidFill>
                                <a:schemeClr val="tx1"/>
                              </a:solidFill>
                              <a:latin typeface="Cambria Math" panose="02040503050406030204" pitchFamily="18" charset="0"/>
                              <a:cs typeface="Consolas" panose="020B0609020204030204" pitchFamily="49" charset="0"/>
                            </a:rPr>
                          </m:ctrlPr>
                        </m:sSupPr>
                        <m:e>
                          <m:r>
                            <a:rPr lang="en-US" sz="2400" b="0" i="1" smtClean="0">
                              <a:solidFill>
                                <a:schemeClr val="tx1"/>
                              </a:solidFill>
                              <a:latin typeface="Cambria Math" panose="02040503050406030204" pitchFamily="18" charset="0"/>
                              <a:cs typeface="Consolas" panose="020B0609020204030204" pitchFamily="49" charset="0"/>
                            </a:rPr>
                            <m:t>𝑏</m:t>
                          </m:r>
                        </m:e>
                        <m:sup>
                          <m:r>
                            <a:rPr lang="en-US" sz="2400" b="0" i="1" smtClean="0">
                              <a:solidFill>
                                <a:srgbClr val="FF0000"/>
                              </a:solidFill>
                              <a:latin typeface="Cambria Math" panose="02040503050406030204" pitchFamily="18" charset="0"/>
                              <a:cs typeface="Consolas" panose="020B0609020204030204" pitchFamily="49" charset="0"/>
                            </a:rPr>
                            <m:t>3</m:t>
                          </m:r>
                        </m:sup>
                      </m:sSup>
                      <m:r>
                        <a:rPr lang="en-US" sz="2400" b="0" i="1" smtClean="0">
                          <a:solidFill>
                            <a:schemeClr val="tx1"/>
                          </a:solidFill>
                          <a:latin typeface="Cambria Math" panose="02040503050406030204" pitchFamily="18" charset="0"/>
                          <a:cs typeface="Consolas" panose="020B0609020204030204" pitchFamily="49" charset="0"/>
                        </a:rPr>
                        <m:t>$</m:t>
                      </m:r>
                    </m:oMath>
                  </m:oMathPara>
                </a14:m>
                <a:endParaRPr lang="en-US" sz="2400" dirty="0">
                  <a:solidFill>
                    <a:schemeClr val="tx1"/>
                  </a:solidFill>
                </a:endParaRPr>
              </a:p>
            </p:txBody>
          </p:sp>
        </mc:Choice>
        <mc:Fallback xmlns="">
          <p:sp>
            <p:nvSpPr>
              <p:cNvPr id="81" name="Rectangle 80">
                <a:extLst>
                  <a:ext uri="{FF2B5EF4-FFF2-40B4-BE49-F238E27FC236}">
                    <a16:creationId xmlns:a16="http://schemas.microsoft.com/office/drawing/2014/main" id="{1ACB1975-B154-4E47-96DC-90CF7E6C94C1}"/>
                  </a:ext>
                </a:extLst>
              </p:cNvPr>
              <p:cNvSpPr>
                <a:spLocks noRot="1" noChangeAspect="1" noMove="1" noResize="1" noEditPoints="1" noAdjustHandles="1" noChangeArrowheads="1" noChangeShapeType="1" noTextEdit="1"/>
              </p:cNvSpPr>
              <p:nvPr/>
            </p:nvSpPr>
            <p:spPr>
              <a:xfrm>
                <a:off x="87744" y="718693"/>
                <a:ext cx="3352136" cy="461665"/>
              </a:xfrm>
              <a:prstGeom prst="rect">
                <a:avLst/>
              </a:prstGeom>
              <a:blipFill>
                <a:blip r:embed="rId2"/>
                <a:stretch>
                  <a:fillRect b="-5405"/>
                </a:stretch>
              </a:blipFill>
            </p:spPr>
            <p:txBody>
              <a:bodyPr/>
              <a:lstStyle/>
              <a:p>
                <a:r>
                  <a:rPr lang="en-US">
                    <a:noFill/>
                  </a:rPr>
                  <a:t> </a:t>
                </a:r>
              </a:p>
            </p:txBody>
          </p:sp>
        </mc:Fallback>
      </mc:AlternateContent>
      <p:cxnSp>
        <p:nvCxnSpPr>
          <p:cNvPr id="82" name="Straight Arrow Connector 81">
            <a:extLst>
              <a:ext uri="{FF2B5EF4-FFF2-40B4-BE49-F238E27FC236}">
                <a16:creationId xmlns:a16="http://schemas.microsoft.com/office/drawing/2014/main" id="{5A4EDFC4-45C2-6C48-B029-B9E91A7B56C0}"/>
              </a:ext>
            </a:extLst>
          </p:cNvPr>
          <p:cNvCxnSpPr>
            <a:cxnSpLocks/>
          </p:cNvCxnSpPr>
          <p:nvPr/>
        </p:nvCxnSpPr>
        <p:spPr>
          <a:xfrm>
            <a:off x="5991489" y="2450570"/>
            <a:ext cx="26129" cy="41081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DABAE8B1-47ED-A54C-9019-074877F8ED7D}"/>
              </a:ext>
            </a:extLst>
          </p:cNvPr>
          <p:cNvSpPr txBox="1"/>
          <p:nvPr/>
        </p:nvSpPr>
        <p:spPr>
          <a:xfrm>
            <a:off x="5669288" y="2426566"/>
            <a:ext cx="335285" cy="369332"/>
          </a:xfrm>
          <a:prstGeom prst="rect">
            <a:avLst/>
          </a:prstGeom>
          <a:noFill/>
        </p:spPr>
        <p:txBody>
          <a:bodyPr wrap="square" rtlCol="0">
            <a:spAutoFit/>
          </a:bodyPr>
          <a:lstStyle/>
          <a:p>
            <a:r>
              <a:rPr lang="en-US" dirty="0"/>
              <a:t>$</a:t>
            </a:r>
          </a:p>
        </p:txBody>
      </p:sp>
      <p:sp>
        <p:nvSpPr>
          <p:cNvPr id="85" name="Oval 84">
            <a:extLst>
              <a:ext uri="{FF2B5EF4-FFF2-40B4-BE49-F238E27FC236}">
                <a16:creationId xmlns:a16="http://schemas.microsoft.com/office/drawing/2014/main" id="{F62EA85A-E01C-D844-BDE7-E0C958774D20}"/>
              </a:ext>
            </a:extLst>
          </p:cNvPr>
          <p:cNvSpPr/>
          <p:nvPr/>
        </p:nvSpPr>
        <p:spPr>
          <a:xfrm>
            <a:off x="5900054" y="2918666"/>
            <a:ext cx="235131" cy="24261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TextBox 85">
            <a:extLst>
              <a:ext uri="{FF2B5EF4-FFF2-40B4-BE49-F238E27FC236}">
                <a16:creationId xmlns:a16="http://schemas.microsoft.com/office/drawing/2014/main" id="{9B1D613A-1E0C-C04A-B39D-01DDF66A195A}"/>
              </a:ext>
            </a:extLst>
          </p:cNvPr>
          <p:cNvSpPr txBox="1"/>
          <p:nvPr/>
        </p:nvSpPr>
        <p:spPr>
          <a:xfrm>
            <a:off x="6474837" y="2866350"/>
            <a:ext cx="335285" cy="369332"/>
          </a:xfrm>
          <a:prstGeom prst="rect">
            <a:avLst/>
          </a:prstGeom>
          <a:noFill/>
        </p:spPr>
        <p:txBody>
          <a:bodyPr wrap="square" rtlCol="0">
            <a:spAutoFit/>
          </a:bodyPr>
          <a:lstStyle/>
          <a:p>
            <a:r>
              <a:rPr lang="en-US" dirty="0"/>
              <a:t>$</a:t>
            </a:r>
          </a:p>
        </p:txBody>
      </p:sp>
      <p:sp>
        <p:nvSpPr>
          <p:cNvPr id="87" name="Oval 86">
            <a:extLst>
              <a:ext uri="{FF2B5EF4-FFF2-40B4-BE49-F238E27FC236}">
                <a16:creationId xmlns:a16="http://schemas.microsoft.com/office/drawing/2014/main" id="{A15B3FAA-685A-2A48-B1CD-5A5F0503D661}"/>
              </a:ext>
            </a:extLst>
          </p:cNvPr>
          <p:cNvSpPr/>
          <p:nvPr/>
        </p:nvSpPr>
        <p:spPr>
          <a:xfrm>
            <a:off x="6705603" y="3280072"/>
            <a:ext cx="235131" cy="24261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9" name="Straight Arrow Connector 88">
            <a:extLst>
              <a:ext uri="{FF2B5EF4-FFF2-40B4-BE49-F238E27FC236}">
                <a16:creationId xmlns:a16="http://schemas.microsoft.com/office/drawing/2014/main" id="{05D3931E-7590-F846-A651-3319E715E61F}"/>
              </a:ext>
            </a:extLst>
          </p:cNvPr>
          <p:cNvCxnSpPr>
            <a:cxnSpLocks/>
          </p:cNvCxnSpPr>
          <p:nvPr/>
        </p:nvCxnSpPr>
        <p:spPr>
          <a:xfrm>
            <a:off x="6810097" y="2864229"/>
            <a:ext cx="26129" cy="41081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0" name="Freeform 89">
            <a:extLst>
              <a:ext uri="{FF2B5EF4-FFF2-40B4-BE49-F238E27FC236}">
                <a16:creationId xmlns:a16="http://schemas.microsoft.com/office/drawing/2014/main" id="{4E076244-10A0-2541-9677-7E7FDAF3B705}"/>
              </a:ext>
            </a:extLst>
          </p:cNvPr>
          <p:cNvSpPr/>
          <p:nvPr/>
        </p:nvSpPr>
        <p:spPr>
          <a:xfrm>
            <a:off x="5355771" y="1575974"/>
            <a:ext cx="1110343" cy="161386"/>
          </a:xfrm>
          <a:custGeom>
            <a:avLst/>
            <a:gdLst>
              <a:gd name="connsiteX0" fmla="*/ 0 w 1110343"/>
              <a:gd name="connsiteY0" fmla="*/ 161386 h 161386"/>
              <a:gd name="connsiteX1" fmla="*/ 378823 w 1110343"/>
              <a:gd name="connsiteY1" fmla="*/ 4632 h 161386"/>
              <a:gd name="connsiteX2" fmla="*/ 1110343 w 1110343"/>
              <a:gd name="connsiteY2" fmla="*/ 56883 h 161386"/>
            </a:gdLst>
            <a:ahLst/>
            <a:cxnLst>
              <a:cxn ang="0">
                <a:pos x="connsiteX0" y="connsiteY0"/>
              </a:cxn>
              <a:cxn ang="0">
                <a:pos x="connsiteX1" y="connsiteY1"/>
              </a:cxn>
              <a:cxn ang="0">
                <a:pos x="connsiteX2" y="connsiteY2"/>
              </a:cxn>
            </a:cxnLst>
            <a:rect l="l" t="t" r="r" b="b"/>
            <a:pathLst>
              <a:path w="1110343" h="161386">
                <a:moveTo>
                  <a:pt x="0" y="161386"/>
                </a:moveTo>
                <a:cubicBezTo>
                  <a:pt x="96883" y="91717"/>
                  <a:pt x="193766" y="22049"/>
                  <a:pt x="378823" y="4632"/>
                </a:cubicBezTo>
                <a:cubicBezTo>
                  <a:pt x="563880" y="-12785"/>
                  <a:pt x="837111" y="22049"/>
                  <a:pt x="1110343" y="56883"/>
                </a:cubicBezTo>
              </a:path>
            </a:pathLst>
          </a:custGeom>
          <a:noFill/>
          <a:ln>
            <a:solidFill>
              <a:schemeClr val="tx1"/>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TextBox 90">
            <a:extLst>
              <a:ext uri="{FF2B5EF4-FFF2-40B4-BE49-F238E27FC236}">
                <a16:creationId xmlns:a16="http://schemas.microsoft.com/office/drawing/2014/main" id="{FF405FA6-4C04-2D4E-9DD2-20DE1A5C8885}"/>
              </a:ext>
            </a:extLst>
          </p:cNvPr>
          <p:cNvSpPr txBox="1"/>
          <p:nvPr/>
        </p:nvSpPr>
        <p:spPr>
          <a:xfrm>
            <a:off x="5717177" y="1233485"/>
            <a:ext cx="335285" cy="369332"/>
          </a:xfrm>
          <a:prstGeom prst="rect">
            <a:avLst/>
          </a:prstGeom>
          <a:noFill/>
        </p:spPr>
        <p:txBody>
          <a:bodyPr wrap="square" rtlCol="0">
            <a:spAutoFit/>
          </a:bodyPr>
          <a:lstStyle/>
          <a:p>
            <a:r>
              <a:rPr lang="en-US" dirty="0"/>
              <a:t>$</a:t>
            </a:r>
          </a:p>
        </p:txBody>
      </p:sp>
      <p:sp>
        <p:nvSpPr>
          <p:cNvPr id="92" name="Oval 91">
            <a:extLst>
              <a:ext uri="{FF2B5EF4-FFF2-40B4-BE49-F238E27FC236}">
                <a16:creationId xmlns:a16="http://schemas.microsoft.com/office/drawing/2014/main" id="{0CB93A1C-66CE-F446-82C4-565FC3E4596B}"/>
              </a:ext>
            </a:extLst>
          </p:cNvPr>
          <p:cNvSpPr/>
          <p:nvPr/>
        </p:nvSpPr>
        <p:spPr>
          <a:xfrm>
            <a:off x="6474828" y="1493218"/>
            <a:ext cx="235131" cy="24261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707651D1-3447-4C42-A55A-9E406F35E00A}"/>
              </a:ext>
            </a:extLst>
          </p:cNvPr>
          <p:cNvSpPr txBox="1"/>
          <p:nvPr/>
        </p:nvSpPr>
        <p:spPr>
          <a:xfrm>
            <a:off x="7968350" y="1848112"/>
            <a:ext cx="3487775" cy="1107996"/>
          </a:xfrm>
          <a:prstGeom prst="rect">
            <a:avLst/>
          </a:prstGeom>
          <a:noFill/>
        </p:spPr>
        <p:txBody>
          <a:bodyPr wrap="square" rtlCol="0">
            <a:spAutoFit/>
          </a:bodyPr>
          <a:lstStyle/>
          <a:p>
            <a:r>
              <a:rPr lang="en-US" sz="2200" dirty="0">
                <a:solidFill>
                  <a:schemeClr val="accent1"/>
                </a:solidFill>
              </a:rPr>
              <a:t>1 root</a:t>
            </a:r>
            <a:r>
              <a:rPr lang="en-US" sz="2200" dirty="0"/>
              <a:t> + </a:t>
            </a:r>
          </a:p>
          <a:p>
            <a:r>
              <a:rPr lang="en-US" sz="2200" dirty="0">
                <a:solidFill>
                  <a:schemeClr val="accent6"/>
                </a:solidFill>
              </a:rPr>
              <a:t>3 nodes along ‘b’ chain </a:t>
            </a:r>
            <a:r>
              <a:rPr lang="en-US" sz="2200" dirty="0"/>
              <a:t>+</a:t>
            </a:r>
          </a:p>
          <a:p>
            <a:r>
              <a:rPr lang="en-US" sz="2200" dirty="0">
                <a:solidFill>
                  <a:srgbClr val="FF4EFF"/>
                </a:solidFill>
              </a:rPr>
              <a:t>3 nodes along ‘a’ chain</a:t>
            </a:r>
            <a:r>
              <a:rPr lang="en-US" sz="2200" dirty="0"/>
              <a:t> +</a:t>
            </a:r>
          </a:p>
        </p:txBody>
      </p:sp>
    </p:spTree>
    <p:extLst>
      <p:ext uri="{BB962C8B-B14F-4D97-AF65-F5344CB8AC3E}">
        <p14:creationId xmlns:p14="http://schemas.microsoft.com/office/powerpoint/2010/main" val="112775842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AC8990-E147-2343-A0AB-0F1C92AA5257}"/>
              </a:ext>
            </a:extLst>
          </p:cNvPr>
          <p:cNvSpPr>
            <a:spLocks noGrp="1"/>
          </p:cNvSpPr>
          <p:nvPr>
            <p:ph type="title"/>
          </p:nvPr>
        </p:nvSpPr>
        <p:spPr/>
        <p:txBody>
          <a:bodyPr/>
          <a:lstStyle/>
          <a:p>
            <a:pPr algn="ctr"/>
            <a:r>
              <a:rPr lang="en-US" dirty="0"/>
              <a:t>Give me the </a:t>
            </a:r>
            <a:r>
              <a:rPr lang="en-US" dirty="0" err="1"/>
              <a:t>trie</a:t>
            </a:r>
            <a:r>
              <a:rPr lang="en-US" dirty="0"/>
              <a:t>! Part 2</a:t>
            </a:r>
          </a:p>
        </p:txBody>
      </p:sp>
      <p:sp>
        <p:nvSpPr>
          <p:cNvPr id="9" name="Oval 8">
            <a:extLst>
              <a:ext uri="{FF2B5EF4-FFF2-40B4-BE49-F238E27FC236}">
                <a16:creationId xmlns:a16="http://schemas.microsoft.com/office/drawing/2014/main" id="{38FD9AEF-6272-7844-A6D9-FF0383BF1B5F}"/>
              </a:ext>
            </a:extLst>
          </p:cNvPr>
          <p:cNvSpPr/>
          <p:nvPr/>
        </p:nvSpPr>
        <p:spPr>
          <a:xfrm>
            <a:off x="5120640" y="1690688"/>
            <a:ext cx="235131" cy="242615"/>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68B72F46-300B-2F4F-8335-82E04DF617F5}"/>
              </a:ext>
            </a:extLst>
          </p:cNvPr>
          <p:cNvCxnSpPr>
            <a:stCxn id="9" idx="6"/>
          </p:cNvCxnSpPr>
          <p:nvPr/>
        </p:nvCxnSpPr>
        <p:spPr>
          <a:xfrm>
            <a:off x="5355771" y="1811996"/>
            <a:ext cx="548640" cy="36485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97E66A8D-694E-8D40-A5F8-2410D9E6E6F4}"/>
              </a:ext>
            </a:extLst>
          </p:cNvPr>
          <p:cNvSpPr/>
          <p:nvPr/>
        </p:nvSpPr>
        <p:spPr>
          <a:xfrm>
            <a:off x="5904411" y="2176849"/>
            <a:ext cx="235131" cy="242615"/>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a:extLst>
              <a:ext uri="{FF2B5EF4-FFF2-40B4-BE49-F238E27FC236}">
                <a16:creationId xmlns:a16="http://schemas.microsoft.com/office/drawing/2014/main" id="{0DBF4677-5C9C-B848-82BD-79863249C9E7}"/>
              </a:ext>
            </a:extLst>
          </p:cNvPr>
          <p:cNvCxnSpPr>
            <a:stCxn id="12" idx="6"/>
          </p:cNvCxnSpPr>
          <p:nvPr/>
        </p:nvCxnSpPr>
        <p:spPr>
          <a:xfrm>
            <a:off x="6139542" y="2298157"/>
            <a:ext cx="548640" cy="36485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ECB750D9-AE55-5247-A2C2-E383CA85302E}"/>
              </a:ext>
            </a:extLst>
          </p:cNvPr>
          <p:cNvSpPr/>
          <p:nvPr/>
        </p:nvSpPr>
        <p:spPr>
          <a:xfrm>
            <a:off x="6714307" y="2648700"/>
            <a:ext cx="235131" cy="242615"/>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Arrow Connector 14">
            <a:extLst>
              <a:ext uri="{FF2B5EF4-FFF2-40B4-BE49-F238E27FC236}">
                <a16:creationId xmlns:a16="http://schemas.microsoft.com/office/drawing/2014/main" id="{7CF3E525-A3BC-A24E-9944-8FD4A821D24F}"/>
              </a:ext>
            </a:extLst>
          </p:cNvPr>
          <p:cNvCxnSpPr>
            <a:stCxn id="14" idx="6"/>
          </p:cNvCxnSpPr>
          <p:nvPr/>
        </p:nvCxnSpPr>
        <p:spPr>
          <a:xfrm>
            <a:off x="6949438" y="2770008"/>
            <a:ext cx="548640" cy="36485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322BF0AB-3B9B-9849-B807-56C7711F1740}"/>
              </a:ext>
            </a:extLst>
          </p:cNvPr>
          <p:cNvSpPr/>
          <p:nvPr/>
        </p:nvSpPr>
        <p:spPr>
          <a:xfrm>
            <a:off x="7498078" y="3121118"/>
            <a:ext cx="235131" cy="242615"/>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Arrow Connector 16">
            <a:extLst>
              <a:ext uri="{FF2B5EF4-FFF2-40B4-BE49-F238E27FC236}">
                <a16:creationId xmlns:a16="http://schemas.microsoft.com/office/drawing/2014/main" id="{6F55FE16-0E03-DC4D-8219-E76C8ED7903A}"/>
              </a:ext>
            </a:extLst>
          </p:cNvPr>
          <p:cNvCxnSpPr>
            <a:cxnSpLocks/>
          </p:cNvCxnSpPr>
          <p:nvPr/>
        </p:nvCxnSpPr>
        <p:spPr>
          <a:xfrm>
            <a:off x="7620013" y="3386296"/>
            <a:ext cx="0" cy="43978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272F90DB-1003-5446-8981-F132198563C5}"/>
              </a:ext>
            </a:extLst>
          </p:cNvPr>
          <p:cNvCxnSpPr>
            <a:cxnSpLocks/>
          </p:cNvCxnSpPr>
          <p:nvPr/>
        </p:nvCxnSpPr>
        <p:spPr>
          <a:xfrm flipH="1">
            <a:off x="4572000" y="1848112"/>
            <a:ext cx="509451" cy="3423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685005BC-44CA-1648-A346-0FB696BD18AE}"/>
              </a:ext>
            </a:extLst>
          </p:cNvPr>
          <p:cNvSpPr/>
          <p:nvPr/>
        </p:nvSpPr>
        <p:spPr>
          <a:xfrm>
            <a:off x="4371700" y="2182725"/>
            <a:ext cx="235131" cy="242615"/>
          </a:xfrm>
          <a:prstGeom prst="ellipse">
            <a:avLst/>
          </a:prstGeom>
          <a:solidFill>
            <a:srgbClr val="FF4EFF"/>
          </a:solidFill>
          <a:ln>
            <a:solidFill>
              <a:srgbClr val="FF4E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26907D4F-BDDD-E445-8D86-5EAE50F85F99}"/>
              </a:ext>
            </a:extLst>
          </p:cNvPr>
          <p:cNvSpPr/>
          <p:nvPr/>
        </p:nvSpPr>
        <p:spPr>
          <a:xfrm>
            <a:off x="4942116" y="2740078"/>
            <a:ext cx="235131" cy="242615"/>
          </a:xfrm>
          <a:prstGeom prst="ellipse">
            <a:avLst/>
          </a:prstGeom>
          <a:solidFill>
            <a:srgbClr val="FF4EFF"/>
          </a:solidFill>
          <a:ln>
            <a:solidFill>
              <a:srgbClr val="FF4E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273BD8C6-8417-FB44-8F00-13D384ECBE39}"/>
              </a:ext>
            </a:extLst>
          </p:cNvPr>
          <p:cNvSpPr/>
          <p:nvPr/>
        </p:nvSpPr>
        <p:spPr>
          <a:xfrm>
            <a:off x="5590910" y="3166801"/>
            <a:ext cx="235131" cy="242615"/>
          </a:xfrm>
          <a:prstGeom prst="ellipse">
            <a:avLst/>
          </a:prstGeom>
          <a:solidFill>
            <a:srgbClr val="FF4EFF"/>
          </a:solidFill>
          <a:ln>
            <a:solidFill>
              <a:srgbClr val="FF4E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C41856A7-2F74-F640-99A5-FFC372A199FB}"/>
              </a:ext>
            </a:extLst>
          </p:cNvPr>
          <p:cNvSpPr/>
          <p:nvPr/>
        </p:nvSpPr>
        <p:spPr>
          <a:xfrm>
            <a:off x="3727259" y="2674761"/>
            <a:ext cx="235131" cy="24261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2B1E556C-7D38-0649-885D-DFCA3FD24136}"/>
              </a:ext>
            </a:extLst>
          </p:cNvPr>
          <p:cNvSpPr/>
          <p:nvPr/>
        </p:nvSpPr>
        <p:spPr>
          <a:xfrm>
            <a:off x="4297675" y="3232114"/>
            <a:ext cx="235131" cy="24261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E3441C57-F63B-B745-A93A-191A40DE5335}"/>
              </a:ext>
            </a:extLst>
          </p:cNvPr>
          <p:cNvSpPr/>
          <p:nvPr/>
        </p:nvSpPr>
        <p:spPr>
          <a:xfrm>
            <a:off x="4946469" y="3658837"/>
            <a:ext cx="235131" cy="24261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B99D1E33-522D-BF43-B764-72969A6257ED}"/>
              </a:ext>
            </a:extLst>
          </p:cNvPr>
          <p:cNvSpPr/>
          <p:nvPr/>
        </p:nvSpPr>
        <p:spPr>
          <a:xfrm>
            <a:off x="3095883" y="3219046"/>
            <a:ext cx="235131" cy="24261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71191F6D-F717-8345-9F05-8578746A1A11}"/>
              </a:ext>
            </a:extLst>
          </p:cNvPr>
          <p:cNvSpPr/>
          <p:nvPr/>
        </p:nvSpPr>
        <p:spPr>
          <a:xfrm>
            <a:off x="3666299" y="3776399"/>
            <a:ext cx="235131" cy="24261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DABB0354-AF32-5B43-B07B-AD8F6271DE37}"/>
              </a:ext>
            </a:extLst>
          </p:cNvPr>
          <p:cNvSpPr/>
          <p:nvPr/>
        </p:nvSpPr>
        <p:spPr>
          <a:xfrm>
            <a:off x="4315093" y="4203122"/>
            <a:ext cx="235131" cy="24261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3C4890BE-88F8-894A-94C3-BFB0C4E9B4D7}"/>
              </a:ext>
            </a:extLst>
          </p:cNvPr>
          <p:cNvSpPr/>
          <p:nvPr/>
        </p:nvSpPr>
        <p:spPr>
          <a:xfrm>
            <a:off x="2294685" y="3698019"/>
            <a:ext cx="235131" cy="24261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41C538B3-F4B5-4948-AA9F-23DE26D8521C}"/>
              </a:ext>
            </a:extLst>
          </p:cNvPr>
          <p:cNvSpPr/>
          <p:nvPr/>
        </p:nvSpPr>
        <p:spPr>
          <a:xfrm>
            <a:off x="2865101" y="4255372"/>
            <a:ext cx="235131" cy="24261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3A463E84-B9D8-414A-8BA3-E1129DB75763}"/>
              </a:ext>
            </a:extLst>
          </p:cNvPr>
          <p:cNvSpPr/>
          <p:nvPr/>
        </p:nvSpPr>
        <p:spPr>
          <a:xfrm>
            <a:off x="3513895" y="4682095"/>
            <a:ext cx="235131" cy="24261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Arrow Connector 32">
            <a:extLst>
              <a:ext uri="{FF2B5EF4-FFF2-40B4-BE49-F238E27FC236}">
                <a16:creationId xmlns:a16="http://schemas.microsoft.com/office/drawing/2014/main" id="{34B91EA3-5358-6A4B-8EC6-C27D6807ED77}"/>
              </a:ext>
            </a:extLst>
          </p:cNvPr>
          <p:cNvCxnSpPr>
            <a:cxnSpLocks/>
          </p:cNvCxnSpPr>
          <p:nvPr/>
        </p:nvCxnSpPr>
        <p:spPr>
          <a:xfrm>
            <a:off x="4593768" y="2447722"/>
            <a:ext cx="348348" cy="23479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1EF0C297-4041-3D4D-BA45-5CA0530A0141}"/>
              </a:ext>
            </a:extLst>
          </p:cNvPr>
          <p:cNvCxnSpPr>
            <a:cxnSpLocks/>
            <a:endCxn id="22" idx="1"/>
          </p:cNvCxnSpPr>
          <p:nvPr/>
        </p:nvCxnSpPr>
        <p:spPr>
          <a:xfrm>
            <a:off x="5277401" y="2877572"/>
            <a:ext cx="347943" cy="32475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9399C9E2-01D7-7043-B721-EECD54D1B907}"/>
              </a:ext>
            </a:extLst>
          </p:cNvPr>
          <p:cNvCxnSpPr>
            <a:cxnSpLocks/>
          </p:cNvCxnSpPr>
          <p:nvPr/>
        </p:nvCxnSpPr>
        <p:spPr>
          <a:xfrm flipH="1">
            <a:off x="3988515" y="2456430"/>
            <a:ext cx="391890" cy="2549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535CEC02-4103-8945-B2AC-C616DF63D812}"/>
              </a:ext>
            </a:extLst>
          </p:cNvPr>
          <p:cNvCxnSpPr>
            <a:cxnSpLocks/>
          </p:cNvCxnSpPr>
          <p:nvPr/>
        </p:nvCxnSpPr>
        <p:spPr>
          <a:xfrm flipH="1">
            <a:off x="4519742" y="2961531"/>
            <a:ext cx="391890" cy="2549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CE094B61-CB49-5C40-ACA7-B4173CD7CBBA}"/>
              </a:ext>
            </a:extLst>
          </p:cNvPr>
          <p:cNvCxnSpPr>
            <a:cxnSpLocks/>
          </p:cNvCxnSpPr>
          <p:nvPr/>
        </p:nvCxnSpPr>
        <p:spPr>
          <a:xfrm flipH="1">
            <a:off x="5168536" y="3414380"/>
            <a:ext cx="391890" cy="2549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FFE3647B-7524-1349-AA93-302FBC024814}"/>
              </a:ext>
            </a:extLst>
          </p:cNvPr>
          <p:cNvCxnSpPr>
            <a:cxnSpLocks/>
          </p:cNvCxnSpPr>
          <p:nvPr/>
        </p:nvCxnSpPr>
        <p:spPr>
          <a:xfrm flipH="1">
            <a:off x="3331010" y="2935404"/>
            <a:ext cx="391890" cy="2549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E4FFF07D-3619-A048-BA04-DD769FADBD39}"/>
              </a:ext>
            </a:extLst>
          </p:cNvPr>
          <p:cNvCxnSpPr>
            <a:cxnSpLocks/>
          </p:cNvCxnSpPr>
          <p:nvPr/>
        </p:nvCxnSpPr>
        <p:spPr>
          <a:xfrm flipH="1">
            <a:off x="3862237" y="3440505"/>
            <a:ext cx="391890" cy="2549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7AD63488-2440-1340-975A-22D707D2A717}"/>
              </a:ext>
            </a:extLst>
          </p:cNvPr>
          <p:cNvCxnSpPr>
            <a:cxnSpLocks/>
          </p:cNvCxnSpPr>
          <p:nvPr/>
        </p:nvCxnSpPr>
        <p:spPr>
          <a:xfrm flipH="1">
            <a:off x="4511031" y="3893354"/>
            <a:ext cx="391890" cy="2549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442EAED9-8AA7-D440-8928-A23E22F61F12}"/>
              </a:ext>
            </a:extLst>
          </p:cNvPr>
          <p:cNvCxnSpPr>
            <a:cxnSpLocks/>
          </p:cNvCxnSpPr>
          <p:nvPr/>
        </p:nvCxnSpPr>
        <p:spPr>
          <a:xfrm flipH="1">
            <a:off x="2647386" y="3466627"/>
            <a:ext cx="391890" cy="2549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C32184A1-A562-7B43-A0AC-1722388F30B5}"/>
              </a:ext>
            </a:extLst>
          </p:cNvPr>
          <p:cNvCxnSpPr>
            <a:cxnSpLocks/>
          </p:cNvCxnSpPr>
          <p:nvPr/>
        </p:nvCxnSpPr>
        <p:spPr>
          <a:xfrm flipH="1">
            <a:off x="3178613" y="3971728"/>
            <a:ext cx="391890" cy="2549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C71774EC-CBB7-C840-95D8-075310668088}"/>
              </a:ext>
            </a:extLst>
          </p:cNvPr>
          <p:cNvCxnSpPr>
            <a:cxnSpLocks/>
          </p:cNvCxnSpPr>
          <p:nvPr/>
        </p:nvCxnSpPr>
        <p:spPr>
          <a:xfrm flipH="1">
            <a:off x="3827407" y="4424577"/>
            <a:ext cx="391890" cy="2549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4C5EF4E5-6C82-6247-8BC8-D50B7CFEFDB0}"/>
              </a:ext>
            </a:extLst>
          </p:cNvPr>
          <p:cNvCxnSpPr>
            <a:cxnSpLocks/>
          </p:cNvCxnSpPr>
          <p:nvPr/>
        </p:nvCxnSpPr>
        <p:spPr>
          <a:xfrm flipH="1">
            <a:off x="1846196" y="3945601"/>
            <a:ext cx="391890" cy="2549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31F60B8D-277D-A24D-8D93-361C534012CB}"/>
              </a:ext>
            </a:extLst>
          </p:cNvPr>
          <p:cNvCxnSpPr>
            <a:cxnSpLocks/>
          </p:cNvCxnSpPr>
          <p:nvPr/>
        </p:nvCxnSpPr>
        <p:spPr>
          <a:xfrm flipH="1">
            <a:off x="2377423" y="4450702"/>
            <a:ext cx="391890" cy="2549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A5326132-2BE4-0B4E-ACD5-CFA0E69F5CAF}"/>
              </a:ext>
            </a:extLst>
          </p:cNvPr>
          <p:cNvCxnSpPr>
            <a:cxnSpLocks/>
          </p:cNvCxnSpPr>
          <p:nvPr/>
        </p:nvCxnSpPr>
        <p:spPr>
          <a:xfrm flipH="1">
            <a:off x="3026217" y="4903551"/>
            <a:ext cx="391890" cy="2549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E50B2F99-E6A4-1E4E-894C-1AF5A2C94B6D}"/>
              </a:ext>
            </a:extLst>
          </p:cNvPr>
          <p:cNvSpPr txBox="1"/>
          <p:nvPr/>
        </p:nvSpPr>
        <p:spPr>
          <a:xfrm>
            <a:off x="4606831" y="1690688"/>
            <a:ext cx="335285" cy="369332"/>
          </a:xfrm>
          <a:prstGeom prst="rect">
            <a:avLst/>
          </a:prstGeom>
          <a:noFill/>
        </p:spPr>
        <p:txBody>
          <a:bodyPr wrap="square" rtlCol="0">
            <a:spAutoFit/>
          </a:bodyPr>
          <a:lstStyle/>
          <a:p>
            <a:r>
              <a:rPr lang="en-US" dirty="0"/>
              <a:t>a</a:t>
            </a:r>
          </a:p>
        </p:txBody>
      </p:sp>
      <p:sp>
        <p:nvSpPr>
          <p:cNvPr id="59" name="TextBox 58">
            <a:extLst>
              <a:ext uri="{FF2B5EF4-FFF2-40B4-BE49-F238E27FC236}">
                <a16:creationId xmlns:a16="http://schemas.microsoft.com/office/drawing/2014/main" id="{391C430B-7530-1D4B-B853-41B0205A2F37}"/>
              </a:ext>
            </a:extLst>
          </p:cNvPr>
          <p:cNvSpPr txBox="1"/>
          <p:nvPr/>
        </p:nvSpPr>
        <p:spPr>
          <a:xfrm>
            <a:off x="4693917" y="2234978"/>
            <a:ext cx="335285" cy="369332"/>
          </a:xfrm>
          <a:prstGeom prst="rect">
            <a:avLst/>
          </a:prstGeom>
          <a:noFill/>
        </p:spPr>
        <p:txBody>
          <a:bodyPr wrap="square" rtlCol="0">
            <a:spAutoFit/>
          </a:bodyPr>
          <a:lstStyle/>
          <a:p>
            <a:r>
              <a:rPr lang="en-US" dirty="0"/>
              <a:t>a</a:t>
            </a:r>
          </a:p>
        </p:txBody>
      </p:sp>
      <p:sp>
        <p:nvSpPr>
          <p:cNvPr id="60" name="TextBox 59">
            <a:extLst>
              <a:ext uri="{FF2B5EF4-FFF2-40B4-BE49-F238E27FC236}">
                <a16:creationId xmlns:a16="http://schemas.microsoft.com/office/drawing/2014/main" id="{63937721-5DFA-1D42-B88A-AA8E12477688}"/>
              </a:ext>
            </a:extLst>
          </p:cNvPr>
          <p:cNvSpPr txBox="1"/>
          <p:nvPr/>
        </p:nvSpPr>
        <p:spPr>
          <a:xfrm>
            <a:off x="5342711" y="2753142"/>
            <a:ext cx="335285" cy="369332"/>
          </a:xfrm>
          <a:prstGeom prst="rect">
            <a:avLst/>
          </a:prstGeom>
          <a:noFill/>
        </p:spPr>
        <p:txBody>
          <a:bodyPr wrap="square" rtlCol="0">
            <a:spAutoFit/>
          </a:bodyPr>
          <a:lstStyle/>
          <a:p>
            <a:r>
              <a:rPr lang="en-US" dirty="0"/>
              <a:t>a</a:t>
            </a:r>
          </a:p>
        </p:txBody>
      </p:sp>
      <p:sp>
        <p:nvSpPr>
          <p:cNvPr id="61" name="TextBox 60">
            <a:extLst>
              <a:ext uri="{FF2B5EF4-FFF2-40B4-BE49-F238E27FC236}">
                <a16:creationId xmlns:a16="http://schemas.microsoft.com/office/drawing/2014/main" id="{F8C7BD4F-5366-1846-880F-2FCF84D54C8F}"/>
              </a:ext>
            </a:extLst>
          </p:cNvPr>
          <p:cNvSpPr txBox="1"/>
          <p:nvPr/>
        </p:nvSpPr>
        <p:spPr>
          <a:xfrm>
            <a:off x="5516879" y="1634081"/>
            <a:ext cx="335285" cy="369332"/>
          </a:xfrm>
          <a:prstGeom prst="rect">
            <a:avLst/>
          </a:prstGeom>
          <a:noFill/>
        </p:spPr>
        <p:txBody>
          <a:bodyPr wrap="square" rtlCol="0">
            <a:spAutoFit/>
          </a:bodyPr>
          <a:lstStyle/>
          <a:p>
            <a:r>
              <a:rPr lang="en-US" dirty="0"/>
              <a:t>b</a:t>
            </a:r>
          </a:p>
        </p:txBody>
      </p:sp>
      <p:sp>
        <p:nvSpPr>
          <p:cNvPr id="62" name="TextBox 61">
            <a:extLst>
              <a:ext uri="{FF2B5EF4-FFF2-40B4-BE49-F238E27FC236}">
                <a16:creationId xmlns:a16="http://schemas.microsoft.com/office/drawing/2014/main" id="{8D15BFC2-F9F0-8348-B0B9-84415DD024DF}"/>
              </a:ext>
            </a:extLst>
          </p:cNvPr>
          <p:cNvSpPr txBox="1"/>
          <p:nvPr/>
        </p:nvSpPr>
        <p:spPr>
          <a:xfrm>
            <a:off x="6270176" y="2060803"/>
            <a:ext cx="335285" cy="369332"/>
          </a:xfrm>
          <a:prstGeom prst="rect">
            <a:avLst/>
          </a:prstGeom>
          <a:noFill/>
        </p:spPr>
        <p:txBody>
          <a:bodyPr wrap="square" rtlCol="0">
            <a:spAutoFit/>
          </a:bodyPr>
          <a:lstStyle/>
          <a:p>
            <a:r>
              <a:rPr lang="en-US" dirty="0"/>
              <a:t>b</a:t>
            </a:r>
          </a:p>
        </p:txBody>
      </p:sp>
      <p:sp>
        <p:nvSpPr>
          <p:cNvPr id="63" name="TextBox 62">
            <a:extLst>
              <a:ext uri="{FF2B5EF4-FFF2-40B4-BE49-F238E27FC236}">
                <a16:creationId xmlns:a16="http://schemas.microsoft.com/office/drawing/2014/main" id="{6F1F7750-611D-0A4D-A59E-1F52B4864491}"/>
              </a:ext>
            </a:extLst>
          </p:cNvPr>
          <p:cNvSpPr txBox="1"/>
          <p:nvPr/>
        </p:nvSpPr>
        <p:spPr>
          <a:xfrm>
            <a:off x="7167162" y="2513651"/>
            <a:ext cx="335285" cy="369332"/>
          </a:xfrm>
          <a:prstGeom prst="rect">
            <a:avLst/>
          </a:prstGeom>
          <a:noFill/>
        </p:spPr>
        <p:txBody>
          <a:bodyPr wrap="square" rtlCol="0">
            <a:spAutoFit/>
          </a:bodyPr>
          <a:lstStyle/>
          <a:p>
            <a:r>
              <a:rPr lang="en-US" dirty="0"/>
              <a:t>b</a:t>
            </a:r>
          </a:p>
        </p:txBody>
      </p:sp>
      <p:sp>
        <p:nvSpPr>
          <p:cNvPr id="64" name="TextBox 63">
            <a:extLst>
              <a:ext uri="{FF2B5EF4-FFF2-40B4-BE49-F238E27FC236}">
                <a16:creationId xmlns:a16="http://schemas.microsoft.com/office/drawing/2014/main" id="{B8CA0B0F-698A-6241-B086-E7B3057B61B1}"/>
              </a:ext>
            </a:extLst>
          </p:cNvPr>
          <p:cNvSpPr txBox="1"/>
          <p:nvPr/>
        </p:nvSpPr>
        <p:spPr>
          <a:xfrm>
            <a:off x="7633066" y="3399359"/>
            <a:ext cx="335285" cy="369332"/>
          </a:xfrm>
          <a:prstGeom prst="rect">
            <a:avLst/>
          </a:prstGeom>
          <a:noFill/>
        </p:spPr>
        <p:txBody>
          <a:bodyPr wrap="square" rtlCol="0">
            <a:spAutoFit/>
          </a:bodyPr>
          <a:lstStyle/>
          <a:p>
            <a:r>
              <a:rPr lang="en-US" dirty="0"/>
              <a:t>$</a:t>
            </a:r>
          </a:p>
        </p:txBody>
      </p:sp>
      <p:sp>
        <p:nvSpPr>
          <p:cNvPr id="65" name="Oval 64">
            <a:extLst>
              <a:ext uri="{FF2B5EF4-FFF2-40B4-BE49-F238E27FC236}">
                <a16:creationId xmlns:a16="http://schemas.microsoft.com/office/drawing/2014/main" id="{6471C5F8-508A-4E48-B072-7415DD844ECE}"/>
              </a:ext>
            </a:extLst>
          </p:cNvPr>
          <p:cNvSpPr/>
          <p:nvPr/>
        </p:nvSpPr>
        <p:spPr>
          <a:xfrm>
            <a:off x="7498077" y="3900116"/>
            <a:ext cx="235131" cy="24261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TextBox 65">
            <a:extLst>
              <a:ext uri="{FF2B5EF4-FFF2-40B4-BE49-F238E27FC236}">
                <a16:creationId xmlns:a16="http://schemas.microsoft.com/office/drawing/2014/main" id="{420D98BF-D9AE-1545-B13E-42573228B4A1}"/>
              </a:ext>
            </a:extLst>
          </p:cNvPr>
          <p:cNvSpPr txBox="1"/>
          <p:nvPr/>
        </p:nvSpPr>
        <p:spPr>
          <a:xfrm>
            <a:off x="3944979" y="2243685"/>
            <a:ext cx="335285" cy="369332"/>
          </a:xfrm>
          <a:prstGeom prst="rect">
            <a:avLst/>
          </a:prstGeom>
          <a:noFill/>
        </p:spPr>
        <p:txBody>
          <a:bodyPr wrap="square" rtlCol="0">
            <a:spAutoFit/>
          </a:bodyPr>
          <a:lstStyle/>
          <a:p>
            <a:r>
              <a:rPr lang="en-US" dirty="0"/>
              <a:t>b</a:t>
            </a:r>
          </a:p>
        </p:txBody>
      </p:sp>
      <p:sp>
        <p:nvSpPr>
          <p:cNvPr id="67" name="TextBox 66">
            <a:extLst>
              <a:ext uri="{FF2B5EF4-FFF2-40B4-BE49-F238E27FC236}">
                <a16:creationId xmlns:a16="http://schemas.microsoft.com/office/drawing/2014/main" id="{DBFBC731-17ED-6C40-8167-7289A8E278C5}"/>
              </a:ext>
            </a:extLst>
          </p:cNvPr>
          <p:cNvSpPr txBox="1"/>
          <p:nvPr/>
        </p:nvSpPr>
        <p:spPr>
          <a:xfrm>
            <a:off x="3274415" y="2748785"/>
            <a:ext cx="335285" cy="369332"/>
          </a:xfrm>
          <a:prstGeom prst="rect">
            <a:avLst/>
          </a:prstGeom>
          <a:noFill/>
        </p:spPr>
        <p:txBody>
          <a:bodyPr wrap="square" rtlCol="0">
            <a:spAutoFit/>
          </a:bodyPr>
          <a:lstStyle/>
          <a:p>
            <a:r>
              <a:rPr lang="en-US" dirty="0"/>
              <a:t>b</a:t>
            </a:r>
          </a:p>
        </p:txBody>
      </p:sp>
      <p:sp>
        <p:nvSpPr>
          <p:cNvPr id="68" name="TextBox 67">
            <a:extLst>
              <a:ext uri="{FF2B5EF4-FFF2-40B4-BE49-F238E27FC236}">
                <a16:creationId xmlns:a16="http://schemas.microsoft.com/office/drawing/2014/main" id="{7C62CC9F-8193-3148-A3C7-3A489C819200}"/>
              </a:ext>
            </a:extLst>
          </p:cNvPr>
          <p:cNvSpPr txBox="1"/>
          <p:nvPr/>
        </p:nvSpPr>
        <p:spPr>
          <a:xfrm>
            <a:off x="2643042" y="3214693"/>
            <a:ext cx="335285" cy="369332"/>
          </a:xfrm>
          <a:prstGeom prst="rect">
            <a:avLst/>
          </a:prstGeom>
          <a:noFill/>
        </p:spPr>
        <p:txBody>
          <a:bodyPr wrap="square" rtlCol="0">
            <a:spAutoFit/>
          </a:bodyPr>
          <a:lstStyle/>
          <a:p>
            <a:r>
              <a:rPr lang="en-US" dirty="0"/>
              <a:t>b</a:t>
            </a:r>
          </a:p>
        </p:txBody>
      </p:sp>
      <p:sp>
        <p:nvSpPr>
          <p:cNvPr id="69" name="TextBox 68">
            <a:extLst>
              <a:ext uri="{FF2B5EF4-FFF2-40B4-BE49-F238E27FC236}">
                <a16:creationId xmlns:a16="http://schemas.microsoft.com/office/drawing/2014/main" id="{CA62A1C8-2775-764F-951E-27DDCB71B5D9}"/>
              </a:ext>
            </a:extLst>
          </p:cNvPr>
          <p:cNvSpPr txBox="1"/>
          <p:nvPr/>
        </p:nvSpPr>
        <p:spPr>
          <a:xfrm>
            <a:off x="1933287" y="3654478"/>
            <a:ext cx="335285" cy="369332"/>
          </a:xfrm>
          <a:prstGeom prst="rect">
            <a:avLst/>
          </a:prstGeom>
          <a:noFill/>
        </p:spPr>
        <p:txBody>
          <a:bodyPr wrap="square" rtlCol="0">
            <a:spAutoFit/>
          </a:bodyPr>
          <a:lstStyle/>
          <a:p>
            <a:r>
              <a:rPr lang="en-US" dirty="0"/>
              <a:t>$</a:t>
            </a:r>
          </a:p>
        </p:txBody>
      </p:sp>
      <p:sp>
        <p:nvSpPr>
          <p:cNvPr id="70" name="Oval 69">
            <a:extLst>
              <a:ext uri="{FF2B5EF4-FFF2-40B4-BE49-F238E27FC236}">
                <a16:creationId xmlns:a16="http://schemas.microsoft.com/office/drawing/2014/main" id="{AA80112F-FAF4-A84F-B69F-264C7629D3B4}"/>
              </a:ext>
            </a:extLst>
          </p:cNvPr>
          <p:cNvSpPr/>
          <p:nvPr/>
        </p:nvSpPr>
        <p:spPr>
          <a:xfrm>
            <a:off x="1571868" y="4190054"/>
            <a:ext cx="235131" cy="24261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TextBox 70">
            <a:extLst>
              <a:ext uri="{FF2B5EF4-FFF2-40B4-BE49-F238E27FC236}">
                <a16:creationId xmlns:a16="http://schemas.microsoft.com/office/drawing/2014/main" id="{DDC5789F-E01B-8248-98EB-0C9530919E6A}"/>
              </a:ext>
            </a:extLst>
          </p:cNvPr>
          <p:cNvSpPr txBox="1"/>
          <p:nvPr/>
        </p:nvSpPr>
        <p:spPr>
          <a:xfrm>
            <a:off x="2438388" y="4159579"/>
            <a:ext cx="335285" cy="369332"/>
          </a:xfrm>
          <a:prstGeom prst="rect">
            <a:avLst/>
          </a:prstGeom>
          <a:noFill/>
        </p:spPr>
        <p:txBody>
          <a:bodyPr wrap="square" rtlCol="0">
            <a:spAutoFit/>
          </a:bodyPr>
          <a:lstStyle/>
          <a:p>
            <a:r>
              <a:rPr lang="en-US" dirty="0"/>
              <a:t>$</a:t>
            </a:r>
          </a:p>
        </p:txBody>
      </p:sp>
      <p:sp>
        <p:nvSpPr>
          <p:cNvPr id="72" name="Oval 71">
            <a:extLst>
              <a:ext uri="{FF2B5EF4-FFF2-40B4-BE49-F238E27FC236}">
                <a16:creationId xmlns:a16="http://schemas.microsoft.com/office/drawing/2014/main" id="{58690CB7-93C0-024C-9931-ADBF601E2D40}"/>
              </a:ext>
            </a:extLst>
          </p:cNvPr>
          <p:cNvSpPr/>
          <p:nvPr/>
        </p:nvSpPr>
        <p:spPr>
          <a:xfrm>
            <a:off x="2076969" y="4695155"/>
            <a:ext cx="235131" cy="24261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TextBox 72">
            <a:extLst>
              <a:ext uri="{FF2B5EF4-FFF2-40B4-BE49-F238E27FC236}">
                <a16:creationId xmlns:a16="http://schemas.microsoft.com/office/drawing/2014/main" id="{CACD0149-C01F-C84A-A1E4-BEA619A4F21C}"/>
              </a:ext>
            </a:extLst>
          </p:cNvPr>
          <p:cNvSpPr txBox="1"/>
          <p:nvPr/>
        </p:nvSpPr>
        <p:spPr>
          <a:xfrm>
            <a:off x="3000068" y="4682450"/>
            <a:ext cx="335285" cy="369332"/>
          </a:xfrm>
          <a:prstGeom prst="rect">
            <a:avLst/>
          </a:prstGeom>
          <a:noFill/>
        </p:spPr>
        <p:txBody>
          <a:bodyPr wrap="square" rtlCol="0">
            <a:spAutoFit/>
          </a:bodyPr>
          <a:lstStyle/>
          <a:p>
            <a:r>
              <a:rPr lang="en-US" dirty="0"/>
              <a:t>$</a:t>
            </a:r>
          </a:p>
        </p:txBody>
      </p:sp>
      <p:sp>
        <p:nvSpPr>
          <p:cNvPr id="74" name="Oval 73">
            <a:extLst>
              <a:ext uri="{FF2B5EF4-FFF2-40B4-BE49-F238E27FC236}">
                <a16:creationId xmlns:a16="http://schemas.microsoft.com/office/drawing/2014/main" id="{D8DAE332-A86D-814A-A702-7388B7F3F346}"/>
              </a:ext>
            </a:extLst>
          </p:cNvPr>
          <p:cNvSpPr/>
          <p:nvPr/>
        </p:nvSpPr>
        <p:spPr>
          <a:xfrm>
            <a:off x="2690921" y="5139295"/>
            <a:ext cx="235131" cy="24261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TextBox 74">
            <a:extLst>
              <a:ext uri="{FF2B5EF4-FFF2-40B4-BE49-F238E27FC236}">
                <a16:creationId xmlns:a16="http://schemas.microsoft.com/office/drawing/2014/main" id="{DEC1CBB2-F720-8F49-A87E-8B67038F8F81}"/>
              </a:ext>
            </a:extLst>
          </p:cNvPr>
          <p:cNvSpPr txBox="1"/>
          <p:nvPr/>
        </p:nvSpPr>
        <p:spPr>
          <a:xfrm>
            <a:off x="4410891" y="2761849"/>
            <a:ext cx="335285" cy="369332"/>
          </a:xfrm>
          <a:prstGeom prst="rect">
            <a:avLst/>
          </a:prstGeom>
          <a:noFill/>
        </p:spPr>
        <p:txBody>
          <a:bodyPr wrap="square" rtlCol="0">
            <a:spAutoFit/>
          </a:bodyPr>
          <a:lstStyle/>
          <a:p>
            <a:r>
              <a:rPr lang="en-US" dirty="0"/>
              <a:t>b</a:t>
            </a:r>
          </a:p>
        </p:txBody>
      </p:sp>
      <p:sp>
        <p:nvSpPr>
          <p:cNvPr id="76" name="TextBox 75">
            <a:extLst>
              <a:ext uri="{FF2B5EF4-FFF2-40B4-BE49-F238E27FC236}">
                <a16:creationId xmlns:a16="http://schemas.microsoft.com/office/drawing/2014/main" id="{1A6E4905-462E-874F-A6AD-5BFCEB513798}"/>
              </a:ext>
            </a:extLst>
          </p:cNvPr>
          <p:cNvSpPr txBox="1"/>
          <p:nvPr/>
        </p:nvSpPr>
        <p:spPr>
          <a:xfrm>
            <a:off x="3740327" y="3266949"/>
            <a:ext cx="335285" cy="369332"/>
          </a:xfrm>
          <a:prstGeom prst="rect">
            <a:avLst/>
          </a:prstGeom>
          <a:noFill/>
        </p:spPr>
        <p:txBody>
          <a:bodyPr wrap="square" rtlCol="0">
            <a:spAutoFit/>
          </a:bodyPr>
          <a:lstStyle/>
          <a:p>
            <a:r>
              <a:rPr lang="en-US" dirty="0"/>
              <a:t>b</a:t>
            </a:r>
          </a:p>
        </p:txBody>
      </p:sp>
      <p:sp>
        <p:nvSpPr>
          <p:cNvPr id="77" name="TextBox 76">
            <a:extLst>
              <a:ext uri="{FF2B5EF4-FFF2-40B4-BE49-F238E27FC236}">
                <a16:creationId xmlns:a16="http://schemas.microsoft.com/office/drawing/2014/main" id="{7CC8EDBD-A297-9341-A2BD-E25FDC402BB0}"/>
              </a:ext>
            </a:extLst>
          </p:cNvPr>
          <p:cNvSpPr txBox="1"/>
          <p:nvPr/>
        </p:nvSpPr>
        <p:spPr>
          <a:xfrm>
            <a:off x="3108954" y="3732857"/>
            <a:ext cx="335285" cy="369332"/>
          </a:xfrm>
          <a:prstGeom prst="rect">
            <a:avLst/>
          </a:prstGeom>
          <a:noFill/>
        </p:spPr>
        <p:txBody>
          <a:bodyPr wrap="square" rtlCol="0">
            <a:spAutoFit/>
          </a:bodyPr>
          <a:lstStyle/>
          <a:p>
            <a:r>
              <a:rPr lang="en-US" dirty="0"/>
              <a:t>b</a:t>
            </a:r>
          </a:p>
        </p:txBody>
      </p:sp>
      <p:sp>
        <p:nvSpPr>
          <p:cNvPr id="78" name="TextBox 77">
            <a:extLst>
              <a:ext uri="{FF2B5EF4-FFF2-40B4-BE49-F238E27FC236}">
                <a16:creationId xmlns:a16="http://schemas.microsoft.com/office/drawing/2014/main" id="{1346134F-ABF8-E845-BC81-3F1B499B1D06}"/>
              </a:ext>
            </a:extLst>
          </p:cNvPr>
          <p:cNvSpPr txBox="1"/>
          <p:nvPr/>
        </p:nvSpPr>
        <p:spPr>
          <a:xfrm>
            <a:off x="5085811" y="3280013"/>
            <a:ext cx="335285" cy="369332"/>
          </a:xfrm>
          <a:prstGeom prst="rect">
            <a:avLst/>
          </a:prstGeom>
          <a:noFill/>
        </p:spPr>
        <p:txBody>
          <a:bodyPr wrap="square" rtlCol="0">
            <a:spAutoFit/>
          </a:bodyPr>
          <a:lstStyle/>
          <a:p>
            <a:r>
              <a:rPr lang="en-US" dirty="0"/>
              <a:t>b</a:t>
            </a:r>
          </a:p>
        </p:txBody>
      </p:sp>
      <p:sp>
        <p:nvSpPr>
          <p:cNvPr id="79" name="TextBox 78">
            <a:extLst>
              <a:ext uri="{FF2B5EF4-FFF2-40B4-BE49-F238E27FC236}">
                <a16:creationId xmlns:a16="http://schemas.microsoft.com/office/drawing/2014/main" id="{5562CDD5-1907-3841-B562-2CF8F452C4C9}"/>
              </a:ext>
            </a:extLst>
          </p:cNvPr>
          <p:cNvSpPr txBox="1"/>
          <p:nvPr/>
        </p:nvSpPr>
        <p:spPr>
          <a:xfrm>
            <a:off x="4415247" y="3785113"/>
            <a:ext cx="335285" cy="369332"/>
          </a:xfrm>
          <a:prstGeom prst="rect">
            <a:avLst/>
          </a:prstGeom>
          <a:noFill/>
        </p:spPr>
        <p:txBody>
          <a:bodyPr wrap="square" rtlCol="0">
            <a:spAutoFit/>
          </a:bodyPr>
          <a:lstStyle/>
          <a:p>
            <a:r>
              <a:rPr lang="en-US" dirty="0"/>
              <a:t>b</a:t>
            </a:r>
          </a:p>
        </p:txBody>
      </p:sp>
      <p:sp>
        <p:nvSpPr>
          <p:cNvPr id="80" name="TextBox 79">
            <a:extLst>
              <a:ext uri="{FF2B5EF4-FFF2-40B4-BE49-F238E27FC236}">
                <a16:creationId xmlns:a16="http://schemas.microsoft.com/office/drawing/2014/main" id="{EB9850FB-9020-B04D-96FE-DE7BBB4CF74C}"/>
              </a:ext>
            </a:extLst>
          </p:cNvPr>
          <p:cNvSpPr txBox="1"/>
          <p:nvPr/>
        </p:nvSpPr>
        <p:spPr>
          <a:xfrm>
            <a:off x="3783874" y="4251021"/>
            <a:ext cx="335285" cy="369332"/>
          </a:xfrm>
          <a:prstGeom prst="rect">
            <a:avLst/>
          </a:prstGeom>
          <a:noFill/>
        </p:spPr>
        <p:txBody>
          <a:bodyPr wrap="square" rtlCol="0">
            <a:spAutoFit/>
          </a:bodyPr>
          <a:lstStyle/>
          <a:p>
            <a:r>
              <a:rPr lang="en-US" dirty="0"/>
              <a:t>b</a:t>
            </a:r>
          </a:p>
        </p:txBody>
      </p:sp>
      <mc:AlternateContent xmlns:mc="http://schemas.openxmlformats.org/markup-compatibility/2006" xmlns:a14="http://schemas.microsoft.com/office/drawing/2010/main">
        <mc:Choice Requires="a14">
          <p:sp>
            <p:nvSpPr>
              <p:cNvPr id="81" name="Rectangle 80">
                <a:extLst>
                  <a:ext uri="{FF2B5EF4-FFF2-40B4-BE49-F238E27FC236}">
                    <a16:creationId xmlns:a16="http://schemas.microsoft.com/office/drawing/2014/main" id="{1ACB1975-B154-4E47-96DC-90CF7E6C94C1}"/>
                  </a:ext>
                </a:extLst>
              </p:cNvPr>
              <p:cNvSpPr/>
              <p:nvPr/>
            </p:nvSpPr>
            <p:spPr>
              <a:xfrm>
                <a:off x="87744" y="718693"/>
                <a:ext cx="3352136"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i="1" dirty="0" smtClean="0">
                          <a:solidFill>
                            <a:schemeClr val="tx1"/>
                          </a:solidFill>
                          <a:latin typeface="Cambria Math" panose="02040503050406030204" pitchFamily="18" charset="0"/>
                          <a:cs typeface="Consolas" panose="020B0609020204030204" pitchFamily="49" charset="0"/>
                        </a:rPr>
                        <m:t>𝑇</m:t>
                      </m:r>
                      <m:r>
                        <a:rPr lang="en-US" sz="2400" b="0" i="1" dirty="0" smtClean="0">
                          <a:solidFill>
                            <a:schemeClr val="tx1"/>
                          </a:solidFill>
                          <a:latin typeface="Cambria Math" panose="02040503050406030204" pitchFamily="18" charset="0"/>
                          <a:cs typeface="Consolas" panose="020B0609020204030204" pitchFamily="49" charset="0"/>
                        </a:rPr>
                        <m:t>$</m:t>
                      </m:r>
                      <m:r>
                        <a:rPr lang="en-US" sz="2400" i="1" dirty="0" smtClean="0">
                          <a:solidFill>
                            <a:schemeClr val="tx1"/>
                          </a:solidFill>
                          <a:latin typeface="Cambria Math" panose="02040503050406030204" pitchFamily="18" charset="0"/>
                          <a:cs typeface="Consolas" panose="020B0609020204030204" pitchFamily="49" charset="0"/>
                        </a:rPr>
                        <m:t>=</m:t>
                      </m:r>
                      <m:r>
                        <a:rPr lang="en-US" sz="2400" i="1" dirty="0" err="1">
                          <a:solidFill>
                            <a:schemeClr val="tx1"/>
                          </a:solidFill>
                          <a:latin typeface="Cambria Math" panose="02040503050406030204" pitchFamily="18" charset="0"/>
                          <a:cs typeface="Consolas" panose="020B0609020204030204" pitchFamily="49" charset="0"/>
                        </a:rPr>
                        <m:t>𝑎𝑎𝑎𝑏𝑏𝑏</m:t>
                      </m:r>
                      <m:r>
                        <a:rPr lang="en-US" sz="2400" i="1" dirty="0" smtClean="0">
                          <a:solidFill>
                            <a:schemeClr val="tx1"/>
                          </a:solidFill>
                          <a:latin typeface="Cambria Math" panose="02040503050406030204" pitchFamily="18" charset="0"/>
                          <a:cs typeface="Consolas" panose="020B0609020204030204" pitchFamily="49" charset="0"/>
                        </a:rPr>
                        <m:t>$=</m:t>
                      </m:r>
                      <m:sSup>
                        <m:sSupPr>
                          <m:ctrlPr>
                            <a:rPr lang="en-US" sz="2400" b="0" i="1" smtClean="0">
                              <a:solidFill>
                                <a:schemeClr val="tx1"/>
                              </a:solidFill>
                              <a:latin typeface="Cambria Math" panose="02040503050406030204" pitchFamily="18" charset="0"/>
                              <a:cs typeface="Consolas" panose="020B0609020204030204" pitchFamily="49" charset="0"/>
                            </a:rPr>
                          </m:ctrlPr>
                        </m:sSupPr>
                        <m:e>
                          <m:r>
                            <a:rPr lang="en-US" sz="2400" b="0" i="1" smtClean="0">
                              <a:solidFill>
                                <a:schemeClr val="tx1"/>
                              </a:solidFill>
                              <a:latin typeface="Cambria Math" panose="02040503050406030204" pitchFamily="18" charset="0"/>
                              <a:cs typeface="Consolas" panose="020B0609020204030204" pitchFamily="49" charset="0"/>
                            </a:rPr>
                            <m:t>𝑎</m:t>
                          </m:r>
                        </m:e>
                        <m:sup>
                          <m:r>
                            <a:rPr lang="en-US" sz="2400" b="0" i="1" smtClean="0">
                              <a:solidFill>
                                <a:srgbClr val="FF0000"/>
                              </a:solidFill>
                              <a:latin typeface="Cambria Math" panose="02040503050406030204" pitchFamily="18" charset="0"/>
                              <a:cs typeface="Consolas" panose="020B0609020204030204" pitchFamily="49" charset="0"/>
                            </a:rPr>
                            <m:t>3</m:t>
                          </m:r>
                        </m:sup>
                      </m:sSup>
                      <m:sSup>
                        <m:sSupPr>
                          <m:ctrlPr>
                            <a:rPr lang="en-US" sz="2400" b="0" i="1" smtClean="0">
                              <a:solidFill>
                                <a:schemeClr val="tx1"/>
                              </a:solidFill>
                              <a:latin typeface="Cambria Math" panose="02040503050406030204" pitchFamily="18" charset="0"/>
                              <a:cs typeface="Consolas" panose="020B0609020204030204" pitchFamily="49" charset="0"/>
                            </a:rPr>
                          </m:ctrlPr>
                        </m:sSupPr>
                        <m:e>
                          <m:r>
                            <a:rPr lang="en-US" sz="2400" b="0" i="1" smtClean="0">
                              <a:solidFill>
                                <a:schemeClr val="tx1"/>
                              </a:solidFill>
                              <a:latin typeface="Cambria Math" panose="02040503050406030204" pitchFamily="18" charset="0"/>
                              <a:cs typeface="Consolas" panose="020B0609020204030204" pitchFamily="49" charset="0"/>
                            </a:rPr>
                            <m:t>𝑏</m:t>
                          </m:r>
                        </m:e>
                        <m:sup>
                          <m:r>
                            <a:rPr lang="en-US" sz="2400" b="0" i="1" smtClean="0">
                              <a:solidFill>
                                <a:srgbClr val="FF0000"/>
                              </a:solidFill>
                              <a:latin typeface="Cambria Math" panose="02040503050406030204" pitchFamily="18" charset="0"/>
                              <a:cs typeface="Consolas" panose="020B0609020204030204" pitchFamily="49" charset="0"/>
                            </a:rPr>
                            <m:t>3</m:t>
                          </m:r>
                        </m:sup>
                      </m:sSup>
                      <m:r>
                        <a:rPr lang="en-US" sz="2400" b="0" i="1" smtClean="0">
                          <a:solidFill>
                            <a:schemeClr val="tx1"/>
                          </a:solidFill>
                          <a:latin typeface="Cambria Math" panose="02040503050406030204" pitchFamily="18" charset="0"/>
                          <a:cs typeface="Consolas" panose="020B0609020204030204" pitchFamily="49" charset="0"/>
                        </a:rPr>
                        <m:t>$</m:t>
                      </m:r>
                    </m:oMath>
                  </m:oMathPara>
                </a14:m>
                <a:endParaRPr lang="en-US" sz="2400" dirty="0">
                  <a:solidFill>
                    <a:schemeClr val="tx1"/>
                  </a:solidFill>
                </a:endParaRPr>
              </a:p>
            </p:txBody>
          </p:sp>
        </mc:Choice>
        <mc:Fallback xmlns="">
          <p:sp>
            <p:nvSpPr>
              <p:cNvPr id="81" name="Rectangle 80">
                <a:extLst>
                  <a:ext uri="{FF2B5EF4-FFF2-40B4-BE49-F238E27FC236}">
                    <a16:creationId xmlns:a16="http://schemas.microsoft.com/office/drawing/2014/main" id="{1ACB1975-B154-4E47-96DC-90CF7E6C94C1}"/>
                  </a:ext>
                </a:extLst>
              </p:cNvPr>
              <p:cNvSpPr>
                <a:spLocks noRot="1" noChangeAspect="1" noMove="1" noResize="1" noEditPoints="1" noAdjustHandles="1" noChangeArrowheads="1" noChangeShapeType="1" noTextEdit="1"/>
              </p:cNvSpPr>
              <p:nvPr/>
            </p:nvSpPr>
            <p:spPr>
              <a:xfrm>
                <a:off x="87744" y="718693"/>
                <a:ext cx="3352136" cy="461665"/>
              </a:xfrm>
              <a:prstGeom prst="rect">
                <a:avLst/>
              </a:prstGeom>
              <a:blipFill>
                <a:blip r:embed="rId2"/>
                <a:stretch>
                  <a:fillRect b="-5405"/>
                </a:stretch>
              </a:blipFill>
            </p:spPr>
            <p:txBody>
              <a:bodyPr/>
              <a:lstStyle/>
              <a:p>
                <a:r>
                  <a:rPr lang="en-US">
                    <a:noFill/>
                  </a:rPr>
                  <a:t> </a:t>
                </a:r>
              </a:p>
            </p:txBody>
          </p:sp>
        </mc:Fallback>
      </mc:AlternateContent>
      <p:cxnSp>
        <p:nvCxnSpPr>
          <p:cNvPr id="82" name="Straight Arrow Connector 81">
            <a:extLst>
              <a:ext uri="{FF2B5EF4-FFF2-40B4-BE49-F238E27FC236}">
                <a16:creationId xmlns:a16="http://schemas.microsoft.com/office/drawing/2014/main" id="{5A4EDFC4-45C2-6C48-B029-B9E91A7B56C0}"/>
              </a:ext>
            </a:extLst>
          </p:cNvPr>
          <p:cNvCxnSpPr>
            <a:cxnSpLocks/>
          </p:cNvCxnSpPr>
          <p:nvPr/>
        </p:nvCxnSpPr>
        <p:spPr>
          <a:xfrm>
            <a:off x="5991489" y="2450570"/>
            <a:ext cx="26129" cy="41081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DABAE8B1-47ED-A54C-9019-074877F8ED7D}"/>
              </a:ext>
            </a:extLst>
          </p:cNvPr>
          <p:cNvSpPr txBox="1"/>
          <p:nvPr/>
        </p:nvSpPr>
        <p:spPr>
          <a:xfrm>
            <a:off x="5669288" y="2426566"/>
            <a:ext cx="335285" cy="369332"/>
          </a:xfrm>
          <a:prstGeom prst="rect">
            <a:avLst/>
          </a:prstGeom>
          <a:noFill/>
        </p:spPr>
        <p:txBody>
          <a:bodyPr wrap="square" rtlCol="0">
            <a:spAutoFit/>
          </a:bodyPr>
          <a:lstStyle/>
          <a:p>
            <a:r>
              <a:rPr lang="en-US" dirty="0"/>
              <a:t>$</a:t>
            </a:r>
          </a:p>
        </p:txBody>
      </p:sp>
      <p:sp>
        <p:nvSpPr>
          <p:cNvPr id="85" name="Oval 84">
            <a:extLst>
              <a:ext uri="{FF2B5EF4-FFF2-40B4-BE49-F238E27FC236}">
                <a16:creationId xmlns:a16="http://schemas.microsoft.com/office/drawing/2014/main" id="{F62EA85A-E01C-D844-BDE7-E0C958774D20}"/>
              </a:ext>
            </a:extLst>
          </p:cNvPr>
          <p:cNvSpPr/>
          <p:nvPr/>
        </p:nvSpPr>
        <p:spPr>
          <a:xfrm>
            <a:off x="5900054" y="2918666"/>
            <a:ext cx="235131" cy="24261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TextBox 85">
            <a:extLst>
              <a:ext uri="{FF2B5EF4-FFF2-40B4-BE49-F238E27FC236}">
                <a16:creationId xmlns:a16="http://schemas.microsoft.com/office/drawing/2014/main" id="{9B1D613A-1E0C-C04A-B39D-01DDF66A195A}"/>
              </a:ext>
            </a:extLst>
          </p:cNvPr>
          <p:cNvSpPr txBox="1"/>
          <p:nvPr/>
        </p:nvSpPr>
        <p:spPr>
          <a:xfrm>
            <a:off x="6474837" y="2866350"/>
            <a:ext cx="335285" cy="369332"/>
          </a:xfrm>
          <a:prstGeom prst="rect">
            <a:avLst/>
          </a:prstGeom>
          <a:noFill/>
        </p:spPr>
        <p:txBody>
          <a:bodyPr wrap="square" rtlCol="0">
            <a:spAutoFit/>
          </a:bodyPr>
          <a:lstStyle/>
          <a:p>
            <a:r>
              <a:rPr lang="en-US" dirty="0"/>
              <a:t>$</a:t>
            </a:r>
          </a:p>
        </p:txBody>
      </p:sp>
      <p:sp>
        <p:nvSpPr>
          <p:cNvPr id="87" name="Oval 86">
            <a:extLst>
              <a:ext uri="{FF2B5EF4-FFF2-40B4-BE49-F238E27FC236}">
                <a16:creationId xmlns:a16="http://schemas.microsoft.com/office/drawing/2014/main" id="{A15B3FAA-685A-2A48-B1CD-5A5F0503D661}"/>
              </a:ext>
            </a:extLst>
          </p:cNvPr>
          <p:cNvSpPr/>
          <p:nvPr/>
        </p:nvSpPr>
        <p:spPr>
          <a:xfrm>
            <a:off x="6705603" y="3280072"/>
            <a:ext cx="235131" cy="24261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9" name="Straight Arrow Connector 88">
            <a:extLst>
              <a:ext uri="{FF2B5EF4-FFF2-40B4-BE49-F238E27FC236}">
                <a16:creationId xmlns:a16="http://schemas.microsoft.com/office/drawing/2014/main" id="{05D3931E-7590-F846-A651-3319E715E61F}"/>
              </a:ext>
            </a:extLst>
          </p:cNvPr>
          <p:cNvCxnSpPr>
            <a:cxnSpLocks/>
          </p:cNvCxnSpPr>
          <p:nvPr/>
        </p:nvCxnSpPr>
        <p:spPr>
          <a:xfrm>
            <a:off x="6810097" y="2864229"/>
            <a:ext cx="26129" cy="41081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0" name="Freeform 89">
            <a:extLst>
              <a:ext uri="{FF2B5EF4-FFF2-40B4-BE49-F238E27FC236}">
                <a16:creationId xmlns:a16="http://schemas.microsoft.com/office/drawing/2014/main" id="{4E076244-10A0-2541-9677-7E7FDAF3B705}"/>
              </a:ext>
            </a:extLst>
          </p:cNvPr>
          <p:cNvSpPr/>
          <p:nvPr/>
        </p:nvSpPr>
        <p:spPr>
          <a:xfrm>
            <a:off x="5355771" y="1575974"/>
            <a:ext cx="1110343" cy="161386"/>
          </a:xfrm>
          <a:custGeom>
            <a:avLst/>
            <a:gdLst>
              <a:gd name="connsiteX0" fmla="*/ 0 w 1110343"/>
              <a:gd name="connsiteY0" fmla="*/ 161386 h 161386"/>
              <a:gd name="connsiteX1" fmla="*/ 378823 w 1110343"/>
              <a:gd name="connsiteY1" fmla="*/ 4632 h 161386"/>
              <a:gd name="connsiteX2" fmla="*/ 1110343 w 1110343"/>
              <a:gd name="connsiteY2" fmla="*/ 56883 h 161386"/>
            </a:gdLst>
            <a:ahLst/>
            <a:cxnLst>
              <a:cxn ang="0">
                <a:pos x="connsiteX0" y="connsiteY0"/>
              </a:cxn>
              <a:cxn ang="0">
                <a:pos x="connsiteX1" y="connsiteY1"/>
              </a:cxn>
              <a:cxn ang="0">
                <a:pos x="connsiteX2" y="connsiteY2"/>
              </a:cxn>
            </a:cxnLst>
            <a:rect l="l" t="t" r="r" b="b"/>
            <a:pathLst>
              <a:path w="1110343" h="161386">
                <a:moveTo>
                  <a:pt x="0" y="161386"/>
                </a:moveTo>
                <a:cubicBezTo>
                  <a:pt x="96883" y="91717"/>
                  <a:pt x="193766" y="22049"/>
                  <a:pt x="378823" y="4632"/>
                </a:cubicBezTo>
                <a:cubicBezTo>
                  <a:pt x="563880" y="-12785"/>
                  <a:pt x="837111" y="22049"/>
                  <a:pt x="1110343" y="56883"/>
                </a:cubicBezTo>
              </a:path>
            </a:pathLst>
          </a:custGeom>
          <a:noFill/>
          <a:ln>
            <a:solidFill>
              <a:schemeClr val="tx1"/>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TextBox 90">
            <a:extLst>
              <a:ext uri="{FF2B5EF4-FFF2-40B4-BE49-F238E27FC236}">
                <a16:creationId xmlns:a16="http://schemas.microsoft.com/office/drawing/2014/main" id="{FF405FA6-4C04-2D4E-9DD2-20DE1A5C8885}"/>
              </a:ext>
            </a:extLst>
          </p:cNvPr>
          <p:cNvSpPr txBox="1"/>
          <p:nvPr/>
        </p:nvSpPr>
        <p:spPr>
          <a:xfrm>
            <a:off x="5717177" y="1233485"/>
            <a:ext cx="335285" cy="369332"/>
          </a:xfrm>
          <a:prstGeom prst="rect">
            <a:avLst/>
          </a:prstGeom>
          <a:noFill/>
        </p:spPr>
        <p:txBody>
          <a:bodyPr wrap="square" rtlCol="0">
            <a:spAutoFit/>
          </a:bodyPr>
          <a:lstStyle/>
          <a:p>
            <a:r>
              <a:rPr lang="en-US" dirty="0"/>
              <a:t>$</a:t>
            </a:r>
          </a:p>
        </p:txBody>
      </p:sp>
      <p:sp>
        <p:nvSpPr>
          <p:cNvPr id="92" name="Oval 91">
            <a:extLst>
              <a:ext uri="{FF2B5EF4-FFF2-40B4-BE49-F238E27FC236}">
                <a16:creationId xmlns:a16="http://schemas.microsoft.com/office/drawing/2014/main" id="{0CB93A1C-66CE-F446-82C4-565FC3E4596B}"/>
              </a:ext>
            </a:extLst>
          </p:cNvPr>
          <p:cNvSpPr/>
          <p:nvPr/>
        </p:nvSpPr>
        <p:spPr>
          <a:xfrm>
            <a:off x="6474828" y="1493218"/>
            <a:ext cx="235131" cy="24261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707651D1-3447-4C42-A55A-9E406F35E00A}"/>
              </a:ext>
            </a:extLst>
          </p:cNvPr>
          <p:cNvSpPr txBox="1"/>
          <p:nvPr/>
        </p:nvSpPr>
        <p:spPr>
          <a:xfrm>
            <a:off x="7968350" y="1848112"/>
            <a:ext cx="3487775" cy="1107996"/>
          </a:xfrm>
          <a:prstGeom prst="rect">
            <a:avLst/>
          </a:prstGeom>
          <a:noFill/>
        </p:spPr>
        <p:txBody>
          <a:bodyPr wrap="square" rtlCol="0">
            <a:spAutoFit/>
          </a:bodyPr>
          <a:lstStyle/>
          <a:p>
            <a:r>
              <a:rPr lang="en-US" sz="2200" dirty="0">
                <a:solidFill>
                  <a:schemeClr val="accent1"/>
                </a:solidFill>
              </a:rPr>
              <a:t>1 root</a:t>
            </a:r>
            <a:r>
              <a:rPr lang="en-US" sz="2200" dirty="0"/>
              <a:t> + </a:t>
            </a:r>
          </a:p>
          <a:p>
            <a:r>
              <a:rPr lang="en-US" sz="2200" dirty="0">
                <a:solidFill>
                  <a:schemeClr val="accent6"/>
                </a:solidFill>
              </a:rPr>
              <a:t>3 nodes along ‘b’ chain </a:t>
            </a:r>
            <a:r>
              <a:rPr lang="en-US" sz="2200" dirty="0"/>
              <a:t>+</a:t>
            </a:r>
          </a:p>
          <a:p>
            <a:r>
              <a:rPr lang="en-US" sz="2200" dirty="0">
                <a:solidFill>
                  <a:srgbClr val="FF0000"/>
                </a:solidFill>
              </a:rPr>
              <a:t>3</a:t>
            </a:r>
            <a:r>
              <a:rPr lang="en-US" sz="2200" dirty="0">
                <a:solidFill>
                  <a:srgbClr val="FF4EFF"/>
                </a:solidFill>
              </a:rPr>
              <a:t> nodes along ‘a’ chain</a:t>
            </a:r>
            <a:r>
              <a:rPr lang="en-US" sz="2200" dirty="0"/>
              <a:t> +</a:t>
            </a:r>
          </a:p>
        </p:txBody>
      </p:sp>
      <p:sp>
        <p:nvSpPr>
          <p:cNvPr id="4" name="Freeform 3">
            <a:extLst>
              <a:ext uri="{FF2B5EF4-FFF2-40B4-BE49-F238E27FC236}">
                <a16:creationId xmlns:a16="http://schemas.microsoft.com/office/drawing/2014/main" id="{951A3B23-2C39-CD4A-BB77-A31B2185B417}"/>
              </a:ext>
            </a:extLst>
          </p:cNvPr>
          <p:cNvSpPr/>
          <p:nvPr/>
        </p:nvSpPr>
        <p:spPr>
          <a:xfrm>
            <a:off x="2625634" y="222677"/>
            <a:ext cx="5421086" cy="2416020"/>
          </a:xfrm>
          <a:custGeom>
            <a:avLst/>
            <a:gdLst>
              <a:gd name="connsiteX0" fmla="*/ 5421086 w 5421086"/>
              <a:gd name="connsiteY0" fmla="*/ 2416020 h 2416020"/>
              <a:gd name="connsiteX1" fmla="*/ 1319349 w 5421086"/>
              <a:gd name="connsiteY1" fmla="*/ 130020 h 2416020"/>
              <a:gd name="connsiteX2" fmla="*/ 0 w 5421086"/>
              <a:gd name="connsiteY2" fmla="*/ 482717 h 2416020"/>
            </a:gdLst>
            <a:ahLst/>
            <a:cxnLst>
              <a:cxn ang="0">
                <a:pos x="connsiteX0" y="connsiteY0"/>
              </a:cxn>
              <a:cxn ang="0">
                <a:pos x="connsiteX1" y="connsiteY1"/>
              </a:cxn>
              <a:cxn ang="0">
                <a:pos x="connsiteX2" y="connsiteY2"/>
              </a:cxn>
            </a:cxnLst>
            <a:rect l="l" t="t" r="r" b="b"/>
            <a:pathLst>
              <a:path w="5421086" h="2416020">
                <a:moveTo>
                  <a:pt x="5421086" y="2416020"/>
                </a:moveTo>
                <a:cubicBezTo>
                  <a:pt x="3821974" y="1434128"/>
                  <a:pt x="2222863" y="452237"/>
                  <a:pt x="1319349" y="130020"/>
                </a:cubicBezTo>
                <a:cubicBezTo>
                  <a:pt x="415835" y="-192197"/>
                  <a:pt x="207917" y="145260"/>
                  <a:pt x="0" y="482717"/>
                </a:cubicBezTo>
              </a:path>
            </a:pathLst>
          </a:custGeom>
          <a:noFill/>
          <a:ln>
            <a:solidFill>
              <a:srgbClr val="FF0000"/>
            </a:solidFill>
            <a:headEnd type="triangl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1460122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AC8990-E147-2343-A0AB-0F1C92AA5257}"/>
              </a:ext>
            </a:extLst>
          </p:cNvPr>
          <p:cNvSpPr>
            <a:spLocks noGrp="1"/>
          </p:cNvSpPr>
          <p:nvPr>
            <p:ph type="title"/>
          </p:nvPr>
        </p:nvSpPr>
        <p:spPr/>
        <p:txBody>
          <a:bodyPr/>
          <a:lstStyle/>
          <a:p>
            <a:pPr algn="ctr"/>
            <a:r>
              <a:rPr lang="en-US" dirty="0"/>
              <a:t>Give me the </a:t>
            </a:r>
            <a:r>
              <a:rPr lang="en-US" dirty="0" err="1"/>
              <a:t>trie</a:t>
            </a:r>
            <a:r>
              <a:rPr lang="en-US" dirty="0"/>
              <a:t>! Part 2</a:t>
            </a:r>
          </a:p>
        </p:txBody>
      </p:sp>
      <p:sp>
        <p:nvSpPr>
          <p:cNvPr id="9" name="Oval 8">
            <a:extLst>
              <a:ext uri="{FF2B5EF4-FFF2-40B4-BE49-F238E27FC236}">
                <a16:creationId xmlns:a16="http://schemas.microsoft.com/office/drawing/2014/main" id="{38FD9AEF-6272-7844-A6D9-FF0383BF1B5F}"/>
              </a:ext>
            </a:extLst>
          </p:cNvPr>
          <p:cNvSpPr/>
          <p:nvPr/>
        </p:nvSpPr>
        <p:spPr>
          <a:xfrm>
            <a:off x="5120640" y="1690688"/>
            <a:ext cx="235131" cy="242615"/>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68B72F46-300B-2F4F-8335-82E04DF617F5}"/>
              </a:ext>
            </a:extLst>
          </p:cNvPr>
          <p:cNvCxnSpPr>
            <a:stCxn id="9" idx="6"/>
          </p:cNvCxnSpPr>
          <p:nvPr/>
        </p:nvCxnSpPr>
        <p:spPr>
          <a:xfrm>
            <a:off x="5355771" y="1811996"/>
            <a:ext cx="548640" cy="36485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97E66A8D-694E-8D40-A5F8-2410D9E6E6F4}"/>
              </a:ext>
            </a:extLst>
          </p:cNvPr>
          <p:cNvSpPr/>
          <p:nvPr/>
        </p:nvSpPr>
        <p:spPr>
          <a:xfrm>
            <a:off x="5904411" y="2176849"/>
            <a:ext cx="235131" cy="242615"/>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a:extLst>
              <a:ext uri="{FF2B5EF4-FFF2-40B4-BE49-F238E27FC236}">
                <a16:creationId xmlns:a16="http://schemas.microsoft.com/office/drawing/2014/main" id="{0DBF4677-5C9C-B848-82BD-79863249C9E7}"/>
              </a:ext>
            </a:extLst>
          </p:cNvPr>
          <p:cNvCxnSpPr>
            <a:stCxn id="12" idx="6"/>
          </p:cNvCxnSpPr>
          <p:nvPr/>
        </p:nvCxnSpPr>
        <p:spPr>
          <a:xfrm>
            <a:off x="6139542" y="2298157"/>
            <a:ext cx="548640" cy="36485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ECB750D9-AE55-5247-A2C2-E383CA85302E}"/>
              </a:ext>
            </a:extLst>
          </p:cNvPr>
          <p:cNvSpPr/>
          <p:nvPr/>
        </p:nvSpPr>
        <p:spPr>
          <a:xfrm>
            <a:off x="6714307" y="2648700"/>
            <a:ext cx="235131" cy="242615"/>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Arrow Connector 14">
            <a:extLst>
              <a:ext uri="{FF2B5EF4-FFF2-40B4-BE49-F238E27FC236}">
                <a16:creationId xmlns:a16="http://schemas.microsoft.com/office/drawing/2014/main" id="{7CF3E525-A3BC-A24E-9944-8FD4A821D24F}"/>
              </a:ext>
            </a:extLst>
          </p:cNvPr>
          <p:cNvCxnSpPr>
            <a:stCxn id="14" idx="6"/>
          </p:cNvCxnSpPr>
          <p:nvPr/>
        </p:nvCxnSpPr>
        <p:spPr>
          <a:xfrm>
            <a:off x="6949438" y="2770008"/>
            <a:ext cx="548640" cy="36485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322BF0AB-3B9B-9849-B807-56C7711F1740}"/>
              </a:ext>
            </a:extLst>
          </p:cNvPr>
          <p:cNvSpPr/>
          <p:nvPr/>
        </p:nvSpPr>
        <p:spPr>
          <a:xfrm>
            <a:off x="7498078" y="3121118"/>
            <a:ext cx="235131" cy="242615"/>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Arrow Connector 16">
            <a:extLst>
              <a:ext uri="{FF2B5EF4-FFF2-40B4-BE49-F238E27FC236}">
                <a16:creationId xmlns:a16="http://schemas.microsoft.com/office/drawing/2014/main" id="{6F55FE16-0E03-DC4D-8219-E76C8ED7903A}"/>
              </a:ext>
            </a:extLst>
          </p:cNvPr>
          <p:cNvCxnSpPr>
            <a:cxnSpLocks/>
          </p:cNvCxnSpPr>
          <p:nvPr/>
        </p:nvCxnSpPr>
        <p:spPr>
          <a:xfrm>
            <a:off x="7620013" y="3386296"/>
            <a:ext cx="0" cy="43978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272F90DB-1003-5446-8981-F132198563C5}"/>
              </a:ext>
            </a:extLst>
          </p:cNvPr>
          <p:cNvCxnSpPr>
            <a:cxnSpLocks/>
          </p:cNvCxnSpPr>
          <p:nvPr/>
        </p:nvCxnSpPr>
        <p:spPr>
          <a:xfrm flipH="1">
            <a:off x="4572000" y="1848112"/>
            <a:ext cx="509451" cy="3423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685005BC-44CA-1648-A346-0FB696BD18AE}"/>
              </a:ext>
            </a:extLst>
          </p:cNvPr>
          <p:cNvSpPr/>
          <p:nvPr/>
        </p:nvSpPr>
        <p:spPr>
          <a:xfrm>
            <a:off x="4371700" y="2182725"/>
            <a:ext cx="235131" cy="242615"/>
          </a:xfrm>
          <a:prstGeom prst="ellipse">
            <a:avLst/>
          </a:prstGeom>
          <a:solidFill>
            <a:srgbClr val="FF4EFF"/>
          </a:solidFill>
          <a:ln>
            <a:solidFill>
              <a:srgbClr val="FF4E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26907D4F-BDDD-E445-8D86-5EAE50F85F99}"/>
              </a:ext>
            </a:extLst>
          </p:cNvPr>
          <p:cNvSpPr/>
          <p:nvPr/>
        </p:nvSpPr>
        <p:spPr>
          <a:xfrm>
            <a:off x="4942116" y="2740078"/>
            <a:ext cx="235131" cy="242615"/>
          </a:xfrm>
          <a:prstGeom prst="ellipse">
            <a:avLst/>
          </a:prstGeom>
          <a:solidFill>
            <a:srgbClr val="FF4EFF"/>
          </a:solidFill>
          <a:ln>
            <a:solidFill>
              <a:srgbClr val="FF4E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273BD8C6-8417-FB44-8F00-13D384ECBE39}"/>
              </a:ext>
            </a:extLst>
          </p:cNvPr>
          <p:cNvSpPr/>
          <p:nvPr/>
        </p:nvSpPr>
        <p:spPr>
          <a:xfrm>
            <a:off x="5590910" y="3166801"/>
            <a:ext cx="235131" cy="242615"/>
          </a:xfrm>
          <a:prstGeom prst="ellipse">
            <a:avLst/>
          </a:prstGeom>
          <a:solidFill>
            <a:srgbClr val="FF4EFF"/>
          </a:solidFill>
          <a:ln>
            <a:solidFill>
              <a:srgbClr val="FF4E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C41856A7-2F74-F640-99A5-FFC372A199FB}"/>
              </a:ext>
            </a:extLst>
          </p:cNvPr>
          <p:cNvSpPr/>
          <p:nvPr/>
        </p:nvSpPr>
        <p:spPr>
          <a:xfrm>
            <a:off x="3727259" y="2674761"/>
            <a:ext cx="235131" cy="242615"/>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2B1E556C-7D38-0649-885D-DFCA3FD24136}"/>
              </a:ext>
            </a:extLst>
          </p:cNvPr>
          <p:cNvSpPr/>
          <p:nvPr/>
        </p:nvSpPr>
        <p:spPr>
          <a:xfrm>
            <a:off x="4297675" y="3232114"/>
            <a:ext cx="235131" cy="242615"/>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E3441C57-F63B-B745-A93A-191A40DE5335}"/>
              </a:ext>
            </a:extLst>
          </p:cNvPr>
          <p:cNvSpPr/>
          <p:nvPr/>
        </p:nvSpPr>
        <p:spPr>
          <a:xfrm>
            <a:off x="4946469" y="3658837"/>
            <a:ext cx="235131" cy="242615"/>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B99D1E33-522D-BF43-B764-72969A6257ED}"/>
              </a:ext>
            </a:extLst>
          </p:cNvPr>
          <p:cNvSpPr/>
          <p:nvPr/>
        </p:nvSpPr>
        <p:spPr>
          <a:xfrm>
            <a:off x="3095883" y="3219046"/>
            <a:ext cx="235131" cy="242615"/>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71191F6D-F717-8345-9F05-8578746A1A11}"/>
              </a:ext>
            </a:extLst>
          </p:cNvPr>
          <p:cNvSpPr/>
          <p:nvPr/>
        </p:nvSpPr>
        <p:spPr>
          <a:xfrm>
            <a:off x="3666299" y="3776399"/>
            <a:ext cx="235131" cy="242615"/>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DABB0354-AF32-5B43-B07B-AD8F6271DE37}"/>
              </a:ext>
            </a:extLst>
          </p:cNvPr>
          <p:cNvSpPr/>
          <p:nvPr/>
        </p:nvSpPr>
        <p:spPr>
          <a:xfrm>
            <a:off x="4315093" y="4203122"/>
            <a:ext cx="235131" cy="242615"/>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3C4890BE-88F8-894A-94C3-BFB0C4E9B4D7}"/>
              </a:ext>
            </a:extLst>
          </p:cNvPr>
          <p:cNvSpPr/>
          <p:nvPr/>
        </p:nvSpPr>
        <p:spPr>
          <a:xfrm>
            <a:off x="2294685" y="3698019"/>
            <a:ext cx="235131" cy="242615"/>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41C538B3-F4B5-4948-AA9F-23DE26D8521C}"/>
              </a:ext>
            </a:extLst>
          </p:cNvPr>
          <p:cNvSpPr/>
          <p:nvPr/>
        </p:nvSpPr>
        <p:spPr>
          <a:xfrm>
            <a:off x="2865101" y="4255372"/>
            <a:ext cx="235131" cy="242615"/>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3A463E84-B9D8-414A-8BA3-E1129DB75763}"/>
              </a:ext>
            </a:extLst>
          </p:cNvPr>
          <p:cNvSpPr/>
          <p:nvPr/>
        </p:nvSpPr>
        <p:spPr>
          <a:xfrm>
            <a:off x="3513895" y="4682095"/>
            <a:ext cx="235131" cy="242615"/>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Arrow Connector 32">
            <a:extLst>
              <a:ext uri="{FF2B5EF4-FFF2-40B4-BE49-F238E27FC236}">
                <a16:creationId xmlns:a16="http://schemas.microsoft.com/office/drawing/2014/main" id="{34B91EA3-5358-6A4B-8EC6-C27D6807ED77}"/>
              </a:ext>
            </a:extLst>
          </p:cNvPr>
          <p:cNvCxnSpPr>
            <a:cxnSpLocks/>
          </p:cNvCxnSpPr>
          <p:nvPr/>
        </p:nvCxnSpPr>
        <p:spPr>
          <a:xfrm>
            <a:off x="4593768" y="2447722"/>
            <a:ext cx="348348" cy="23479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1EF0C297-4041-3D4D-BA45-5CA0530A0141}"/>
              </a:ext>
            </a:extLst>
          </p:cNvPr>
          <p:cNvCxnSpPr>
            <a:cxnSpLocks/>
            <a:endCxn id="22" idx="1"/>
          </p:cNvCxnSpPr>
          <p:nvPr/>
        </p:nvCxnSpPr>
        <p:spPr>
          <a:xfrm>
            <a:off x="5277401" y="2877572"/>
            <a:ext cx="347943" cy="32475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9399C9E2-01D7-7043-B721-EECD54D1B907}"/>
              </a:ext>
            </a:extLst>
          </p:cNvPr>
          <p:cNvCxnSpPr>
            <a:cxnSpLocks/>
          </p:cNvCxnSpPr>
          <p:nvPr/>
        </p:nvCxnSpPr>
        <p:spPr>
          <a:xfrm flipH="1">
            <a:off x="3988515" y="2456430"/>
            <a:ext cx="391890" cy="2549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535CEC02-4103-8945-B2AC-C616DF63D812}"/>
              </a:ext>
            </a:extLst>
          </p:cNvPr>
          <p:cNvCxnSpPr>
            <a:cxnSpLocks/>
          </p:cNvCxnSpPr>
          <p:nvPr/>
        </p:nvCxnSpPr>
        <p:spPr>
          <a:xfrm flipH="1">
            <a:off x="4519742" y="2961531"/>
            <a:ext cx="391890" cy="2549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CE094B61-CB49-5C40-ACA7-B4173CD7CBBA}"/>
              </a:ext>
            </a:extLst>
          </p:cNvPr>
          <p:cNvCxnSpPr>
            <a:cxnSpLocks/>
          </p:cNvCxnSpPr>
          <p:nvPr/>
        </p:nvCxnSpPr>
        <p:spPr>
          <a:xfrm flipH="1">
            <a:off x="5168536" y="3414380"/>
            <a:ext cx="391890" cy="2549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FFE3647B-7524-1349-AA93-302FBC024814}"/>
              </a:ext>
            </a:extLst>
          </p:cNvPr>
          <p:cNvCxnSpPr>
            <a:cxnSpLocks/>
          </p:cNvCxnSpPr>
          <p:nvPr/>
        </p:nvCxnSpPr>
        <p:spPr>
          <a:xfrm flipH="1">
            <a:off x="3331010" y="2935404"/>
            <a:ext cx="391890" cy="2549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E4FFF07D-3619-A048-BA04-DD769FADBD39}"/>
              </a:ext>
            </a:extLst>
          </p:cNvPr>
          <p:cNvCxnSpPr>
            <a:cxnSpLocks/>
          </p:cNvCxnSpPr>
          <p:nvPr/>
        </p:nvCxnSpPr>
        <p:spPr>
          <a:xfrm flipH="1">
            <a:off x="3862237" y="3440505"/>
            <a:ext cx="391890" cy="2549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7AD63488-2440-1340-975A-22D707D2A717}"/>
              </a:ext>
            </a:extLst>
          </p:cNvPr>
          <p:cNvCxnSpPr>
            <a:cxnSpLocks/>
          </p:cNvCxnSpPr>
          <p:nvPr/>
        </p:nvCxnSpPr>
        <p:spPr>
          <a:xfrm flipH="1">
            <a:off x="4511031" y="3893354"/>
            <a:ext cx="391890" cy="2549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442EAED9-8AA7-D440-8928-A23E22F61F12}"/>
              </a:ext>
            </a:extLst>
          </p:cNvPr>
          <p:cNvCxnSpPr>
            <a:cxnSpLocks/>
          </p:cNvCxnSpPr>
          <p:nvPr/>
        </p:nvCxnSpPr>
        <p:spPr>
          <a:xfrm flipH="1">
            <a:off x="2647386" y="3466627"/>
            <a:ext cx="391890" cy="2549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C32184A1-A562-7B43-A0AC-1722388F30B5}"/>
              </a:ext>
            </a:extLst>
          </p:cNvPr>
          <p:cNvCxnSpPr>
            <a:cxnSpLocks/>
          </p:cNvCxnSpPr>
          <p:nvPr/>
        </p:nvCxnSpPr>
        <p:spPr>
          <a:xfrm flipH="1">
            <a:off x="3178613" y="3971728"/>
            <a:ext cx="391890" cy="2549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C71774EC-CBB7-C840-95D8-075310668088}"/>
              </a:ext>
            </a:extLst>
          </p:cNvPr>
          <p:cNvCxnSpPr>
            <a:cxnSpLocks/>
          </p:cNvCxnSpPr>
          <p:nvPr/>
        </p:nvCxnSpPr>
        <p:spPr>
          <a:xfrm flipH="1">
            <a:off x="3827407" y="4424577"/>
            <a:ext cx="391890" cy="2549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4C5EF4E5-6C82-6247-8BC8-D50B7CFEFDB0}"/>
              </a:ext>
            </a:extLst>
          </p:cNvPr>
          <p:cNvCxnSpPr>
            <a:cxnSpLocks/>
          </p:cNvCxnSpPr>
          <p:nvPr/>
        </p:nvCxnSpPr>
        <p:spPr>
          <a:xfrm flipH="1">
            <a:off x="1846196" y="3945601"/>
            <a:ext cx="391890" cy="2549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31F60B8D-277D-A24D-8D93-361C534012CB}"/>
              </a:ext>
            </a:extLst>
          </p:cNvPr>
          <p:cNvCxnSpPr>
            <a:cxnSpLocks/>
          </p:cNvCxnSpPr>
          <p:nvPr/>
        </p:nvCxnSpPr>
        <p:spPr>
          <a:xfrm flipH="1">
            <a:off x="2377423" y="4450702"/>
            <a:ext cx="391890" cy="2549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A5326132-2BE4-0B4E-ACD5-CFA0E69F5CAF}"/>
              </a:ext>
            </a:extLst>
          </p:cNvPr>
          <p:cNvCxnSpPr>
            <a:cxnSpLocks/>
          </p:cNvCxnSpPr>
          <p:nvPr/>
        </p:nvCxnSpPr>
        <p:spPr>
          <a:xfrm flipH="1">
            <a:off x="3026217" y="4903551"/>
            <a:ext cx="391890" cy="2549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E50B2F99-E6A4-1E4E-894C-1AF5A2C94B6D}"/>
              </a:ext>
            </a:extLst>
          </p:cNvPr>
          <p:cNvSpPr txBox="1"/>
          <p:nvPr/>
        </p:nvSpPr>
        <p:spPr>
          <a:xfrm>
            <a:off x="4606831" y="1690688"/>
            <a:ext cx="335285" cy="369332"/>
          </a:xfrm>
          <a:prstGeom prst="rect">
            <a:avLst/>
          </a:prstGeom>
          <a:noFill/>
        </p:spPr>
        <p:txBody>
          <a:bodyPr wrap="square" rtlCol="0">
            <a:spAutoFit/>
          </a:bodyPr>
          <a:lstStyle/>
          <a:p>
            <a:r>
              <a:rPr lang="en-US" dirty="0"/>
              <a:t>a</a:t>
            </a:r>
          </a:p>
        </p:txBody>
      </p:sp>
      <p:sp>
        <p:nvSpPr>
          <p:cNvPr id="59" name="TextBox 58">
            <a:extLst>
              <a:ext uri="{FF2B5EF4-FFF2-40B4-BE49-F238E27FC236}">
                <a16:creationId xmlns:a16="http://schemas.microsoft.com/office/drawing/2014/main" id="{391C430B-7530-1D4B-B853-41B0205A2F37}"/>
              </a:ext>
            </a:extLst>
          </p:cNvPr>
          <p:cNvSpPr txBox="1"/>
          <p:nvPr/>
        </p:nvSpPr>
        <p:spPr>
          <a:xfrm>
            <a:off x="4693917" y="2234978"/>
            <a:ext cx="335285" cy="369332"/>
          </a:xfrm>
          <a:prstGeom prst="rect">
            <a:avLst/>
          </a:prstGeom>
          <a:noFill/>
        </p:spPr>
        <p:txBody>
          <a:bodyPr wrap="square" rtlCol="0">
            <a:spAutoFit/>
          </a:bodyPr>
          <a:lstStyle/>
          <a:p>
            <a:r>
              <a:rPr lang="en-US" dirty="0"/>
              <a:t>a</a:t>
            </a:r>
          </a:p>
        </p:txBody>
      </p:sp>
      <p:sp>
        <p:nvSpPr>
          <p:cNvPr id="60" name="TextBox 59">
            <a:extLst>
              <a:ext uri="{FF2B5EF4-FFF2-40B4-BE49-F238E27FC236}">
                <a16:creationId xmlns:a16="http://schemas.microsoft.com/office/drawing/2014/main" id="{63937721-5DFA-1D42-B88A-AA8E12477688}"/>
              </a:ext>
            </a:extLst>
          </p:cNvPr>
          <p:cNvSpPr txBox="1"/>
          <p:nvPr/>
        </p:nvSpPr>
        <p:spPr>
          <a:xfrm>
            <a:off x="5342711" y="2753142"/>
            <a:ext cx="335285" cy="369332"/>
          </a:xfrm>
          <a:prstGeom prst="rect">
            <a:avLst/>
          </a:prstGeom>
          <a:noFill/>
        </p:spPr>
        <p:txBody>
          <a:bodyPr wrap="square" rtlCol="0">
            <a:spAutoFit/>
          </a:bodyPr>
          <a:lstStyle/>
          <a:p>
            <a:r>
              <a:rPr lang="en-US" dirty="0"/>
              <a:t>a</a:t>
            </a:r>
          </a:p>
        </p:txBody>
      </p:sp>
      <p:sp>
        <p:nvSpPr>
          <p:cNvPr id="61" name="TextBox 60">
            <a:extLst>
              <a:ext uri="{FF2B5EF4-FFF2-40B4-BE49-F238E27FC236}">
                <a16:creationId xmlns:a16="http://schemas.microsoft.com/office/drawing/2014/main" id="{F8C7BD4F-5366-1846-880F-2FCF84D54C8F}"/>
              </a:ext>
            </a:extLst>
          </p:cNvPr>
          <p:cNvSpPr txBox="1"/>
          <p:nvPr/>
        </p:nvSpPr>
        <p:spPr>
          <a:xfrm>
            <a:off x="5516879" y="1634081"/>
            <a:ext cx="335285" cy="369332"/>
          </a:xfrm>
          <a:prstGeom prst="rect">
            <a:avLst/>
          </a:prstGeom>
          <a:noFill/>
        </p:spPr>
        <p:txBody>
          <a:bodyPr wrap="square" rtlCol="0">
            <a:spAutoFit/>
          </a:bodyPr>
          <a:lstStyle/>
          <a:p>
            <a:r>
              <a:rPr lang="en-US" dirty="0"/>
              <a:t>b</a:t>
            </a:r>
          </a:p>
        </p:txBody>
      </p:sp>
      <p:sp>
        <p:nvSpPr>
          <p:cNvPr id="62" name="TextBox 61">
            <a:extLst>
              <a:ext uri="{FF2B5EF4-FFF2-40B4-BE49-F238E27FC236}">
                <a16:creationId xmlns:a16="http://schemas.microsoft.com/office/drawing/2014/main" id="{8D15BFC2-F9F0-8348-B0B9-84415DD024DF}"/>
              </a:ext>
            </a:extLst>
          </p:cNvPr>
          <p:cNvSpPr txBox="1"/>
          <p:nvPr/>
        </p:nvSpPr>
        <p:spPr>
          <a:xfrm>
            <a:off x="6270176" y="2060803"/>
            <a:ext cx="335285" cy="369332"/>
          </a:xfrm>
          <a:prstGeom prst="rect">
            <a:avLst/>
          </a:prstGeom>
          <a:noFill/>
        </p:spPr>
        <p:txBody>
          <a:bodyPr wrap="square" rtlCol="0">
            <a:spAutoFit/>
          </a:bodyPr>
          <a:lstStyle/>
          <a:p>
            <a:r>
              <a:rPr lang="en-US" dirty="0"/>
              <a:t>b</a:t>
            </a:r>
          </a:p>
        </p:txBody>
      </p:sp>
      <p:sp>
        <p:nvSpPr>
          <p:cNvPr id="63" name="TextBox 62">
            <a:extLst>
              <a:ext uri="{FF2B5EF4-FFF2-40B4-BE49-F238E27FC236}">
                <a16:creationId xmlns:a16="http://schemas.microsoft.com/office/drawing/2014/main" id="{6F1F7750-611D-0A4D-A59E-1F52B4864491}"/>
              </a:ext>
            </a:extLst>
          </p:cNvPr>
          <p:cNvSpPr txBox="1"/>
          <p:nvPr/>
        </p:nvSpPr>
        <p:spPr>
          <a:xfrm>
            <a:off x="7167162" y="2513651"/>
            <a:ext cx="335285" cy="369332"/>
          </a:xfrm>
          <a:prstGeom prst="rect">
            <a:avLst/>
          </a:prstGeom>
          <a:noFill/>
        </p:spPr>
        <p:txBody>
          <a:bodyPr wrap="square" rtlCol="0">
            <a:spAutoFit/>
          </a:bodyPr>
          <a:lstStyle/>
          <a:p>
            <a:r>
              <a:rPr lang="en-US" dirty="0"/>
              <a:t>b</a:t>
            </a:r>
          </a:p>
        </p:txBody>
      </p:sp>
      <p:sp>
        <p:nvSpPr>
          <p:cNvPr id="64" name="TextBox 63">
            <a:extLst>
              <a:ext uri="{FF2B5EF4-FFF2-40B4-BE49-F238E27FC236}">
                <a16:creationId xmlns:a16="http://schemas.microsoft.com/office/drawing/2014/main" id="{B8CA0B0F-698A-6241-B086-E7B3057B61B1}"/>
              </a:ext>
            </a:extLst>
          </p:cNvPr>
          <p:cNvSpPr txBox="1"/>
          <p:nvPr/>
        </p:nvSpPr>
        <p:spPr>
          <a:xfrm>
            <a:off x="7633066" y="3399359"/>
            <a:ext cx="335285" cy="369332"/>
          </a:xfrm>
          <a:prstGeom prst="rect">
            <a:avLst/>
          </a:prstGeom>
          <a:noFill/>
        </p:spPr>
        <p:txBody>
          <a:bodyPr wrap="square" rtlCol="0">
            <a:spAutoFit/>
          </a:bodyPr>
          <a:lstStyle/>
          <a:p>
            <a:r>
              <a:rPr lang="en-US" dirty="0"/>
              <a:t>$</a:t>
            </a:r>
          </a:p>
        </p:txBody>
      </p:sp>
      <p:sp>
        <p:nvSpPr>
          <p:cNvPr id="65" name="Oval 64">
            <a:extLst>
              <a:ext uri="{FF2B5EF4-FFF2-40B4-BE49-F238E27FC236}">
                <a16:creationId xmlns:a16="http://schemas.microsoft.com/office/drawing/2014/main" id="{6471C5F8-508A-4E48-B072-7415DD844ECE}"/>
              </a:ext>
            </a:extLst>
          </p:cNvPr>
          <p:cNvSpPr/>
          <p:nvPr/>
        </p:nvSpPr>
        <p:spPr>
          <a:xfrm>
            <a:off x="7498077" y="3900116"/>
            <a:ext cx="235131" cy="24261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TextBox 65">
            <a:extLst>
              <a:ext uri="{FF2B5EF4-FFF2-40B4-BE49-F238E27FC236}">
                <a16:creationId xmlns:a16="http://schemas.microsoft.com/office/drawing/2014/main" id="{420D98BF-D9AE-1545-B13E-42573228B4A1}"/>
              </a:ext>
            </a:extLst>
          </p:cNvPr>
          <p:cNvSpPr txBox="1"/>
          <p:nvPr/>
        </p:nvSpPr>
        <p:spPr>
          <a:xfrm>
            <a:off x="3944979" y="2243685"/>
            <a:ext cx="335285" cy="369332"/>
          </a:xfrm>
          <a:prstGeom prst="rect">
            <a:avLst/>
          </a:prstGeom>
          <a:noFill/>
        </p:spPr>
        <p:txBody>
          <a:bodyPr wrap="square" rtlCol="0">
            <a:spAutoFit/>
          </a:bodyPr>
          <a:lstStyle/>
          <a:p>
            <a:r>
              <a:rPr lang="en-US" dirty="0"/>
              <a:t>b</a:t>
            </a:r>
          </a:p>
        </p:txBody>
      </p:sp>
      <p:sp>
        <p:nvSpPr>
          <p:cNvPr id="67" name="TextBox 66">
            <a:extLst>
              <a:ext uri="{FF2B5EF4-FFF2-40B4-BE49-F238E27FC236}">
                <a16:creationId xmlns:a16="http://schemas.microsoft.com/office/drawing/2014/main" id="{DBFBC731-17ED-6C40-8167-7289A8E278C5}"/>
              </a:ext>
            </a:extLst>
          </p:cNvPr>
          <p:cNvSpPr txBox="1"/>
          <p:nvPr/>
        </p:nvSpPr>
        <p:spPr>
          <a:xfrm>
            <a:off x="3274415" y="2748785"/>
            <a:ext cx="335285" cy="369332"/>
          </a:xfrm>
          <a:prstGeom prst="rect">
            <a:avLst/>
          </a:prstGeom>
          <a:noFill/>
        </p:spPr>
        <p:txBody>
          <a:bodyPr wrap="square" rtlCol="0">
            <a:spAutoFit/>
          </a:bodyPr>
          <a:lstStyle/>
          <a:p>
            <a:r>
              <a:rPr lang="en-US" dirty="0"/>
              <a:t>b</a:t>
            </a:r>
          </a:p>
        </p:txBody>
      </p:sp>
      <p:sp>
        <p:nvSpPr>
          <p:cNvPr id="68" name="TextBox 67">
            <a:extLst>
              <a:ext uri="{FF2B5EF4-FFF2-40B4-BE49-F238E27FC236}">
                <a16:creationId xmlns:a16="http://schemas.microsoft.com/office/drawing/2014/main" id="{7C62CC9F-8193-3148-A3C7-3A489C819200}"/>
              </a:ext>
            </a:extLst>
          </p:cNvPr>
          <p:cNvSpPr txBox="1"/>
          <p:nvPr/>
        </p:nvSpPr>
        <p:spPr>
          <a:xfrm>
            <a:off x="2643042" y="3214693"/>
            <a:ext cx="335285" cy="369332"/>
          </a:xfrm>
          <a:prstGeom prst="rect">
            <a:avLst/>
          </a:prstGeom>
          <a:noFill/>
        </p:spPr>
        <p:txBody>
          <a:bodyPr wrap="square" rtlCol="0">
            <a:spAutoFit/>
          </a:bodyPr>
          <a:lstStyle/>
          <a:p>
            <a:r>
              <a:rPr lang="en-US" dirty="0"/>
              <a:t>b</a:t>
            </a:r>
          </a:p>
        </p:txBody>
      </p:sp>
      <p:sp>
        <p:nvSpPr>
          <p:cNvPr id="69" name="TextBox 68">
            <a:extLst>
              <a:ext uri="{FF2B5EF4-FFF2-40B4-BE49-F238E27FC236}">
                <a16:creationId xmlns:a16="http://schemas.microsoft.com/office/drawing/2014/main" id="{CA62A1C8-2775-764F-951E-27DDCB71B5D9}"/>
              </a:ext>
            </a:extLst>
          </p:cNvPr>
          <p:cNvSpPr txBox="1"/>
          <p:nvPr/>
        </p:nvSpPr>
        <p:spPr>
          <a:xfrm>
            <a:off x="1933287" y="3654478"/>
            <a:ext cx="335285" cy="369332"/>
          </a:xfrm>
          <a:prstGeom prst="rect">
            <a:avLst/>
          </a:prstGeom>
          <a:noFill/>
        </p:spPr>
        <p:txBody>
          <a:bodyPr wrap="square" rtlCol="0">
            <a:spAutoFit/>
          </a:bodyPr>
          <a:lstStyle/>
          <a:p>
            <a:r>
              <a:rPr lang="en-US" dirty="0"/>
              <a:t>$</a:t>
            </a:r>
          </a:p>
        </p:txBody>
      </p:sp>
      <p:sp>
        <p:nvSpPr>
          <p:cNvPr id="70" name="Oval 69">
            <a:extLst>
              <a:ext uri="{FF2B5EF4-FFF2-40B4-BE49-F238E27FC236}">
                <a16:creationId xmlns:a16="http://schemas.microsoft.com/office/drawing/2014/main" id="{AA80112F-FAF4-A84F-B69F-264C7629D3B4}"/>
              </a:ext>
            </a:extLst>
          </p:cNvPr>
          <p:cNvSpPr/>
          <p:nvPr/>
        </p:nvSpPr>
        <p:spPr>
          <a:xfrm>
            <a:off x="1571868" y="4190054"/>
            <a:ext cx="235131" cy="24261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TextBox 70">
            <a:extLst>
              <a:ext uri="{FF2B5EF4-FFF2-40B4-BE49-F238E27FC236}">
                <a16:creationId xmlns:a16="http://schemas.microsoft.com/office/drawing/2014/main" id="{DDC5789F-E01B-8248-98EB-0C9530919E6A}"/>
              </a:ext>
            </a:extLst>
          </p:cNvPr>
          <p:cNvSpPr txBox="1"/>
          <p:nvPr/>
        </p:nvSpPr>
        <p:spPr>
          <a:xfrm>
            <a:off x="2438388" y="4159579"/>
            <a:ext cx="335285" cy="369332"/>
          </a:xfrm>
          <a:prstGeom prst="rect">
            <a:avLst/>
          </a:prstGeom>
          <a:noFill/>
        </p:spPr>
        <p:txBody>
          <a:bodyPr wrap="square" rtlCol="0">
            <a:spAutoFit/>
          </a:bodyPr>
          <a:lstStyle/>
          <a:p>
            <a:r>
              <a:rPr lang="en-US" dirty="0"/>
              <a:t>$</a:t>
            </a:r>
          </a:p>
        </p:txBody>
      </p:sp>
      <p:sp>
        <p:nvSpPr>
          <p:cNvPr id="72" name="Oval 71">
            <a:extLst>
              <a:ext uri="{FF2B5EF4-FFF2-40B4-BE49-F238E27FC236}">
                <a16:creationId xmlns:a16="http://schemas.microsoft.com/office/drawing/2014/main" id="{58690CB7-93C0-024C-9931-ADBF601E2D40}"/>
              </a:ext>
            </a:extLst>
          </p:cNvPr>
          <p:cNvSpPr/>
          <p:nvPr/>
        </p:nvSpPr>
        <p:spPr>
          <a:xfrm>
            <a:off x="2076969" y="4695155"/>
            <a:ext cx="235131" cy="24261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TextBox 72">
            <a:extLst>
              <a:ext uri="{FF2B5EF4-FFF2-40B4-BE49-F238E27FC236}">
                <a16:creationId xmlns:a16="http://schemas.microsoft.com/office/drawing/2014/main" id="{CACD0149-C01F-C84A-A1E4-BEA619A4F21C}"/>
              </a:ext>
            </a:extLst>
          </p:cNvPr>
          <p:cNvSpPr txBox="1"/>
          <p:nvPr/>
        </p:nvSpPr>
        <p:spPr>
          <a:xfrm>
            <a:off x="3000068" y="4682450"/>
            <a:ext cx="335285" cy="369332"/>
          </a:xfrm>
          <a:prstGeom prst="rect">
            <a:avLst/>
          </a:prstGeom>
          <a:noFill/>
        </p:spPr>
        <p:txBody>
          <a:bodyPr wrap="square" rtlCol="0">
            <a:spAutoFit/>
          </a:bodyPr>
          <a:lstStyle/>
          <a:p>
            <a:r>
              <a:rPr lang="en-US" dirty="0"/>
              <a:t>$</a:t>
            </a:r>
          </a:p>
        </p:txBody>
      </p:sp>
      <p:sp>
        <p:nvSpPr>
          <p:cNvPr id="74" name="Oval 73">
            <a:extLst>
              <a:ext uri="{FF2B5EF4-FFF2-40B4-BE49-F238E27FC236}">
                <a16:creationId xmlns:a16="http://schemas.microsoft.com/office/drawing/2014/main" id="{D8DAE332-A86D-814A-A702-7388B7F3F346}"/>
              </a:ext>
            </a:extLst>
          </p:cNvPr>
          <p:cNvSpPr/>
          <p:nvPr/>
        </p:nvSpPr>
        <p:spPr>
          <a:xfrm>
            <a:off x="2690921" y="5139295"/>
            <a:ext cx="235131" cy="24261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TextBox 74">
            <a:extLst>
              <a:ext uri="{FF2B5EF4-FFF2-40B4-BE49-F238E27FC236}">
                <a16:creationId xmlns:a16="http://schemas.microsoft.com/office/drawing/2014/main" id="{DEC1CBB2-F720-8F49-A87E-8B67038F8F81}"/>
              </a:ext>
            </a:extLst>
          </p:cNvPr>
          <p:cNvSpPr txBox="1"/>
          <p:nvPr/>
        </p:nvSpPr>
        <p:spPr>
          <a:xfrm>
            <a:off x="4410891" y="2761849"/>
            <a:ext cx="335285" cy="369332"/>
          </a:xfrm>
          <a:prstGeom prst="rect">
            <a:avLst/>
          </a:prstGeom>
          <a:noFill/>
        </p:spPr>
        <p:txBody>
          <a:bodyPr wrap="square" rtlCol="0">
            <a:spAutoFit/>
          </a:bodyPr>
          <a:lstStyle/>
          <a:p>
            <a:r>
              <a:rPr lang="en-US" dirty="0"/>
              <a:t>b</a:t>
            </a:r>
          </a:p>
        </p:txBody>
      </p:sp>
      <p:sp>
        <p:nvSpPr>
          <p:cNvPr id="76" name="TextBox 75">
            <a:extLst>
              <a:ext uri="{FF2B5EF4-FFF2-40B4-BE49-F238E27FC236}">
                <a16:creationId xmlns:a16="http://schemas.microsoft.com/office/drawing/2014/main" id="{1A6E4905-462E-874F-A6AD-5BFCEB513798}"/>
              </a:ext>
            </a:extLst>
          </p:cNvPr>
          <p:cNvSpPr txBox="1"/>
          <p:nvPr/>
        </p:nvSpPr>
        <p:spPr>
          <a:xfrm>
            <a:off x="3740327" y="3266949"/>
            <a:ext cx="335285" cy="369332"/>
          </a:xfrm>
          <a:prstGeom prst="rect">
            <a:avLst/>
          </a:prstGeom>
          <a:noFill/>
        </p:spPr>
        <p:txBody>
          <a:bodyPr wrap="square" rtlCol="0">
            <a:spAutoFit/>
          </a:bodyPr>
          <a:lstStyle/>
          <a:p>
            <a:r>
              <a:rPr lang="en-US" dirty="0"/>
              <a:t>b</a:t>
            </a:r>
          </a:p>
        </p:txBody>
      </p:sp>
      <p:sp>
        <p:nvSpPr>
          <p:cNvPr id="77" name="TextBox 76">
            <a:extLst>
              <a:ext uri="{FF2B5EF4-FFF2-40B4-BE49-F238E27FC236}">
                <a16:creationId xmlns:a16="http://schemas.microsoft.com/office/drawing/2014/main" id="{7CC8EDBD-A297-9341-A2BD-E25FDC402BB0}"/>
              </a:ext>
            </a:extLst>
          </p:cNvPr>
          <p:cNvSpPr txBox="1"/>
          <p:nvPr/>
        </p:nvSpPr>
        <p:spPr>
          <a:xfrm>
            <a:off x="3108954" y="3732857"/>
            <a:ext cx="335285" cy="369332"/>
          </a:xfrm>
          <a:prstGeom prst="rect">
            <a:avLst/>
          </a:prstGeom>
          <a:noFill/>
        </p:spPr>
        <p:txBody>
          <a:bodyPr wrap="square" rtlCol="0">
            <a:spAutoFit/>
          </a:bodyPr>
          <a:lstStyle/>
          <a:p>
            <a:r>
              <a:rPr lang="en-US" dirty="0"/>
              <a:t>b</a:t>
            </a:r>
          </a:p>
        </p:txBody>
      </p:sp>
      <p:sp>
        <p:nvSpPr>
          <p:cNvPr id="78" name="TextBox 77">
            <a:extLst>
              <a:ext uri="{FF2B5EF4-FFF2-40B4-BE49-F238E27FC236}">
                <a16:creationId xmlns:a16="http://schemas.microsoft.com/office/drawing/2014/main" id="{1346134F-ABF8-E845-BC81-3F1B499B1D06}"/>
              </a:ext>
            </a:extLst>
          </p:cNvPr>
          <p:cNvSpPr txBox="1"/>
          <p:nvPr/>
        </p:nvSpPr>
        <p:spPr>
          <a:xfrm>
            <a:off x="5085811" y="3280013"/>
            <a:ext cx="335285" cy="369332"/>
          </a:xfrm>
          <a:prstGeom prst="rect">
            <a:avLst/>
          </a:prstGeom>
          <a:noFill/>
        </p:spPr>
        <p:txBody>
          <a:bodyPr wrap="square" rtlCol="0">
            <a:spAutoFit/>
          </a:bodyPr>
          <a:lstStyle/>
          <a:p>
            <a:r>
              <a:rPr lang="en-US" dirty="0"/>
              <a:t>b</a:t>
            </a:r>
          </a:p>
        </p:txBody>
      </p:sp>
      <p:sp>
        <p:nvSpPr>
          <p:cNvPr id="79" name="TextBox 78">
            <a:extLst>
              <a:ext uri="{FF2B5EF4-FFF2-40B4-BE49-F238E27FC236}">
                <a16:creationId xmlns:a16="http://schemas.microsoft.com/office/drawing/2014/main" id="{5562CDD5-1907-3841-B562-2CF8F452C4C9}"/>
              </a:ext>
            </a:extLst>
          </p:cNvPr>
          <p:cNvSpPr txBox="1"/>
          <p:nvPr/>
        </p:nvSpPr>
        <p:spPr>
          <a:xfrm>
            <a:off x="4415247" y="3785113"/>
            <a:ext cx="335285" cy="369332"/>
          </a:xfrm>
          <a:prstGeom prst="rect">
            <a:avLst/>
          </a:prstGeom>
          <a:noFill/>
        </p:spPr>
        <p:txBody>
          <a:bodyPr wrap="square" rtlCol="0">
            <a:spAutoFit/>
          </a:bodyPr>
          <a:lstStyle/>
          <a:p>
            <a:r>
              <a:rPr lang="en-US" dirty="0"/>
              <a:t>b</a:t>
            </a:r>
          </a:p>
        </p:txBody>
      </p:sp>
      <p:sp>
        <p:nvSpPr>
          <p:cNvPr id="80" name="TextBox 79">
            <a:extLst>
              <a:ext uri="{FF2B5EF4-FFF2-40B4-BE49-F238E27FC236}">
                <a16:creationId xmlns:a16="http://schemas.microsoft.com/office/drawing/2014/main" id="{EB9850FB-9020-B04D-96FE-DE7BBB4CF74C}"/>
              </a:ext>
            </a:extLst>
          </p:cNvPr>
          <p:cNvSpPr txBox="1"/>
          <p:nvPr/>
        </p:nvSpPr>
        <p:spPr>
          <a:xfrm>
            <a:off x="3783874" y="4251021"/>
            <a:ext cx="335285" cy="369332"/>
          </a:xfrm>
          <a:prstGeom prst="rect">
            <a:avLst/>
          </a:prstGeom>
          <a:noFill/>
        </p:spPr>
        <p:txBody>
          <a:bodyPr wrap="square" rtlCol="0">
            <a:spAutoFit/>
          </a:bodyPr>
          <a:lstStyle/>
          <a:p>
            <a:r>
              <a:rPr lang="en-US" dirty="0"/>
              <a:t>b</a:t>
            </a:r>
          </a:p>
        </p:txBody>
      </p:sp>
      <mc:AlternateContent xmlns:mc="http://schemas.openxmlformats.org/markup-compatibility/2006" xmlns:a14="http://schemas.microsoft.com/office/drawing/2010/main">
        <mc:Choice Requires="a14">
          <p:sp>
            <p:nvSpPr>
              <p:cNvPr id="81" name="Rectangle 80">
                <a:extLst>
                  <a:ext uri="{FF2B5EF4-FFF2-40B4-BE49-F238E27FC236}">
                    <a16:creationId xmlns:a16="http://schemas.microsoft.com/office/drawing/2014/main" id="{1ACB1975-B154-4E47-96DC-90CF7E6C94C1}"/>
                  </a:ext>
                </a:extLst>
              </p:cNvPr>
              <p:cNvSpPr/>
              <p:nvPr/>
            </p:nvSpPr>
            <p:spPr>
              <a:xfrm>
                <a:off x="87744" y="718693"/>
                <a:ext cx="3352136"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i="1" dirty="0" smtClean="0">
                          <a:solidFill>
                            <a:schemeClr val="tx1"/>
                          </a:solidFill>
                          <a:latin typeface="Cambria Math" panose="02040503050406030204" pitchFamily="18" charset="0"/>
                          <a:cs typeface="Consolas" panose="020B0609020204030204" pitchFamily="49" charset="0"/>
                        </a:rPr>
                        <m:t>𝑇</m:t>
                      </m:r>
                      <m:r>
                        <a:rPr lang="en-US" sz="2400" b="0" i="1" dirty="0" smtClean="0">
                          <a:solidFill>
                            <a:schemeClr val="tx1"/>
                          </a:solidFill>
                          <a:latin typeface="Cambria Math" panose="02040503050406030204" pitchFamily="18" charset="0"/>
                          <a:cs typeface="Consolas" panose="020B0609020204030204" pitchFamily="49" charset="0"/>
                        </a:rPr>
                        <m:t>$</m:t>
                      </m:r>
                      <m:r>
                        <a:rPr lang="en-US" sz="2400" i="1" dirty="0" smtClean="0">
                          <a:solidFill>
                            <a:schemeClr val="tx1"/>
                          </a:solidFill>
                          <a:latin typeface="Cambria Math" panose="02040503050406030204" pitchFamily="18" charset="0"/>
                          <a:cs typeface="Consolas" panose="020B0609020204030204" pitchFamily="49" charset="0"/>
                        </a:rPr>
                        <m:t>=</m:t>
                      </m:r>
                      <m:r>
                        <a:rPr lang="en-US" sz="2400" i="1" dirty="0" err="1">
                          <a:solidFill>
                            <a:schemeClr val="tx1"/>
                          </a:solidFill>
                          <a:latin typeface="Cambria Math" panose="02040503050406030204" pitchFamily="18" charset="0"/>
                          <a:cs typeface="Consolas" panose="020B0609020204030204" pitchFamily="49" charset="0"/>
                        </a:rPr>
                        <m:t>𝑎𝑎𝑎𝑏𝑏𝑏</m:t>
                      </m:r>
                      <m:r>
                        <a:rPr lang="en-US" sz="2400" i="1" dirty="0" smtClean="0">
                          <a:solidFill>
                            <a:schemeClr val="tx1"/>
                          </a:solidFill>
                          <a:latin typeface="Cambria Math" panose="02040503050406030204" pitchFamily="18" charset="0"/>
                          <a:cs typeface="Consolas" panose="020B0609020204030204" pitchFamily="49" charset="0"/>
                        </a:rPr>
                        <m:t>$=</m:t>
                      </m:r>
                      <m:sSup>
                        <m:sSupPr>
                          <m:ctrlPr>
                            <a:rPr lang="en-US" sz="2400" b="0" i="1" smtClean="0">
                              <a:solidFill>
                                <a:schemeClr val="tx1"/>
                              </a:solidFill>
                              <a:latin typeface="Cambria Math" panose="02040503050406030204" pitchFamily="18" charset="0"/>
                              <a:cs typeface="Consolas" panose="020B0609020204030204" pitchFamily="49" charset="0"/>
                            </a:rPr>
                          </m:ctrlPr>
                        </m:sSupPr>
                        <m:e>
                          <m:r>
                            <a:rPr lang="en-US" sz="2400" b="0" i="1" smtClean="0">
                              <a:solidFill>
                                <a:schemeClr val="tx1"/>
                              </a:solidFill>
                              <a:latin typeface="Cambria Math" panose="02040503050406030204" pitchFamily="18" charset="0"/>
                              <a:cs typeface="Consolas" panose="020B0609020204030204" pitchFamily="49" charset="0"/>
                            </a:rPr>
                            <m:t>𝑎</m:t>
                          </m:r>
                        </m:e>
                        <m:sup>
                          <m:r>
                            <a:rPr lang="en-US" sz="2400" b="0" i="1" smtClean="0">
                              <a:solidFill>
                                <a:srgbClr val="FF0000"/>
                              </a:solidFill>
                              <a:latin typeface="Cambria Math" panose="02040503050406030204" pitchFamily="18" charset="0"/>
                              <a:cs typeface="Consolas" panose="020B0609020204030204" pitchFamily="49" charset="0"/>
                            </a:rPr>
                            <m:t>3</m:t>
                          </m:r>
                        </m:sup>
                      </m:sSup>
                      <m:sSup>
                        <m:sSupPr>
                          <m:ctrlPr>
                            <a:rPr lang="en-US" sz="2400" b="0" i="1" smtClean="0">
                              <a:solidFill>
                                <a:schemeClr val="tx1"/>
                              </a:solidFill>
                              <a:latin typeface="Cambria Math" panose="02040503050406030204" pitchFamily="18" charset="0"/>
                              <a:cs typeface="Consolas" panose="020B0609020204030204" pitchFamily="49" charset="0"/>
                            </a:rPr>
                          </m:ctrlPr>
                        </m:sSupPr>
                        <m:e>
                          <m:r>
                            <a:rPr lang="en-US" sz="2400" b="0" i="1" smtClean="0">
                              <a:solidFill>
                                <a:schemeClr val="tx1"/>
                              </a:solidFill>
                              <a:latin typeface="Cambria Math" panose="02040503050406030204" pitchFamily="18" charset="0"/>
                              <a:cs typeface="Consolas" panose="020B0609020204030204" pitchFamily="49" charset="0"/>
                            </a:rPr>
                            <m:t>𝑏</m:t>
                          </m:r>
                        </m:e>
                        <m:sup>
                          <m:r>
                            <a:rPr lang="en-US" sz="2400" b="0" i="1" smtClean="0">
                              <a:solidFill>
                                <a:srgbClr val="FF0000"/>
                              </a:solidFill>
                              <a:latin typeface="Cambria Math" panose="02040503050406030204" pitchFamily="18" charset="0"/>
                              <a:cs typeface="Consolas" panose="020B0609020204030204" pitchFamily="49" charset="0"/>
                            </a:rPr>
                            <m:t>3</m:t>
                          </m:r>
                        </m:sup>
                      </m:sSup>
                      <m:r>
                        <a:rPr lang="en-US" sz="2400" b="0" i="1" smtClean="0">
                          <a:solidFill>
                            <a:schemeClr val="tx1"/>
                          </a:solidFill>
                          <a:latin typeface="Cambria Math" panose="02040503050406030204" pitchFamily="18" charset="0"/>
                          <a:cs typeface="Consolas" panose="020B0609020204030204" pitchFamily="49" charset="0"/>
                        </a:rPr>
                        <m:t>$</m:t>
                      </m:r>
                    </m:oMath>
                  </m:oMathPara>
                </a14:m>
                <a:endParaRPr lang="en-US" sz="2400" dirty="0">
                  <a:solidFill>
                    <a:schemeClr val="tx1"/>
                  </a:solidFill>
                </a:endParaRPr>
              </a:p>
            </p:txBody>
          </p:sp>
        </mc:Choice>
        <mc:Fallback xmlns="">
          <p:sp>
            <p:nvSpPr>
              <p:cNvPr id="81" name="Rectangle 80">
                <a:extLst>
                  <a:ext uri="{FF2B5EF4-FFF2-40B4-BE49-F238E27FC236}">
                    <a16:creationId xmlns:a16="http://schemas.microsoft.com/office/drawing/2014/main" id="{1ACB1975-B154-4E47-96DC-90CF7E6C94C1}"/>
                  </a:ext>
                </a:extLst>
              </p:cNvPr>
              <p:cNvSpPr>
                <a:spLocks noRot="1" noChangeAspect="1" noMove="1" noResize="1" noEditPoints="1" noAdjustHandles="1" noChangeArrowheads="1" noChangeShapeType="1" noTextEdit="1"/>
              </p:cNvSpPr>
              <p:nvPr/>
            </p:nvSpPr>
            <p:spPr>
              <a:xfrm>
                <a:off x="87744" y="718693"/>
                <a:ext cx="3352136" cy="461665"/>
              </a:xfrm>
              <a:prstGeom prst="rect">
                <a:avLst/>
              </a:prstGeom>
              <a:blipFill>
                <a:blip r:embed="rId2"/>
                <a:stretch>
                  <a:fillRect b="-5405"/>
                </a:stretch>
              </a:blipFill>
            </p:spPr>
            <p:txBody>
              <a:bodyPr/>
              <a:lstStyle/>
              <a:p>
                <a:r>
                  <a:rPr lang="en-US">
                    <a:noFill/>
                  </a:rPr>
                  <a:t> </a:t>
                </a:r>
              </a:p>
            </p:txBody>
          </p:sp>
        </mc:Fallback>
      </mc:AlternateContent>
      <p:cxnSp>
        <p:nvCxnSpPr>
          <p:cNvPr id="82" name="Straight Arrow Connector 81">
            <a:extLst>
              <a:ext uri="{FF2B5EF4-FFF2-40B4-BE49-F238E27FC236}">
                <a16:creationId xmlns:a16="http://schemas.microsoft.com/office/drawing/2014/main" id="{5A4EDFC4-45C2-6C48-B029-B9E91A7B56C0}"/>
              </a:ext>
            </a:extLst>
          </p:cNvPr>
          <p:cNvCxnSpPr>
            <a:cxnSpLocks/>
          </p:cNvCxnSpPr>
          <p:nvPr/>
        </p:nvCxnSpPr>
        <p:spPr>
          <a:xfrm>
            <a:off x="5991489" y="2450570"/>
            <a:ext cx="26129" cy="41081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DABAE8B1-47ED-A54C-9019-074877F8ED7D}"/>
              </a:ext>
            </a:extLst>
          </p:cNvPr>
          <p:cNvSpPr txBox="1"/>
          <p:nvPr/>
        </p:nvSpPr>
        <p:spPr>
          <a:xfrm>
            <a:off x="5669288" y="2426566"/>
            <a:ext cx="335285" cy="369332"/>
          </a:xfrm>
          <a:prstGeom prst="rect">
            <a:avLst/>
          </a:prstGeom>
          <a:noFill/>
        </p:spPr>
        <p:txBody>
          <a:bodyPr wrap="square" rtlCol="0">
            <a:spAutoFit/>
          </a:bodyPr>
          <a:lstStyle/>
          <a:p>
            <a:r>
              <a:rPr lang="en-US" dirty="0"/>
              <a:t>$</a:t>
            </a:r>
          </a:p>
        </p:txBody>
      </p:sp>
      <p:sp>
        <p:nvSpPr>
          <p:cNvPr id="85" name="Oval 84">
            <a:extLst>
              <a:ext uri="{FF2B5EF4-FFF2-40B4-BE49-F238E27FC236}">
                <a16:creationId xmlns:a16="http://schemas.microsoft.com/office/drawing/2014/main" id="{F62EA85A-E01C-D844-BDE7-E0C958774D20}"/>
              </a:ext>
            </a:extLst>
          </p:cNvPr>
          <p:cNvSpPr/>
          <p:nvPr/>
        </p:nvSpPr>
        <p:spPr>
          <a:xfrm>
            <a:off x="5900054" y="2918666"/>
            <a:ext cx="235131" cy="24261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TextBox 85">
            <a:extLst>
              <a:ext uri="{FF2B5EF4-FFF2-40B4-BE49-F238E27FC236}">
                <a16:creationId xmlns:a16="http://schemas.microsoft.com/office/drawing/2014/main" id="{9B1D613A-1E0C-C04A-B39D-01DDF66A195A}"/>
              </a:ext>
            </a:extLst>
          </p:cNvPr>
          <p:cNvSpPr txBox="1"/>
          <p:nvPr/>
        </p:nvSpPr>
        <p:spPr>
          <a:xfrm>
            <a:off x="6474837" y="2866350"/>
            <a:ext cx="335285" cy="369332"/>
          </a:xfrm>
          <a:prstGeom prst="rect">
            <a:avLst/>
          </a:prstGeom>
          <a:noFill/>
        </p:spPr>
        <p:txBody>
          <a:bodyPr wrap="square" rtlCol="0">
            <a:spAutoFit/>
          </a:bodyPr>
          <a:lstStyle/>
          <a:p>
            <a:r>
              <a:rPr lang="en-US" dirty="0"/>
              <a:t>$</a:t>
            </a:r>
          </a:p>
        </p:txBody>
      </p:sp>
      <p:sp>
        <p:nvSpPr>
          <p:cNvPr id="87" name="Oval 86">
            <a:extLst>
              <a:ext uri="{FF2B5EF4-FFF2-40B4-BE49-F238E27FC236}">
                <a16:creationId xmlns:a16="http://schemas.microsoft.com/office/drawing/2014/main" id="{A15B3FAA-685A-2A48-B1CD-5A5F0503D661}"/>
              </a:ext>
            </a:extLst>
          </p:cNvPr>
          <p:cNvSpPr/>
          <p:nvPr/>
        </p:nvSpPr>
        <p:spPr>
          <a:xfrm>
            <a:off x="6705603" y="3280072"/>
            <a:ext cx="235131" cy="24261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9" name="Straight Arrow Connector 88">
            <a:extLst>
              <a:ext uri="{FF2B5EF4-FFF2-40B4-BE49-F238E27FC236}">
                <a16:creationId xmlns:a16="http://schemas.microsoft.com/office/drawing/2014/main" id="{05D3931E-7590-F846-A651-3319E715E61F}"/>
              </a:ext>
            </a:extLst>
          </p:cNvPr>
          <p:cNvCxnSpPr>
            <a:cxnSpLocks/>
          </p:cNvCxnSpPr>
          <p:nvPr/>
        </p:nvCxnSpPr>
        <p:spPr>
          <a:xfrm>
            <a:off x="6810097" y="2864229"/>
            <a:ext cx="26129" cy="41081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0" name="Freeform 89">
            <a:extLst>
              <a:ext uri="{FF2B5EF4-FFF2-40B4-BE49-F238E27FC236}">
                <a16:creationId xmlns:a16="http://schemas.microsoft.com/office/drawing/2014/main" id="{4E076244-10A0-2541-9677-7E7FDAF3B705}"/>
              </a:ext>
            </a:extLst>
          </p:cNvPr>
          <p:cNvSpPr/>
          <p:nvPr/>
        </p:nvSpPr>
        <p:spPr>
          <a:xfrm>
            <a:off x="5355771" y="1575974"/>
            <a:ext cx="1110343" cy="161386"/>
          </a:xfrm>
          <a:custGeom>
            <a:avLst/>
            <a:gdLst>
              <a:gd name="connsiteX0" fmla="*/ 0 w 1110343"/>
              <a:gd name="connsiteY0" fmla="*/ 161386 h 161386"/>
              <a:gd name="connsiteX1" fmla="*/ 378823 w 1110343"/>
              <a:gd name="connsiteY1" fmla="*/ 4632 h 161386"/>
              <a:gd name="connsiteX2" fmla="*/ 1110343 w 1110343"/>
              <a:gd name="connsiteY2" fmla="*/ 56883 h 161386"/>
            </a:gdLst>
            <a:ahLst/>
            <a:cxnLst>
              <a:cxn ang="0">
                <a:pos x="connsiteX0" y="connsiteY0"/>
              </a:cxn>
              <a:cxn ang="0">
                <a:pos x="connsiteX1" y="connsiteY1"/>
              </a:cxn>
              <a:cxn ang="0">
                <a:pos x="connsiteX2" y="connsiteY2"/>
              </a:cxn>
            </a:cxnLst>
            <a:rect l="l" t="t" r="r" b="b"/>
            <a:pathLst>
              <a:path w="1110343" h="161386">
                <a:moveTo>
                  <a:pt x="0" y="161386"/>
                </a:moveTo>
                <a:cubicBezTo>
                  <a:pt x="96883" y="91717"/>
                  <a:pt x="193766" y="22049"/>
                  <a:pt x="378823" y="4632"/>
                </a:cubicBezTo>
                <a:cubicBezTo>
                  <a:pt x="563880" y="-12785"/>
                  <a:pt x="837111" y="22049"/>
                  <a:pt x="1110343" y="56883"/>
                </a:cubicBezTo>
              </a:path>
            </a:pathLst>
          </a:custGeom>
          <a:noFill/>
          <a:ln>
            <a:solidFill>
              <a:schemeClr val="tx1"/>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TextBox 90">
            <a:extLst>
              <a:ext uri="{FF2B5EF4-FFF2-40B4-BE49-F238E27FC236}">
                <a16:creationId xmlns:a16="http://schemas.microsoft.com/office/drawing/2014/main" id="{FF405FA6-4C04-2D4E-9DD2-20DE1A5C8885}"/>
              </a:ext>
            </a:extLst>
          </p:cNvPr>
          <p:cNvSpPr txBox="1"/>
          <p:nvPr/>
        </p:nvSpPr>
        <p:spPr>
          <a:xfrm>
            <a:off x="5717177" y="1233485"/>
            <a:ext cx="335285" cy="369332"/>
          </a:xfrm>
          <a:prstGeom prst="rect">
            <a:avLst/>
          </a:prstGeom>
          <a:noFill/>
        </p:spPr>
        <p:txBody>
          <a:bodyPr wrap="square" rtlCol="0">
            <a:spAutoFit/>
          </a:bodyPr>
          <a:lstStyle/>
          <a:p>
            <a:r>
              <a:rPr lang="en-US" dirty="0"/>
              <a:t>$</a:t>
            </a:r>
          </a:p>
        </p:txBody>
      </p:sp>
      <p:sp>
        <p:nvSpPr>
          <p:cNvPr id="92" name="Oval 91">
            <a:extLst>
              <a:ext uri="{FF2B5EF4-FFF2-40B4-BE49-F238E27FC236}">
                <a16:creationId xmlns:a16="http://schemas.microsoft.com/office/drawing/2014/main" id="{0CB93A1C-66CE-F446-82C4-565FC3E4596B}"/>
              </a:ext>
            </a:extLst>
          </p:cNvPr>
          <p:cNvSpPr/>
          <p:nvPr/>
        </p:nvSpPr>
        <p:spPr>
          <a:xfrm>
            <a:off x="6474828" y="1493218"/>
            <a:ext cx="235131" cy="24261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707651D1-3447-4C42-A55A-9E406F35E00A}"/>
              </a:ext>
            </a:extLst>
          </p:cNvPr>
          <p:cNvSpPr txBox="1"/>
          <p:nvPr/>
        </p:nvSpPr>
        <p:spPr>
          <a:xfrm>
            <a:off x="7968350" y="1848112"/>
            <a:ext cx="3696781" cy="1446550"/>
          </a:xfrm>
          <a:prstGeom prst="rect">
            <a:avLst/>
          </a:prstGeom>
          <a:noFill/>
        </p:spPr>
        <p:txBody>
          <a:bodyPr wrap="square" rtlCol="0">
            <a:spAutoFit/>
          </a:bodyPr>
          <a:lstStyle/>
          <a:p>
            <a:r>
              <a:rPr lang="en-US" sz="2200" dirty="0">
                <a:solidFill>
                  <a:schemeClr val="accent1"/>
                </a:solidFill>
              </a:rPr>
              <a:t>1 root</a:t>
            </a:r>
            <a:r>
              <a:rPr lang="en-US" sz="2200" dirty="0"/>
              <a:t> + </a:t>
            </a:r>
          </a:p>
          <a:p>
            <a:r>
              <a:rPr lang="en-US" sz="2200" dirty="0">
                <a:solidFill>
                  <a:schemeClr val="accent6"/>
                </a:solidFill>
              </a:rPr>
              <a:t>3 nodes along ‘b’ chain </a:t>
            </a:r>
            <a:r>
              <a:rPr lang="en-US" sz="2200" dirty="0"/>
              <a:t>+</a:t>
            </a:r>
          </a:p>
          <a:p>
            <a:r>
              <a:rPr lang="en-US" sz="2200" dirty="0">
                <a:solidFill>
                  <a:srgbClr val="FF4EFF"/>
                </a:solidFill>
              </a:rPr>
              <a:t>3 nodes along ‘a’ chain</a:t>
            </a:r>
            <a:r>
              <a:rPr lang="en-US" sz="2200" dirty="0"/>
              <a:t> +</a:t>
            </a:r>
          </a:p>
          <a:p>
            <a:r>
              <a:rPr lang="en-US" sz="2200" dirty="0">
                <a:solidFill>
                  <a:schemeClr val="accent4"/>
                </a:solidFill>
              </a:rPr>
              <a:t>3 chains of 3 ‘b’ nodes each</a:t>
            </a:r>
            <a:r>
              <a:rPr lang="en-US" sz="2200" dirty="0"/>
              <a:t> +</a:t>
            </a:r>
          </a:p>
        </p:txBody>
      </p:sp>
    </p:spTree>
    <p:extLst>
      <p:ext uri="{BB962C8B-B14F-4D97-AF65-F5344CB8AC3E}">
        <p14:creationId xmlns:p14="http://schemas.microsoft.com/office/powerpoint/2010/main" val="185327323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AC8990-E147-2343-A0AB-0F1C92AA5257}"/>
              </a:ext>
            </a:extLst>
          </p:cNvPr>
          <p:cNvSpPr>
            <a:spLocks noGrp="1"/>
          </p:cNvSpPr>
          <p:nvPr>
            <p:ph type="title"/>
          </p:nvPr>
        </p:nvSpPr>
        <p:spPr/>
        <p:txBody>
          <a:bodyPr/>
          <a:lstStyle/>
          <a:p>
            <a:pPr algn="ctr"/>
            <a:r>
              <a:rPr lang="en-US" dirty="0"/>
              <a:t>Give me the </a:t>
            </a:r>
            <a:r>
              <a:rPr lang="en-US" dirty="0" err="1"/>
              <a:t>trie</a:t>
            </a:r>
            <a:r>
              <a:rPr lang="en-US" dirty="0"/>
              <a:t>! Part 2</a:t>
            </a:r>
          </a:p>
        </p:txBody>
      </p:sp>
      <p:sp>
        <p:nvSpPr>
          <p:cNvPr id="9" name="Oval 8">
            <a:extLst>
              <a:ext uri="{FF2B5EF4-FFF2-40B4-BE49-F238E27FC236}">
                <a16:creationId xmlns:a16="http://schemas.microsoft.com/office/drawing/2014/main" id="{38FD9AEF-6272-7844-A6D9-FF0383BF1B5F}"/>
              </a:ext>
            </a:extLst>
          </p:cNvPr>
          <p:cNvSpPr/>
          <p:nvPr/>
        </p:nvSpPr>
        <p:spPr>
          <a:xfrm>
            <a:off x="5120640" y="1690688"/>
            <a:ext cx="235131" cy="242615"/>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68B72F46-300B-2F4F-8335-82E04DF617F5}"/>
              </a:ext>
            </a:extLst>
          </p:cNvPr>
          <p:cNvCxnSpPr>
            <a:stCxn id="9" idx="6"/>
          </p:cNvCxnSpPr>
          <p:nvPr/>
        </p:nvCxnSpPr>
        <p:spPr>
          <a:xfrm>
            <a:off x="5355771" y="1811996"/>
            <a:ext cx="548640" cy="36485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97E66A8D-694E-8D40-A5F8-2410D9E6E6F4}"/>
              </a:ext>
            </a:extLst>
          </p:cNvPr>
          <p:cNvSpPr/>
          <p:nvPr/>
        </p:nvSpPr>
        <p:spPr>
          <a:xfrm>
            <a:off x="5904411" y="2176849"/>
            <a:ext cx="235131" cy="242615"/>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a:extLst>
              <a:ext uri="{FF2B5EF4-FFF2-40B4-BE49-F238E27FC236}">
                <a16:creationId xmlns:a16="http://schemas.microsoft.com/office/drawing/2014/main" id="{0DBF4677-5C9C-B848-82BD-79863249C9E7}"/>
              </a:ext>
            </a:extLst>
          </p:cNvPr>
          <p:cNvCxnSpPr>
            <a:stCxn id="12" idx="6"/>
          </p:cNvCxnSpPr>
          <p:nvPr/>
        </p:nvCxnSpPr>
        <p:spPr>
          <a:xfrm>
            <a:off x="6139542" y="2298157"/>
            <a:ext cx="548640" cy="36485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ECB750D9-AE55-5247-A2C2-E383CA85302E}"/>
              </a:ext>
            </a:extLst>
          </p:cNvPr>
          <p:cNvSpPr/>
          <p:nvPr/>
        </p:nvSpPr>
        <p:spPr>
          <a:xfrm>
            <a:off x="6714307" y="2648700"/>
            <a:ext cx="235131" cy="242615"/>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Arrow Connector 14">
            <a:extLst>
              <a:ext uri="{FF2B5EF4-FFF2-40B4-BE49-F238E27FC236}">
                <a16:creationId xmlns:a16="http://schemas.microsoft.com/office/drawing/2014/main" id="{7CF3E525-A3BC-A24E-9944-8FD4A821D24F}"/>
              </a:ext>
            </a:extLst>
          </p:cNvPr>
          <p:cNvCxnSpPr>
            <a:stCxn id="14" idx="6"/>
          </p:cNvCxnSpPr>
          <p:nvPr/>
        </p:nvCxnSpPr>
        <p:spPr>
          <a:xfrm>
            <a:off x="6949438" y="2770008"/>
            <a:ext cx="548640" cy="36485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322BF0AB-3B9B-9849-B807-56C7711F1740}"/>
              </a:ext>
            </a:extLst>
          </p:cNvPr>
          <p:cNvSpPr/>
          <p:nvPr/>
        </p:nvSpPr>
        <p:spPr>
          <a:xfrm>
            <a:off x="7498078" y="3121118"/>
            <a:ext cx="235131" cy="242615"/>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Arrow Connector 16">
            <a:extLst>
              <a:ext uri="{FF2B5EF4-FFF2-40B4-BE49-F238E27FC236}">
                <a16:creationId xmlns:a16="http://schemas.microsoft.com/office/drawing/2014/main" id="{6F55FE16-0E03-DC4D-8219-E76C8ED7903A}"/>
              </a:ext>
            </a:extLst>
          </p:cNvPr>
          <p:cNvCxnSpPr>
            <a:cxnSpLocks/>
          </p:cNvCxnSpPr>
          <p:nvPr/>
        </p:nvCxnSpPr>
        <p:spPr>
          <a:xfrm>
            <a:off x="7620013" y="3386296"/>
            <a:ext cx="0" cy="43978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272F90DB-1003-5446-8981-F132198563C5}"/>
              </a:ext>
            </a:extLst>
          </p:cNvPr>
          <p:cNvCxnSpPr>
            <a:cxnSpLocks/>
          </p:cNvCxnSpPr>
          <p:nvPr/>
        </p:nvCxnSpPr>
        <p:spPr>
          <a:xfrm flipH="1">
            <a:off x="4572000" y="1848112"/>
            <a:ext cx="509451" cy="3423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685005BC-44CA-1648-A346-0FB696BD18AE}"/>
              </a:ext>
            </a:extLst>
          </p:cNvPr>
          <p:cNvSpPr/>
          <p:nvPr/>
        </p:nvSpPr>
        <p:spPr>
          <a:xfrm>
            <a:off x="4371700" y="2182725"/>
            <a:ext cx="235131" cy="242615"/>
          </a:xfrm>
          <a:prstGeom prst="ellipse">
            <a:avLst/>
          </a:prstGeom>
          <a:solidFill>
            <a:srgbClr val="FF4EFF"/>
          </a:solidFill>
          <a:ln>
            <a:solidFill>
              <a:srgbClr val="FF4E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26907D4F-BDDD-E445-8D86-5EAE50F85F99}"/>
              </a:ext>
            </a:extLst>
          </p:cNvPr>
          <p:cNvSpPr/>
          <p:nvPr/>
        </p:nvSpPr>
        <p:spPr>
          <a:xfrm>
            <a:off x="4942116" y="2740078"/>
            <a:ext cx="235131" cy="242615"/>
          </a:xfrm>
          <a:prstGeom prst="ellipse">
            <a:avLst/>
          </a:prstGeom>
          <a:solidFill>
            <a:srgbClr val="FF4EFF"/>
          </a:solidFill>
          <a:ln>
            <a:solidFill>
              <a:srgbClr val="FF4E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273BD8C6-8417-FB44-8F00-13D384ECBE39}"/>
              </a:ext>
            </a:extLst>
          </p:cNvPr>
          <p:cNvSpPr/>
          <p:nvPr/>
        </p:nvSpPr>
        <p:spPr>
          <a:xfrm>
            <a:off x="5590910" y="3166801"/>
            <a:ext cx="235131" cy="242615"/>
          </a:xfrm>
          <a:prstGeom prst="ellipse">
            <a:avLst/>
          </a:prstGeom>
          <a:solidFill>
            <a:srgbClr val="FF4EFF"/>
          </a:solidFill>
          <a:ln>
            <a:solidFill>
              <a:srgbClr val="FF4E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C41856A7-2F74-F640-99A5-FFC372A199FB}"/>
              </a:ext>
            </a:extLst>
          </p:cNvPr>
          <p:cNvSpPr/>
          <p:nvPr/>
        </p:nvSpPr>
        <p:spPr>
          <a:xfrm>
            <a:off x="3727259" y="2674761"/>
            <a:ext cx="235131" cy="242615"/>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2B1E556C-7D38-0649-885D-DFCA3FD24136}"/>
              </a:ext>
            </a:extLst>
          </p:cNvPr>
          <p:cNvSpPr/>
          <p:nvPr/>
        </p:nvSpPr>
        <p:spPr>
          <a:xfrm>
            <a:off x="4297675" y="3232114"/>
            <a:ext cx="235131" cy="242615"/>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E3441C57-F63B-B745-A93A-191A40DE5335}"/>
              </a:ext>
            </a:extLst>
          </p:cNvPr>
          <p:cNvSpPr/>
          <p:nvPr/>
        </p:nvSpPr>
        <p:spPr>
          <a:xfrm>
            <a:off x="4946469" y="3658837"/>
            <a:ext cx="235131" cy="242615"/>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B99D1E33-522D-BF43-B764-72969A6257ED}"/>
              </a:ext>
            </a:extLst>
          </p:cNvPr>
          <p:cNvSpPr/>
          <p:nvPr/>
        </p:nvSpPr>
        <p:spPr>
          <a:xfrm>
            <a:off x="3095883" y="3219046"/>
            <a:ext cx="235131" cy="242615"/>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71191F6D-F717-8345-9F05-8578746A1A11}"/>
              </a:ext>
            </a:extLst>
          </p:cNvPr>
          <p:cNvSpPr/>
          <p:nvPr/>
        </p:nvSpPr>
        <p:spPr>
          <a:xfrm>
            <a:off x="3666299" y="3776399"/>
            <a:ext cx="235131" cy="242615"/>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DABB0354-AF32-5B43-B07B-AD8F6271DE37}"/>
              </a:ext>
            </a:extLst>
          </p:cNvPr>
          <p:cNvSpPr/>
          <p:nvPr/>
        </p:nvSpPr>
        <p:spPr>
          <a:xfrm>
            <a:off x="4315093" y="4203122"/>
            <a:ext cx="235131" cy="242615"/>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3C4890BE-88F8-894A-94C3-BFB0C4E9B4D7}"/>
              </a:ext>
            </a:extLst>
          </p:cNvPr>
          <p:cNvSpPr/>
          <p:nvPr/>
        </p:nvSpPr>
        <p:spPr>
          <a:xfrm>
            <a:off x="2294685" y="3698019"/>
            <a:ext cx="235131" cy="242615"/>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41C538B3-F4B5-4948-AA9F-23DE26D8521C}"/>
              </a:ext>
            </a:extLst>
          </p:cNvPr>
          <p:cNvSpPr/>
          <p:nvPr/>
        </p:nvSpPr>
        <p:spPr>
          <a:xfrm>
            <a:off x="2865101" y="4255372"/>
            <a:ext cx="235131" cy="242615"/>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3A463E84-B9D8-414A-8BA3-E1129DB75763}"/>
              </a:ext>
            </a:extLst>
          </p:cNvPr>
          <p:cNvSpPr/>
          <p:nvPr/>
        </p:nvSpPr>
        <p:spPr>
          <a:xfrm>
            <a:off x="3513895" y="4682095"/>
            <a:ext cx="235131" cy="242615"/>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Arrow Connector 32">
            <a:extLst>
              <a:ext uri="{FF2B5EF4-FFF2-40B4-BE49-F238E27FC236}">
                <a16:creationId xmlns:a16="http://schemas.microsoft.com/office/drawing/2014/main" id="{34B91EA3-5358-6A4B-8EC6-C27D6807ED77}"/>
              </a:ext>
            </a:extLst>
          </p:cNvPr>
          <p:cNvCxnSpPr>
            <a:cxnSpLocks/>
          </p:cNvCxnSpPr>
          <p:nvPr/>
        </p:nvCxnSpPr>
        <p:spPr>
          <a:xfrm>
            <a:off x="4593768" y="2447722"/>
            <a:ext cx="348348" cy="23479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1EF0C297-4041-3D4D-BA45-5CA0530A0141}"/>
              </a:ext>
            </a:extLst>
          </p:cNvPr>
          <p:cNvCxnSpPr>
            <a:cxnSpLocks/>
            <a:endCxn id="22" idx="1"/>
          </p:cNvCxnSpPr>
          <p:nvPr/>
        </p:nvCxnSpPr>
        <p:spPr>
          <a:xfrm>
            <a:off x="5277401" y="2877572"/>
            <a:ext cx="347943" cy="32475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9399C9E2-01D7-7043-B721-EECD54D1B907}"/>
              </a:ext>
            </a:extLst>
          </p:cNvPr>
          <p:cNvCxnSpPr>
            <a:cxnSpLocks/>
          </p:cNvCxnSpPr>
          <p:nvPr/>
        </p:nvCxnSpPr>
        <p:spPr>
          <a:xfrm flipH="1">
            <a:off x="3988515" y="2456430"/>
            <a:ext cx="391890" cy="2549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535CEC02-4103-8945-B2AC-C616DF63D812}"/>
              </a:ext>
            </a:extLst>
          </p:cNvPr>
          <p:cNvCxnSpPr>
            <a:cxnSpLocks/>
          </p:cNvCxnSpPr>
          <p:nvPr/>
        </p:nvCxnSpPr>
        <p:spPr>
          <a:xfrm flipH="1">
            <a:off x="4519742" y="2961531"/>
            <a:ext cx="391890" cy="2549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CE094B61-CB49-5C40-ACA7-B4173CD7CBBA}"/>
              </a:ext>
            </a:extLst>
          </p:cNvPr>
          <p:cNvCxnSpPr>
            <a:cxnSpLocks/>
          </p:cNvCxnSpPr>
          <p:nvPr/>
        </p:nvCxnSpPr>
        <p:spPr>
          <a:xfrm flipH="1">
            <a:off x="5168536" y="3414380"/>
            <a:ext cx="391890" cy="2549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FFE3647B-7524-1349-AA93-302FBC024814}"/>
              </a:ext>
            </a:extLst>
          </p:cNvPr>
          <p:cNvCxnSpPr>
            <a:cxnSpLocks/>
          </p:cNvCxnSpPr>
          <p:nvPr/>
        </p:nvCxnSpPr>
        <p:spPr>
          <a:xfrm flipH="1">
            <a:off x="3331010" y="2935404"/>
            <a:ext cx="391890" cy="2549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E4FFF07D-3619-A048-BA04-DD769FADBD39}"/>
              </a:ext>
            </a:extLst>
          </p:cNvPr>
          <p:cNvCxnSpPr>
            <a:cxnSpLocks/>
          </p:cNvCxnSpPr>
          <p:nvPr/>
        </p:nvCxnSpPr>
        <p:spPr>
          <a:xfrm flipH="1">
            <a:off x="3862237" y="3440505"/>
            <a:ext cx="391890" cy="2549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7AD63488-2440-1340-975A-22D707D2A717}"/>
              </a:ext>
            </a:extLst>
          </p:cNvPr>
          <p:cNvCxnSpPr>
            <a:cxnSpLocks/>
          </p:cNvCxnSpPr>
          <p:nvPr/>
        </p:nvCxnSpPr>
        <p:spPr>
          <a:xfrm flipH="1">
            <a:off x="4511031" y="3893354"/>
            <a:ext cx="391890" cy="2549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442EAED9-8AA7-D440-8928-A23E22F61F12}"/>
              </a:ext>
            </a:extLst>
          </p:cNvPr>
          <p:cNvCxnSpPr>
            <a:cxnSpLocks/>
          </p:cNvCxnSpPr>
          <p:nvPr/>
        </p:nvCxnSpPr>
        <p:spPr>
          <a:xfrm flipH="1">
            <a:off x="2647386" y="3466627"/>
            <a:ext cx="391890" cy="2549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C32184A1-A562-7B43-A0AC-1722388F30B5}"/>
              </a:ext>
            </a:extLst>
          </p:cNvPr>
          <p:cNvCxnSpPr>
            <a:cxnSpLocks/>
          </p:cNvCxnSpPr>
          <p:nvPr/>
        </p:nvCxnSpPr>
        <p:spPr>
          <a:xfrm flipH="1">
            <a:off x="3178613" y="3971728"/>
            <a:ext cx="391890" cy="2549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C71774EC-CBB7-C840-95D8-075310668088}"/>
              </a:ext>
            </a:extLst>
          </p:cNvPr>
          <p:cNvCxnSpPr>
            <a:cxnSpLocks/>
          </p:cNvCxnSpPr>
          <p:nvPr/>
        </p:nvCxnSpPr>
        <p:spPr>
          <a:xfrm flipH="1">
            <a:off x="3827407" y="4424577"/>
            <a:ext cx="391890" cy="2549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4C5EF4E5-6C82-6247-8BC8-D50B7CFEFDB0}"/>
              </a:ext>
            </a:extLst>
          </p:cNvPr>
          <p:cNvCxnSpPr>
            <a:cxnSpLocks/>
          </p:cNvCxnSpPr>
          <p:nvPr/>
        </p:nvCxnSpPr>
        <p:spPr>
          <a:xfrm flipH="1">
            <a:off x="1846196" y="3945601"/>
            <a:ext cx="391890" cy="2549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31F60B8D-277D-A24D-8D93-361C534012CB}"/>
              </a:ext>
            </a:extLst>
          </p:cNvPr>
          <p:cNvCxnSpPr>
            <a:cxnSpLocks/>
          </p:cNvCxnSpPr>
          <p:nvPr/>
        </p:nvCxnSpPr>
        <p:spPr>
          <a:xfrm flipH="1">
            <a:off x="2377423" y="4450702"/>
            <a:ext cx="391890" cy="2549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A5326132-2BE4-0B4E-ACD5-CFA0E69F5CAF}"/>
              </a:ext>
            </a:extLst>
          </p:cNvPr>
          <p:cNvCxnSpPr>
            <a:cxnSpLocks/>
          </p:cNvCxnSpPr>
          <p:nvPr/>
        </p:nvCxnSpPr>
        <p:spPr>
          <a:xfrm flipH="1">
            <a:off x="3026217" y="4903551"/>
            <a:ext cx="391890" cy="2549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E50B2F99-E6A4-1E4E-894C-1AF5A2C94B6D}"/>
              </a:ext>
            </a:extLst>
          </p:cNvPr>
          <p:cNvSpPr txBox="1"/>
          <p:nvPr/>
        </p:nvSpPr>
        <p:spPr>
          <a:xfrm>
            <a:off x="4606831" y="1690688"/>
            <a:ext cx="335285" cy="369332"/>
          </a:xfrm>
          <a:prstGeom prst="rect">
            <a:avLst/>
          </a:prstGeom>
          <a:noFill/>
        </p:spPr>
        <p:txBody>
          <a:bodyPr wrap="square" rtlCol="0">
            <a:spAutoFit/>
          </a:bodyPr>
          <a:lstStyle/>
          <a:p>
            <a:r>
              <a:rPr lang="en-US" dirty="0"/>
              <a:t>a</a:t>
            </a:r>
          </a:p>
        </p:txBody>
      </p:sp>
      <p:sp>
        <p:nvSpPr>
          <p:cNvPr id="59" name="TextBox 58">
            <a:extLst>
              <a:ext uri="{FF2B5EF4-FFF2-40B4-BE49-F238E27FC236}">
                <a16:creationId xmlns:a16="http://schemas.microsoft.com/office/drawing/2014/main" id="{391C430B-7530-1D4B-B853-41B0205A2F37}"/>
              </a:ext>
            </a:extLst>
          </p:cNvPr>
          <p:cNvSpPr txBox="1"/>
          <p:nvPr/>
        </p:nvSpPr>
        <p:spPr>
          <a:xfrm>
            <a:off x="4693917" y="2234978"/>
            <a:ext cx="335285" cy="369332"/>
          </a:xfrm>
          <a:prstGeom prst="rect">
            <a:avLst/>
          </a:prstGeom>
          <a:noFill/>
        </p:spPr>
        <p:txBody>
          <a:bodyPr wrap="square" rtlCol="0">
            <a:spAutoFit/>
          </a:bodyPr>
          <a:lstStyle/>
          <a:p>
            <a:r>
              <a:rPr lang="en-US" dirty="0"/>
              <a:t>a</a:t>
            </a:r>
          </a:p>
        </p:txBody>
      </p:sp>
      <p:sp>
        <p:nvSpPr>
          <p:cNvPr id="60" name="TextBox 59">
            <a:extLst>
              <a:ext uri="{FF2B5EF4-FFF2-40B4-BE49-F238E27FC236}">
                <a16:creationId xmlns:a16="http://schemas.microsoft.com/office/drawing/2014/main" id="{63937721-5DFA-1D42-B88A-AA8E12477688}"/>
              </a:ext>
            </a:extLst>
          </p:cNvPr>
          <p:cNvSpPr txBox="1"/>
          <p:nvPr/>
        </p:nvSpPr>
        <p:spPr>
          <a:xfrm>
            <a:off x="5342711" y="2753142"/>
            <a:ext cx="335285" cy="369332"/>
          </a:xfrm>
          <a:prstGeom prst="rect">
            <a:avLst/>
          </a:prstGeom>
          <a:noFill/>
        </p:spPr>
        <p:txBody>
          <a:bodyPr wrap="square" rtlCol="0">
            <a:spAutoFit/>
          </a:bodyPr>
          <a:lstStyle/>
          <a:p>
            <a:r>
              <a:rPr lang="en-US" dirty="0"/>
              <a:t>a</a:t>
            </a:r>
          </a:p>
        </p:txBody>
      </p:sp>
      <p:sp>
        <p:nvSpPr>
          <p:cNvPr id="61" name="TextBox 60">
            <a:extLst>
              <a:ext uri="{FF2B5EF4-FFF2-40B4-BE49-F238E27FC236}">
                <a16:creationId xmlns:a16="http://schemas.microsoft.com/office/drawing/2014/main" id="{F8C7BD4F-5366-1846-880F-2FCF84D54C8F}"/>
              </a:ext>
            </a:extLst>
          </p:cNvPr>
          <p:cNvSpPr txBox="1"/>
          <p:nvPr/>
        </p:nvSpPr>
        <p:spPr>
          <a:xfrm>
            <a:off x="5516879" y="1634081"/>
            <a:ext cx="335285" cy="369332"/>
          </a:xfrm>
          <a:prstGeom prst="rect">
            <a:avLst/>
          </a:prstGeom>
          <a:noFill/>
        </p:spPr>
        <p:txBody>
          <a:bodyPr wrap="square" rtlCol="0">
            <a:spAutoFit/>
          </a:bodyPr>
          <a:lstStyle/>
          <a:p>
            <a:r>
              <a:rPr lang="en-US" dirty="0"/>
              <a:t>b</a:t>
            </a:r>
          </a:p>
        </p:txBody>
      </p:sp>
      <p:sp>
        <p:nvSpPr>
          <p:cNvPr id="62" name="TextBox 61">
            <a:extLst>
              <a:ext uri="{FF2B5EF4-FFF2-40B4-BE49-F238E27FC236}">
                <a16:creationId xmlns:a16="http://schemas.microsoft.com/office/drawing/2014/main" id="{8D15BFC2-F9F0-8348-B0B9-84415DD024DF}"/>
              </a:ext>
            </a:extLst>
          </p:cNvPr>
          <p:cNvSpPr txBox="1"/>
          <p:nvPr/>
        </p:nvSpPr>
        <p:spPr>
          <a:xfrm>
            <a:off x="6270176" y="2060803"/>
            <a:ext cx="335285" cy="369332"/>
          </a:xfrm>
          <a:prstGeom prst="rect">
            <a:avLst/>
          </a:prstGeom>
          <a:noFill/>
        </p:spPr>
        <p:txBody>
          <a:bodyPr wrap="square" rtlCol="0">
            <a:spAutoFit/>
          </a:bodyPr>
          <a:lstStyle/>
          <a:p>
            <a:r>
              <a:rPr lang="en-US" dirty="0"/>
              <a:t>b</a:t>
            </a:r>
          </a:p>
        </p:txBody>
      </p:sp>
      <p:sp>
        <p:nvSpPr>
          <p:cNvPr id="63" name="TextBox 62">
            <a:extLst>
              <a:ext uri="{FF2B5EF4-FFF2-40B4-BE49-F238E27FC236}">
                <a16:creationId xmlns:a16="http://schemas.microsoft.com/office/drawing/2014/main" id="{6F1F7750-611D-0A4D-A59E-1F52B4864491}"/>
              </a:ext>
            </a:extLst>
          </p:cNvPr>
          <p:cNvSpPr txBox="1"/>
          <p:nvPr/>
        </p:nvSpPr>
        <p:spPr>
          <a:xfrm>
            <a:off x="7167162" y="2513651"/>
            <a:ext cx="335285" cy="369332"/>
          </a:xfrm>
          <a:prstGeom prst="rect">
            <a:avLst/>
          </a:prstGeom>
          <a:noFill/>
        </p:spPr>
        <p:txBody>
          <a:bodyPr wrap="square" rtlCol="0">
            <a:spAutoFit/>
          </a:bodyPr>
          <a:lstStyle/>
          <a:p>
            <a:r>
              <a:rPr lang="en-US" dirty="0"/>
              <a:t>b</a:t>
            </a:r>
          </a:p>
        </p:txBody>
      </p:sp>
      <p:sp>
        <p:nvSpPr>
          <p:cNvPr id="64" name="TextBox 63">
            <a:extLst>
              <a:ext uri="{FF2B5EF4-FFF2-40B4-BE49-F238E27FC236}">
                <a16:creationId xmlns:a16="http://schemas.microsoft.com/office/drawing/2014/main" id="{B8CA0B0F-698A-6241-B086-E7B3057B61B1}"/>
              </a:ext>
            </a:extLst>
          </p:cNvPr>
          <p:cNvSpPr txBox="1"/>
          <p:nvPr/>
        </p:nvSpPr>
        <p:spPr>
          <a:xfrm>
            <a:off x="7633066" y="3399359"/>
            <a:ext cx="335285" cy="369332"/>
          </a:xfrm>
          <a:prstGeom prst="rect">
            <a:avLst/>
          </a:prstGeom>
          <a:noFill/>
        </p:spPr>
        <p:txBody>
          <a:bodyPr wrap="square" rtlCol="0">
            <a:spAutoFit/>
          </a:bodyPr>
          <a:lstStyle/>
          <a:p>
            <a:r>
              <a:rPr lang="en-US" dirty="0"/>
              <a:t>$</a:t>
            </a:r>
          </a:p>
        </p:txBody>
      </p:sp>
      <p:sp>
        <p:nvSpPr>
          <p:cNvPr id="65" name="Oval 64">
            <a:extLst>
              <a:ext uri="{FF2B5EF4-FFF2-40B4-BE49-F238E27FC236}">
                <a16:creationId xmlns:a16="http://schemas.microsoft.com/office/drawing/2014/main" id="{6471C5F8-508A-4E48-B072-7415DD844ECE}"/>
              </a:ext>
            </a:extLst>
          </p:cNvPr>
          <p:cNvSpPr/>
          <p:nvPr/>
        </p:nvSpPr>
        <p:spPr>
          <a:xfrm>
            <a:off x="7498077" y="3900116"/>
            <a:ext cx="235131" cy="242615"/>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TextBox 65">
            <a:extLst>
              <a:ext uri="{FF2B5EF4-FFF2-40B4-BE49-F238E27FC236}">
                <a16:creationId xmlns:a16="http://schemas.microsoft.com/office/drawing/2014/main" id="{420D98BF-D9AE-1545-B13E-42573228B4A1}"/>
              </a:ext>
            </a:extLst>
          </p:cNvPr>
          <p:cNvSpPr txBox="1"/>
          <p:nvPr/>
        </p:nvSpPr>
        <p:spPr>
          <a:xfrm>
            <a:off x="3944979" y="2243685"/>
            <a:ext cx="335285" cy="369332"/>
          </a:xfrm>
          <a:prstGeom prst="rect">
            <a:avLst/>
          </a:prstGeom>
          <a:noFill/>
        </p:spPr>
        <p:txBody>
          <a:bodyPr wrap="square" rtlCol="0">
            <a:spAutoFit/>
          </a:bodyPr>
          <a:lstStyle/>
          <a:p>
            <a:r>
              <a:rPr lang="en-US" dirty="0"/>
              <a:t>b</a:t>
            </a:r>
          </a:p>
        </p:txBody>
      </p:sp>
      <p:sp>
        <p:nvSpPr>
          <p:cNvPr id="67" name="TextBox 66">
            <a:extLst>
              <a:ext uri="{FF2B5EF4-FFF2-40B4-BE49-F238E27FC236}">
                <a16:creationId xmlns:a16="http://schemas.microsoft.com/office/drawing/2014/main" id="{DBFBC731-17ED-6C40-8167-7289A8E278C5}"/>
              </a:ext>
            </a:extLst>
          </p:cNvPr>
          <p:cNvSpPr txBox="1"/>
          <p:nvPr/>
        </p:nvSpPr>
        <p:spPr>
          <a:xfrm>
            <a:off x="3274415" y="2748785"/>
            <a:ext cx="335285" cy="369332"/>
          </a:xfrm>
          <a:prstGeom prst="rect">
            <a:avLst/>
          </a:prstGeom>
          <a:noFill/>
        </p:spPr>
        <p:txBody>
          <a:bodyPr wrap="square" rtlCol="0">
            <a:spAutoFit/>
          </a:bodyPr>
          <a:lstStyle/>
          <a:p>
            <a:r>
              <a:rPr lang="en-US" dirty="0"/>
              <a:t>b</a:t>
            </a:r>
          </a:p>
        </p:txBody>
      </p:sp>
      <p:sp>
        <p:nvSpPr>
          <p:cNvPr id="68" name="TextBox 67">
            <a:extLst>
              <a:ext uri="{FF2B5EF4-FFF2-40B4-BE49-F238E27FC236}">
                <a16:creationId xmlns:a16="http://schemas.microsoft.com/office/drawing/2014/main" id="{7C62CC9F-8193-3148-A3C7-3A489C819200}"/>
              </a:ext>
            </a:extLst>
          </p:cNvPr>
          <p:cNvSpPr txBox="1"/>
          <p:nvPr/>
        </p:nvSpPr>
        <p:spPr>
          <a:xfrm>
            <a:off x="2643042" y="3214693"/>
            <a:ext cx="335285" cy="369332"/>
          </a:xfrm>
          <a:prstGeom prst="rect">
            <a:avLst/>
          </a:prstGeom>
          <a:noFill/>
        </p:spPr>
        <p:txBody>
          <a:bodyPr wrap="square" rtlCol="0">
            <a:spAutoFit/>
          </a:bodyPr>
          <a:lstStyle/>
          <a:p>
            <a:r>
              <a:rPr lang="en-US" dirty="0"/>
              <a:t>b</a:t>
            </a:r>
          </a:p>
        </p:txBody>
      </p:sp>
      <p:sp>
        <p:nvSpPr>
          <p:cNvPr id="69" name="TextBox 68">
            <a:extLst>
              <a:ext uri="{FF2B5EF4-FFF2-40B4-BE49-F238E27FC236}">
                <a16:creationId xmlns:a16="http://schemas.microsoft.com/office/drawing/2014/main" id="{CA62A1C8-2775-764F-951E-27DDCB71B5D9}"/>
              </a:ext>
            </a:extLst>
          </p:cNvPr>
          <p:cNvSpPr txBox="1"/>
          <p:nvPr/>
        </p:nvSpPr>
        <p:spPr>
          <a:xfrm>
            <a:off x="1933287" y="3654478"/>
            <a:ext cx="335285" cy="369332"/>
          </a:xfrm>
          <a:prstGeom prst="rect">
            <a:avLst/>
          </a:prstGeom>
          <a:noFill/>
        </p:spPr>
        <p:txBody>
          <a:bodyPr wrap="square" rtlCol="0">
            <a:spAutoFit/>
          </a:bodyPr>
          <a:lstStyle/>
          <a:p>
            <a:r>
              <a:rPr lang="en-US" dirty="0"/>
              <a:t>$</a:t>
            </a:r>
          </a:p>
        </p:txBody>
      </p:sp>
      <p:sp>
        <p:nvSpPr>
          <p:cNvPr id="70" name="Oval 69">
            <a:extLst>
              <a:ext uri="{FF2B5EF4-FFF2-40B4-BE49-F238E27FC236}">
                <a16:creationId xmlns:a16="http://schemas.microsoft.com/office/drawing/2014/main" id="{AA80112F-FAF4-A84F-B69F-264C7629D3B4}"/>
              </a:ext>
            </a:extLst>
          </p:cNvPr>
          <p:cNvSpPr/>
          <p:nvPr/>
        </p:nvSpPr>
        <p:spPr>
          <a:xfrm>
            <a:off x="1571868" y="4190054"/>
            <a:ext cx="235131" cy="242615"/>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TextBox 70">
            <a:extLst>
              <a:ext uri="{FF2B5EF4-FFF2-40B4-BE49-F238E27FC236}">
                <a16:creationId xmlns:a16="http://schemas.microsoft.com/office/drawing/2014/main" id="{DDC5789F-E01B-8248-98EB-0C9530919E6A}"/>
              </a:ext>
            </a:extLst>
          </p:cNvPr>
          <p:cNvSpPr txBox="1"/>
          <p:nvPr/>
        </p:nvSpPr>
        <p:spPr>
          <a:xfrm>
            <a:off x="2438388" y="4159579"/>
            <a:ext cx="335285" cy="369332"/>
          </a:xfrm>
          <a:prstGeom prst="rect">
            <a:avLst/>
          </a:prstGeom>
          <a:noFill/>
        </p:spPr>
        <p:txBody>
          <a:bodyPr wrap="square" rtlCol="0">
            <a:spAutoFit/>
          </a:bodyPr>
          <a:lstStyle/>
          <a:p>
            <a:r>
              <a:rPr lang="en-US" dirty="0"/>
              <a:t>$</a:t>
            </a:r>
          </a:p>
        </p:txBody>
      </p:sp>
      <p:sp>
        <p:nvSpPr>
          <p:cNvPr id="72" name="Oval 71">
            <a:extLst>
              <a:ext uri="{FF2B5EF4-FFF2-40B4-BE49-F238E27FC236}">
                <a16:creationId xmlns:a16="http://schemas.microsoft.com/office/drawing/2014/main" id="{58690CB7-93C0-024C-9931-ADBF601E2D40}"/>
              </a:ext>
            </a:extLst>
          </p:cNvPr>
          <p:cNvSpPr/>
          <p:nvPr/>
        </p:nvSpPr>
        <p:spPr>
          <a:xfrm>
            <a:off x="2076969" y="4695155"/>
            <a:ext cx="235131" cy="242615"/>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TextBox 72">
            <a:extLst>
              <a:ext uri="{FF2B5EF4-FFF2-40B4-BE49-F238E27FC236}">
                <a16:creationId xmlns:a16="http://schemas.microsoft.com/office/drawing/2014/main" id="{CACD0149-C01F-C84A-A1E4-BEA619A4F21C}"/>
              </a:ext>
            </a:extLst>
          </p:cNvPr>
          <p:cNvSpPr txBox="1"/>
          <p:nvPr/>
        </p:nvSpPr>
        <p:spPr>
          <a:xfrm>
            <a:off x="3000068" y="4682450"/>
            <a:ext cx="335285" cy="369332"/>
          </a:xfrm>
          <a:prstGeom prst="rect">
            <a:avLst/>
          </a:prstGeom>
          <a:noFill/>
        </p:spPr>
        <p:txBody>
          <a:bodyPr wrap="square" rtlCol="0">
            <a:spAutoFit/>
          </a:bodyPr>
          <a:lstStyle/>
          <a:p>
            <a:r>
              <a:rPr lang="en-US" dirty="0"/>
              <a:t>$</a:t>
            </a:r>
          </a:p>
        </p:txBody>
      </p:sp>
      <p:sp>
        <p:nvSpPr>
          <p:cNvPr id="74" name="Oval 73">
            <a:extLst>
              <a:ext uri="{FF2B5EF4-FFF2-40B4-BE49-F238E27FC236}">
                <a16:creationId xmlns:a16="http://schemas.microsoft.com/office/drawing/2014/main" id="{D8DAE332-A86D-814A-A702-7388B7F3F346}"/>
              </a:ext>
            </a:extLst>
          </p:cNvPr>
          <p:cNvSpPr/>
          <p:nvPr/>
        </p:nvSpPr>
        <p:spPr>
          <a:xfrm>
            <a:off x="2690921" y="5139295"/>
            <a:ext cx="235131" cy="242615"/>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TextBox 74">
            <a:extLst>
              <a:ext uri="{FF2B5EF4-FFF2-40B4-BE49-F238E27FC236}">
                <a16:creationId xmlns:a16="http://schemas.microsoft.com/office/drawing/2014/main" id="{DEC1CBB2-F720-8F49-A87E-8B67038F8F81}"/>
              </a:ext>
            </a:extLst>
          </p:cNvPr>
          <p:cNvSpPr txBox="1"/>
          <p:nvPr/>
        </p:nvSpPr>
        <p:spPr>
          <a:xfrm>
            <a:off x="4410891" y="2761849"/>
            <a:ext cx="335285" cy="369332"/>
          </a:xfrm>
          <a:prstGeom prst="rect">
            <a:avLst/>
          </a:prstGeom>
          <a:noFill/>
        </p:spPr>
        <p:txBody>
          <a:bodyPr wrap="square" rtlCol="0">
            <a:spAutoFit/>
          </a:bodyPr>
          <a:lstStyle/>
          <a:p>
            <a:r>
              <a:rPr lang="en-US" dirty="0"/>
              <a:t>b</a:t>
            </a:r>
          </a:p>
        </p:txBody>
      </p:sp>
      <p:sp>
        <p:nvSpPr>
          <p:cNvPr id="76" name="TextBox 75">
            <a:extLst>
              <a:ext uri="{FF2B5EF4-FFF2-40B4-BE49-F238E27FC236}">
                <a16:creationId xmlns:a16="http://schemas.microsoft.com/office/drawing/2014/main" id="{1A6E4905-462E-874F-A6AD-5BFCEB513798}"/>
              </a:ext>
            </a:extLst>
          </p:cNvPr>
          <p:cNvSpPr txBox="1"/>
          <p:nvPr/>
        </p:nvSpPr>
        <p:spPr>
          <a:xfrm>
            <a:off x="3740327" y="3266949"/>
            <a:ext cx="335285" cy="369332"/>
          </a:xfrm>
          <a:prstGeom prst="rect">
            <a:avLst/>
          </a:prstGeom>
          <a:noFill/>
        </p:spPr>
        <p:txBody>
          <a:bodyPr wrap="square" rtlCol="0">
            <a:spAutoFit/>
          </a:bodyPr>
          <a:lstStyle/>
          <a:p>
            <a:r>
              <a:rPr lang="en-US" dirty="0"/>
              <a:t>b</a:t>
            </a:r>
          </a:p>
        </p:txBody>
      </p:sp>
      <p:sp>
        <p:nvSpPr>
          <p:cNvPr id="77" name="TextBox 76">
            <a:extLst>
              <a:ext uri="{FF2B5EF4-FFF2-40B4-BE49-F238E27FC236}">
                <a16:creationId xmlns:a16="http://schemas.microsoft.com/office/drawing/2014/main" id="{7CC8EDBD-A297-9341-A2BD-E25FDC402BB0}"/>
              </a:ext>
            </a:extLst>
          </p:cNvPr>
          <p:cNvSpPr txBox="1"/>
          <p:nvPr/>
        </p:nvSpPr>
        <p:spPr>
          <a:xfrm>
            <a:off x="3108954" y="3732857"/>
            <a:ext cx="335285" cy="369332"/>
          </a:xfrm>
          <a:prstGeom prst="rect">
            <a:avLst/>
          </a:prstGeom>
          <a:noFill/>
        </p:spPr>
        <p:txBody>
          <a:bodyPr wrap="square" rtlCol="0">
            <a:spAutoFit/>
          </a:bodyPr>
          <a:lstStyle/>
          <a:p>
            <a:r>
              <a:rPr lang="en-US" dirty="0"/>
              <a:t>b</a:t>
            </a:r>
          </a:p>
        </p:txBody>
      </p:sp>
      <p:sp>
        <p:nvSpPr>
          <p:cNvPr id="78" name="TextBox 77">
            <a:extLst>
              <a:ext uri="{FF2B5EF4-FFF2-40B4-BE49-F238E27FC236}">
                <a16:creationId xmlns:a16="http://schemas.microsoft.com/office/drawing/2014/main" id="{1346134F-ABF8-E845-BC81-3F1B499B1D06}"/>
              </a:ext>
            </a:extLst>
          </p:cNvPr>
          <p:cNvSpPr txBox="1"/>
          <p:nvPr/>
        </p:nvSpPr>
        <p:spPr>
          <a:xfrm>
            <a:off x="5085811" y="3280013"/>
            <a:ext cx="335285" cy="369332"/>
          </a:xfrm>
          <a:prstGeom prst="rect">
            <a:avLst/>
          </a:prstGeom>
          <a:noFill/>
        </p:spPr>
        <p:txBody>
          <a:bodyPr wrap="square" rtlCol="0">
            <a:spAutoFit/>
          </a:bodyPr>
          <a:lstStyle/>
          <a:p>
            <a:r>
              <a:rPr lang="en-US" dirty="0"/>
              <a:t>b</a:t>
            </a:r>
          </a:p>
        </p:txBody>
      </p:sp>
      <p:sp>
        <p:nvSpPr>
          <p:cNvPr id="79" name="TextBox 78">
            <a:extLst>
              <a:ext uri="{FF2B5EF4-FFF2-40B4-BE49-F238E27FC236}">
                <a16:creationId xmlns:a16="http://schemas.microsoft.com/office/drawing/2014/main" id="{5562CDD5-1907-3841-B562-2CF8F452C4C9}"/>
              </a:ext>
            </a:extLst>
          </p:cNvPr>
          <p:cNvSpPr txBox="1"/>
          <p:nvPr/>
        </p:nvSpPr>
        <p:spPr>
          <a:xfrm>
            <a:off x="4415247" y="3785113"/>
            <a:ext cx="335285" cy="369332"/>
          </a:xfrm>
          <a:prstGeom prst="rect">
            <a:avLst/>
          </a:prstGeom>
          <a:noFill/>
        </p:spPr>
        <p:txBody>
          <a:bodyPr wrap="square" rtlCol="0">
            <a:spAutoFit/>
          </a:bodyPr>
          <a:lstStyle/>
          <a:p>
            <a:r>
              <a:rPr lang="en-US" dirty="0"/>
              <a:t>b</a:t>
            </a:r>
          </a:p>
        </p:txBody>
      </p:sp>
      <p:sp>
        <p:nvSpPr>
          <p:cNvPr id="80" name="TextBox 79">
            <a:extLst>
              <a:ext uri="{FF2B5EF4-FFF2-40B4-BE49-F238E27FC236}">
                <a16:creationId xmlns:a16="http://schemas.microsoft.com/office/drawing/2014/main" id="{EB9850FB-9020-B04D-96FE-DE7BBB4CF74C}"/>
              </a:ext>
            </a:extLst>
          </p:cNvPr>
          <p:cNvSpPr txBox="1"/>
          <p:nvPr/>
        </p:nvSpPr>
        <p:spPr>
          <a:xfrm>
            <a:off x="3783874" y="4251021"/>
            <a:ext cx="335285" cy="369332"/>
          </a:xfrm>
          <a:prstGeom prst="rect">
            <a:avLst/>
          </a:prstGeom>
          <a:noFill/>
        </p:spPr>
        <p:txBody>
          <a:bodyPr wrap="square" rtlCol="0">
            <a:spAutoFit/>
          </a:bodyPr>
          <a:lstStyle/>
          <a:p>
            <a:r>
              <a:rPr lang="en-US" dirty="0"/>
              <a:t>b</a:t>
            </a:r>
          </a:p>
        </p:txBody>
      </p:sp>
      <mc:AlternateContent xmlns:mc="http://schemas.openxmlformats.org/markup-compatibility/2006" xmlns:a14="http://schemas.microsoft.com/office/drawing/2010/main">
        <mc:Choice Requires="a14">
          <p:sp>
            <p:nvSpPr>
              <p:cNvPr id="81" name="Rectangle 80">
                <a:extLst>
                  <a:ext uri="{FF2B5EF4-FFF2-40B4-BE49-F238E27FC236}">
                    <a16:creationId xmlns:a16="http://schemas.microsoft.com/office/drawing/2014/main" id="{1ACB1975-B154-4E47-96DC-90CF7E6C94C1}"/>
                  </a:ext>
                </a:extLst>
              </p:cNvPr>
              <p:cNvSpPr/>
              <p:nvPr/>
            </p:nvSpPr>
            <p:spPr>
              <a:xfrm>
                <a:off x="87744" y="718693"/>
                <a:ext cx="3352136"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i="1" dirty="0" smtClean="0">
                          <a:solidFill>
                            <a:schemeClr val="tx1"/>
                          </a:solidFill>
                          <a:latin typeface="Cambria Math" panose="02040503050406030204" pitchFamily="18" charset="0"/>
                          <a:cs typeface="Consolas" panose="020B0609020204030204" pitchFamily="49" charset="0"/>
                        </a:rPr>
                        <m:t>𝑇</m:t>
                      </m:r>
                      <m:r>
                        <a:rPr lang="en-US" sz="2400" b="0" i="1" dirty="0" smtClean="0">
                          <a:solidFill>
                            <a:schemeClr val="tx1"/>
                          </a:solidFill>
                          <a:latin typeface="Cambria Math" panose="02040503050406030204" pitchFamily="18" charset="0"/>
                          <a:cs typeface="Consolas" panose="020B0609020204030204" pitchFamily="49" charset="0"/>
                        </a:rPr>
                        <m:t>$</m:t>
                      </m:r>
                      <m:r>
                        <a:rPr lang="en-US" sz="2400" i="1" dirty="0" smtClean="0">
                          <a:solidFill>
                            <a:schemeClr val="tx1"/>
                          </a:solidFill>
                          <a:latin typeface="Cambria Math" panose="02040503050406030204" pitchFamily="18" charset="0"/>
                          <a:cs typeface="Consolas" panose="020B0609020204030204" pitchFamily="49" charset="0"/>
                        </a:rPr>
                        <m:t>=</m:t>
                      </m:r>
                      <m:r>
                        <a:rPr lang="en-US" sz="2400" i="1" dirty="0" err="1">
                          <a:solidFill>
                            <a:schemeClr val="tx1"/>
                          </a:solidFill>
                          <a:latin typeface="Cambria Math" panose="02040503050406030204" pitchFamily="18" charset="0"/>
                          <a:cs typeface="Consolas" panose="020B0609020204030204" pitchFamily="49" charset="0"/>
                        </a:rPr>
                        <m:t>𝑎𝑎𝑎𝑏𝑏𝑏</m:t>
                      </m:r>
                      <m:r>
                        <a:rPr lang="en-US" sz="2400" i="1" dirty="0" smtClean="0">
                          <a:solidFill>
                            <a:schemeClr val="tx1"/>
                          </a:solidFill>
                          <a:latin typeface="Cambria Math" panose="02040503050406030204" pitchFamily="18" charset="0"/>
                          <a:cs typeface="Consolas" panose="020B0609020204030204" pitchFamily="49" charset="0"/>
                        </a:rPr>
                        <m:t>$=</m:t>
                      </m:r>
                      <m:sSup>
                        <m:sSupPr>
                          <m:ctrlPr>
                            <a:rPr lang="en-US" sz="2400" b="0" i="1" smtClean="0">
                              <a:solidFill>
                                <a:schemeClr val="tx1"/>
                              </a:solidFill>
                              <a:latin typeface="Cambria Math" panose="02040503050406030204" pitchFamily="18" charset="0"/>
                              <a:cs typeface="Consolas" panose="020B0609020204030204" pitchFamily="49" charset="0"/>
                            </a:rPr>
                          </m:ctrlPr>
                        </m:sSupPr>
                        <m:e>
                          <m:r>
                            <a:rPr lang="en-US" sz="2400" b="0" i="1" smtClean="0">
                              <a:solidFill>
                                <a:schemeClr val="tx1"/>
                              </a:solidFill>
                              <a:latin typeface="Cambria Math" panose="02040503050406030204" pitchFamily="18" charset="0"/>
                              <a:cs typeface="Consolas" panose="020B0609020204030204" pitchFamily="49" charset="0"/>
                            </a:rPr>
                            <m:t>𝑎</m:t>
                          </m:r>
                        </m:e>
                        <m:sup>
                          <m:r>
                            <a:rPr lang="en-US" sz="2400" b="0" i="1" smtClean="0">
                              <a:solidFill>
                                <a:srgbClr val="FF0000"/>
                              </a:solidFill>
                              <a:latin typeface="Cambria Math" panose="02040503050406030204" pitchFamily="18" charset="0"/>
                              <a:cs typeface="Consolas" panose="020B0609020204030204" pitchFamily="49" charset="0"/>
                            </a:rPr>
                            <m:t>3</m:t>
                          </m:r>
                        </m:sup>
                      </m:sSup>
                      <m:sSup>
                        <m:sSupPr>
                          <m:ctrlPr>
                            <a:rPr lang="en-US" sz="2400" b="0" i="1" smtClean="0">
                              <a:solidFill>
                                <a:schemeClr val="tx1"/>
                              </a:solidFill>
                              <a:latin typeface="Cambria Math" panose="02040503050406030204" pitchFamily="18" charset="0"/>
                              <a:cs typeface="Consolas" panose="020B0609020204030204" pitchFamily="49" charset="0"/>
                            </a:rPr>
                          </m:ctrlPr>
                        </m:sSupPr>
                        <m:e>
                          <m:r>
                            <a:rPr lang="en-US" sz="2400" b="0" i="1" smtClean="0">
                              <a:solidFill>
                                <a:schemeClr val="tx1"/>
                              </a:solidFill>
                              <a:latin typeface="Cambria Math" panose="02040503050406030204" pitchFamily="18" charset="0"/>
                              <a:cs typeface="Consolas" panose="020B0609020204030204" pitchFamily="49" charset="0"/>
                            </a:rPr>
                            <m:t>𝑏</m:t>
                          </m:r>
                        </m:e>
                        <m:sup>
                          <m:r>
                            <a:rPr lang="en-US" sz="2400" b="0" i="1" smtClean="0">
                              <a:solidFill>
                                <a:srgbClr val="FF0000"/>
                              </a:solidFill>
                              <a:latin typeface="Cambria Math" panose="02040503050406030204" pitchFamily="18" charset="0"/>
                              <a:cs typeface="Consolas" panose="020B0609020204030204" pitchFamily="49" charset="0"/>
                            </a:rPr>
                            <m:t>3</m:t>
                          </m:r>
                        </m:sup>
                      </m:sSup>
                      <m:r>
                        <a:rPr lang="en-US" sz="2400" b="0" i="1" smtClean="0">
                          <a:solidFill>
                            <a:schemeClr val="tx1"/>
                          </a:solidFill>
                          <a:latin typeface="Cambria Math" panose="02040503050406030204" pitchFamily="18" charset="0"/>
                          <a:cs typeface="Consolas" panose="020B0609020204030204" pitchFamily="49" charset="0"/>
                        </a:rPr>
                        <m:t>$</m:t>
                      </m:r>
                    </m:oMath>
                  </m:oMathPara>
                </a14:m>
                <a:endParaRPr lang="en-US" sz="2400" dirty="0">
                  <a:solidFill>
                    <a:schemeClr val="tx1"/>
                  </a:solidFill>
                </a:endParaRPr>
              </a:p>
            </p:txBody>
          </p:sp>
        </mc:Choice>
        <mc:Fallback xmlns="">
          <p:sp>
            <p:nvSpPr>
              <p:cNvPr id="81" name="Rectangle 80">
                <a:extLst>
                  <a:ext uri="{FF2B5EF4-FFF2-40B4-BE49-F238E27FC236}">
                    <a16:creationId xmlns:a16="http://schemas.microsoft.com/office/drawing/2014/main" id="{1ACB1975-B154-4E47-96DC-90CF7E6C94C1}"/>
                  </a:ext>
                </a:extLst>
              </p:cNvPr>
              <p:cNvSpPr>
                <a:spLocks noRot="1" noChangeAspect="1" noMove="1" noResize="1" noEditPoints="1" noAdjustHandles="1" noChangeArrowheads="1" noChangeShapeType="1" noTextEdit="1"/>
              </p:cNvSpPr>
              <p:nvPr/>
            </p:nvSpPr>
            <p:spPr>
              <a:xfrm>
                <a:off x="87744" y="718693"/>
                <a:ext cx="3352136" cy="461665"/>
              </a:xfrm>
              <a:prstGeom prst="rect">
                <a:avLst/>
              </a:prstGeom>
              <a:blipFill>
                <a:blip r:embed="rId2"/>
                <a:stretch>
                  <a:fillRect b="-5405"/>
                </a:stretch>
              </a:blipFill>
            </p:spPr>
            <p:txBody>
              <a:bodyPr/>
              <a:lstStyle/>
              <a:p>
                <a:r>
                  <a:rPr lang="en-US">
                    <a:noFill/>
                  </a:rPr>
                  <a:t> </a:t>
                </a:r>
              </a:p>
            </p:txBody>
          </p:sp>
        </mc:Fallback>
      </mc:AlternateContent>
      <p:cxnSp>
        <p:nvCxnSpPr>
          <p:cNvPr id="82" name="Straight Arrow Connector 81">
            <a:extLst>
              <a:ext uri="{FF2B5EF4-FFF2-40B4-BE49-F238E27FC236}">
                <a16:creationId xmlns:a16="http://schemas.microsoft.com/office/drawing/2014/main" id="{5A4EDFC4-45C2-6C48-B029-B9E91A7B56C0}"/>
              </a:ext>
            </a:extLst>
          </p:cNvPr>
          <p:cNvCxnSpPr>
            <a:cxnSpLocks/>
          </p:cNvCxnSpPr>
          <p:nvPr/>
        </p:nvCxnSpPr>
        <p:spPr>
          <a:xfrm>
            <a:off x="5991489" y="2450570"/>
            <a:ext cx="26129" cy="41081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DABAE8B1-47ED-A54C-9019-074877F8ED7D}"/>
              </a:ext>
            </a:extLst>
          </p:cNvPr>
          <p:cNvSpPr txBox="1"/>
          <p:nvPr/>
        </p:nvSpPr>
        <p:spPr>
          <a:xfrm>
            <a:off x="5669288" y="2426566"/>
            <a:ext cx="335285" cy="369332"/>
          </a:xfrm>
          <a:prstGeom prst="rect">
            <a:avLst/>
          </a:prstGeom>
          <a:noFill/>
        </p:spPr>
        <p:txBody>
          <a:bodyPr wrap="square" rtlCol="0">
            <a:spAutoFit/>
          </a:bodyPr>
          <a:lstStyle/>
          <a:p>
            <a:r>
              <a:rPr lang="en-US" dirty="0"/>
              <a:t>$</a:t>
            </a:r>
          </a:p>
        </p:txBody>
      </p:sp>
      <p:sp>
        <p:nvSpPr>
          <p:cNvPr id="85" name="Oval 84">
            <a:extLst>
              <a:ext uri="{FF2B5EF4-FFF2-40B4-BE49-F238E27FC236}">
                <a16:creationId xmlns:a16="http://schemas.microsoft.com/office/drawing/2014/main" id="{F62EA85A-E01C-D844-BDE7-E0C958774D20}"/>
              </a:ext>
            </a:extLst>
          </p:cNvPr>
          <p:cNvSpPr/>
          <p:nvPr/>
        </p:nvSpPr>
        <p:spPr>
          <a:xfrm>
            <a:off x="5900054" y="2918666"/>
            <a:ext cx="235131" cy="242615"/>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TextBox 85">
            <a:extLst>
              <a:ext uri="{FF2B5EF4-FFF2-40B4-BE49-F238E27FC236}">
                <a16:creationId xmlns:a16="http://schemas.microsoft.com/office/drawing/2014/main" id="{9B1D613A-1E0C-C04A-B39D-01DDF66A195A}"/>
              </a:ext>
            </a:extLst>
          </p:cNvPr>
          <p:cNvSpPr txBox="1"/>
          <p:nvPr/>
        </p:nvSpPr>
        <p:spPr>
          <a:xfrm>
            <a:off x="6474837" y="2866350"/>
            <a:ext cx="335285" cy="369332"/>
          </a:xfrm>
          <a:prstGeom prst="rect">
            <a:avLst/>
          </a:prstGeom>
          <a:noFill/>
        </p:spPr>
        <p:txBody>
          <a:bodyPr wrap="square" rtlCol="0">
            <a:spAutoFit/>
          </a:bodyPr>
          <a:lstStyle/>
          <a:p>
            <a:r>
              <a:rPr lang="en-US" dirty="0"/>
              <a:t>$</a:t>
            </a:r>
          </a:p>
        </p:txBody>
      </p:sp>
      <p:sp>
        <p:nvSpPr>
          <p:cNvPr id="87" name="Oval 86">
            <a:extLst>
              <a:ext uri="{FF2B5EF4-FFF2-40B4-BE49-F238E27FC236}">
                <a16:creationId xmlns:a16="http://schemas.microsoft.com/office/drawing/2014/main" id="{A15B3FAA-685A-2A48-B1CD-5A5F0503D661}"/>
              </a:ext>
            </a:extLst>
          </p:cNvPr>
          <p:cNvSpPr/>
          <p:nvPr/>
        </p:nvSpPr>
        <p:spPr>
          <a:xfrm>
            <a:off x="6705603" y="3280072"/>
            <a:ext cx="235131" cy="242615"/>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9" name="Straight Arrow Connector 88">
            <a:extLst>
              <a:ext uri="{FF2B5EF4-FFF2-40B4-BE49-F238E27FC236}">
                <a16:creationId xmlns:a16="http://schemas.microsoft.com/office/drawing/2014/main" id="{05D3931E-7590-F846-A651-3319E715E61F}"/>
              </a:ext>
            </a:extLst>
          </p:cNvPr>
          <p:cNvCxnSpPr>
            <a:cxnSpLocks/>
          </p:cNvCxnSpPr>
          <p:nvPr/>
        </p:nvCxnSpPr>
        <p:spPr>
          <a:xfrm>
            <a:off x="6810097" y="2864229"/>
            <a:ext cx="26129" cy="41081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0" name="Freeform 89">
            <a:extLst>
              <a:ext uri="{FF2B5EF4-FFF2-40B4-BE49-F238E27FC236}">
                <a16:creationId xmlns:a16="http://schemas.microsoft.com/office/drawing/2014/main" id="{4E076244-10A0-2541-9677-7E7FDAF3B705}"/>
              </a:ext>
            </a:extLst>
          </p:cNvPr>
          <p:cNvSpPr/>
          <p:nvPr/>
        </p:nvSpPr>
        <p:spPr>
          <a:xfrm>
            <a:off x="5355771" y="1575974"/>
            <a:ext cx="1110343" cy="161386"/>
          </a:xfrm>
          <a:custGeom>
            <a:avLst/>
            <a:gdLst>
              <a:gd name="connsiteX0" fmla="*/ 0 w 1110343"/>
              <a:gd name="connsiteY0" fmla="*/ 161386 h 161386"/>
              <a:gd name="connsiteX1" fmla="*/ 378823 w 1110343"/>
              <a:gd name="connsiteY1" fmla="*/ 4632 h 161386"/>
              <a:gd name="connsiteX2" fmla="*/ 1110343 w 1110343"/>
              <a:gd name="connsiteY2" fmla="*/ 56883 h 161386"/>
            </a:gdLst>
            <a:ahLst/>
            <a:cxnLst>
              <a:cxn ang="0">
                <a:pos x="connsiteX0" y="connsiteY0"/>
              </a:cxn>
              <a:cxn ang="0">
                <a:pos x="connsiteX1" y="connsiteY1"/>
              </a:cxn>
              <a:cxn ang="0">
                <a:pos x="connsiteX2" y="connsiteY2"/>
              </a:cxn>
            </a:cxnLst>
            <a:rect l="l" t="t" r="r" b="b"/>
            <a:pathLst>
              <a:path w="1110343" h="161386">
                <a:moveTo>
                  <a:pt x="0" y="161386"/>
                </a:moveTo>
                <a:cubicBezTo>
                  <a:pt x="96883" y="91717"/>
                  <a:pt x="193766" y="22049"/>
                  <a:pt x="378823" y="4632"/>
                </a:cubicBezTo>
                <a:cubicBezTo>
                  <a:pt x="563880" y="-12785"/>
                  <a:pt x="837111" y="22049"/>
                  <a:pt x="1110343" y="56883"/>
                </a:cubicBezTo>
              </a:path>
            </a:pathLst>
          </a:custGeom>
          <a:noFill/>
          <a:ln>
            <a:solidFill>
              <a:schemeClr val="tx1"/>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TextBox 90">
            <a:extLst>
              <a:ext uri="{FF2B5EF4-FFF2-40B4-BE49-F238E27FC236}">
                <a16:creationId xmlns:a16="http://schemas.microsoft.com/office/drawing/2014/main" id="{FF405FA6-4C04-2D4E-9DD2-20DE1A5C8885}"/>
              </a:ext>
            </a:extLst>
          </p:cNvPr>
          <p:cNvSpPr txBox="1"/>
          <p:nvPr/>
        </p:nvSpPr>
        <p:spPr>
          <a:xfrm>
            <a:off x="5717177" y="1233485"/>
            <a:ext cx="335285" cy="369332"/>
          </a:xfrm>
          <a:prstGeom prst="rect">
            <a:avLst/>
          </a:prstGeom>
          <a:noFill/>
        </p:spPr>
        <p:txBody>
          <a:bodyPr wrap="square" rtlCol="0">
            <a:spAutoFit/>
          </a:bodyPr>
          <a:lstStyle/>
          <a:p>
            <a:r>
              <a:rPr lang="en-US" dirty="0"/>
              <a:t>$</a:t>
            </a:r>
          </a:p>
        </p:txBody>
      </p:sp>
      <p:sp>
        <p:nvSpPr>
          <p:cNvPr id="92" name="Oval 91">
            <a:extLst>
              <a:ext uri="{FF2B5EF4-FFF2-40B4-BE49-F238E27FC236}">
                <a16:creationId xmlns:a16="http://schemas.microsoft.com/office/drawing/2014/main" id="{0CB93A1C-66CE-F446-82C4-565FC3E4596B}"/>
              </a:ext>
            </a:extLst>
          </p:cNvPr>
          <p:cNvSpPr/>
          <p:nvPr/>
        </p:nvSpPr>
        <p:spPr>
          <a:xfrm>
            <a:off x="6474828" y="1493218"/>
            <a:ext cx="235131" cy="242615"/>
          </a:xfrm>
          <a:prstGeom prst="ellipse">
            <a:avLst/>
          </a:pr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707651D1-3447-4C42-A55A-9E406F35E00A}"/>
              </a:ext>
            </a:extLst>
          </p:cNvPr>
          <p:cNvSpPr txBox="1"/>
          <p:nvPr/>
        </p:nvSpPr>
        <p:spPr>
          <a:xfrm>
            <a:off x="7968350" y="1848112"/>
            <a:ext cx="3696781" cy="1785104"/>
          </a:xfrm>
          <a:prstGeom prst="rect">
            <a:avLst/>
          </a:prstGeom>
          <a:noFill/>
        </p:spPr>
        <p:txBody>
          <a:bodyPr wrap="square" rtlCol="0">
            <a:spAutoFit/>
          </a:bodyPr>
          <a:lstStyle/>
          <a:p>
            <a:r>
              <a:rPr lang="en-US" sz="2200" dirty="0">
                <a:solidFill>
                  <a:schemeClr val="accent1"/>
                </a:solidFill>
              </a:rPr>
              <a:t>1 root</a:t>
            </a:r>
            <a:r>
              <a:rPr lang="en-US" sz="2200" dirty="0"/>
              <a:t> + </a:t>
            </a:r>
          </a:p>
          <a:p>
            <a:r>
              <a:rPr lang="en-US" sz="2200" dirty="0">
                <a:solidFill>
                  <a:schemeClr val="accent6"/>
                </a:solidFill>
              </a:rPr>
              <a:t>3 nodes along ‘b’ chain </a:t>
            </a:r>
            <a:r>
              <a:rPr lang="en-US" sz="2200" dirty="0"/>
              <a:t>+</a:t>
            </a:r>
          </a:p>
          <a:p>
            <a:r>
              <a:rPr lang="en-US" sz="2200" dirty="0">
                <a:solidFill>
                  <a:srgbClr val="FF4EFF"/>
                </a:solidFill>
              </a:rPr>
              <a:t>3 nodes along ‘a’ chain</a:t>
            </a:r>
            <a:r>
              <a:rPr lang="en-US" sz="2200" dirty="0"/>
              <a:t> +</a:t>
            </a:r>
          </a:p>
          <a:p>
            <a:r>
              <a:rPr lang="en-US" sz="2200" dirty="0">
                <a:solidFill>
                  <a:schemeClr val="accent4"/>
                </a:solidFill>
              </a:rPr>
              <a:t>3 chains of 3 ‘b’ nodes each</a:t>
            </a:r>
            <a:r>
              <a:rPr lang="en-US" sz="2200" dirty="0"/>
              <a:t> +</a:t>
            </a:r>
          </a:p>
          <a:p>
            <a:r>
              <a:rPr lang="en-US" sz="2200" dirty="0">
                <a:solidFill>
                  <a:schemeClr val="accent5"/>
                </a:solidFill>
              </a:rPr>
              <a:t>2 * 3 </a:t>
            </a:r>
            <a:r>
              <a:rPr lang="en-US" sz="2200" dirty="0"/>
              <a:t>+</a:t>
            </a:r>
            <a:r>
              <a:rPr lang="en-US" sz="2200" dirty="0">
                <a:solidFill>
                  <a:schemeClr val="accent5"/>
                </a:solidFill>
              </a:rPr>
              <a:t> </a:t>
            </a:r>
            <a:r>
              <a:rPr lang="en-US" sz="2200" dirty="0">
                <a:solidFill>
                  <a:schemeClr val="bg1">
                    <a:lumMod val="65000"/>
                  </a:schemeClr>
                </a:solidFill>
              </a:rPr>
              <a:t>1</a:t>
            </a:r>
            <a:r>
              <a:rPr lang="en-US" sz="2200" dirty="0">
                <a:solidFill>
                  <a:schemeClr val="accent5"/>
                </a:solidFill>
              </a:rPr>
              <a:t> leaves </a:t>
            </a:r>
          </a:p>
        </p:txBody>
      </p:sp>
      <p:sp>
        <p:nvSpPr>
          <p:cNvPr id="5" name="Right Brace 4">
            <a:extLst>
              <a:ext uri="{FF2B5EF4-FFF2-40B4-BE49-F238E27FC236}">
                <a16:creationId xmlns:a16="http://schemas.microsoft.com/office/drawing/2014/main" id="{B6042ABE-548A-6849-B656-2EBE50CF0964}"/>
              </a:ext>
            </a:extLst>
          </p:cNvPr>
          <p:cNvSpPr/>
          <p:nvPr/>
        </p:nvSpPr>
        <p:spPr>
          <a:xfrm rot="5400000">
            <a:off x="8739161" y="3511886"/>
            <a:ext cx="202072" cy="311540"/>
          </a:xfrm>
          <a:prstGeom prst="rightBrace">
            <a:avLst/>
          </a:prstGeom>
          <a:noFill/>
          <a:ln>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bg1">
                  <a:lumMod val="65000"/>
                </a:schemeClr>
              </a:solidFill>
            </a:endParaRPr>
          </a:p>
        </p:txBody>
      </p:sp>
      <p:sp>
        <p:nvSpPr>
          <p:cNvPr id="6" name="TextBox 5">
            <a:extLst>
              <a:ext uri="{FF2B5EF4-FFF2-40B4-BE49-F238E27FC236}">
                <a16:creationId xmlns:a16="http://schemas.microsoft.com/office/drawing/2014/main" id="{6F730BF5-34E2-AB46-B535-5C56E497B6D7}"/>
              </a:ext>
            </a:extLst>
          </p:cNvPr>
          <p:cNvSpPr txBox="1"/>
          <p:nvPr/>
        </p:nvSpPr>
        <p:spPr>
          <a:xfrm>
            <a:off x="8608432" y="3768691"/>
            <a:ext cx="775069" cy="307777"/>
          </a:xfrm>
          <a:prstGeom prst="rect">
            <a:avLst/>
          </a:prstGeom>
          <a:noFill/>
        </p:spPr>
        <p:txBody>
          <a:bodyPr wrap="square" rtlCol="0">
            <a:spAutoFit/>
          </a:bodyPr>
          <a:lstStyle/>
          <a:p>
            <a:r>
              <a:rPr lang="en-US" sz="1400" dirty="0">
                <a:solidFill>
                  <a:schemeClr val="bg1">
                    <a:lumMod val="65000"/>
                  </a:schemeClr>
                </a:solidFill>
              </a:rPr>
              <a:t>suffix $</a:t>
            </a:r>
          </a:p>
        </p:txBody>
      </p:sp>
    </p:spTree>
    <p:extLst>
      <p:ext uri="{BB962C8B-B14F-4D97-AF65-F5344CB8AC3E}">
        <p14:creationId xmlns:p14="http://schemas.microsoft.com/office/powerpoint/2010/main" val="303969500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AC8990-E147-2343-A0AB-0F1C92AA5257}"/>
              </a:ext>
            </a:extLst>
          </p:cNvPr>
          <p:cNvSpPr>
            <a:spLocks noGrp="1"/>
          </p:cNvSpPr>
          <p:nvPr>
            <p:ph type="title"/>
          </p:nvPr>
        </p:nvSpPr>
        <p:spPr/>
        <p:txBody>
          <a:bodyPr/>
          <a:lstStyle/>
          <a:p>
            <a:pPr algn="ctr"/>
            <a:r>
              <a:rPr lang="en-US" dirty="0"/>
              <a:t>Give me the </a:t>
            </a:r>
            <a:r>
              <a:rPr lang="en-US" dirty="0" err="1"/>
              <a:t>trie</a:t>
            </a:r>
            <a:r>
              <a:rPr lang="en-US" dirty="0"/>
              <a:t>! Part 2</a:t>
            </a:r>
          </a:p>
        </p:txBody>
      </p:sp>
      <p:sp>
        <p:nvSpPr>
          <p:cNvPr id="9" name="Oval 8">
            <a:extLst>
              <a:ext uri="{FF2B5EF4-FFF2-40B4-BE49-F238E27FC236}">
                <a16:creationId xmlns:a16="http://schemas.microsoft.com/office/drawing/2014/main" id="{38FD9AEF-6272-7844-A6D9-FF0383BF1B5F}"/>
              </a:ext>
            </a:extLst>
          </p:cNvPr>
          <p:cNvSpPr/>
          <p:nvPr/>
        </p:nvSpPr>
        <p:spPr>
          <a:xfrm>
            <a:off x="5120640" y="1690688"/>
            <a:ext cx="235131" cy="242615"/>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68B72F46-300B-2F4F-8335-82E04DF617F5}"/>
              </a:ext>
            </a:extLst>
          </p:cNvPr>
          <p:cNvCxnSpPr>
            <a:stCxn id="9" idx="6"/>
          </p:cNvCxnSpPr>
          <p:nvPr/>
        </p:nvCxnSpPr>
        <p:spPr>
          <a:xfrm>
            <a:off x="5355771" y="1811996"/>
            <a:ext cx="548640" cy="36485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97E66A8D-694E-8D40-A5F8-2410D9E6E6F4}"/>
              </a:ext>
            </a:extLst>
          </p:cNvPr>
          <p:cNvSpPr/>
          <p:nvPr/>
        </p:nvSpPr>
        <p:spPr>
          <a:xfrm>
            <a:off x="5904411" y="2176849"/>
            <a:ext cx="235131" cy="242615"/>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a:extLst>
              <a:ext uri="{FF2B5EF4-FFF2-40B4-BE49-F238E27FC236}">
                <a16:creationId xmlns:a16="http://schemas.microsoft.com/office/drawing/2014/main" id="{0DBF4677-5C9C-B848-82BD-79863249C9E7}"/>
              </a:ext>
            </a:extLst>
          </p:cNvPr>
          <p:cNvCxnSpPr>
            <a:stCxn id="12" idx="6"/>
          </p:cNvCxnSpPr>
          <p:nvPr/>
        </p:nvCxnSpPr>
        <p:spPr>
          <a:xfrm>
            <a:off x="6139542" y="2298157"/>
            <a:ext cx="548640" cy="36485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ECB750D9-AE55-5247-A2C2-E383CA85302E}"/>
              </a:ext>
            </a:extLst>
          </p:cNvPr>
          <p:cNvSpPr/>
          <p:nvPr/>
        </p:nvSpPr>
        <p:spPr>
          <a:xfrm>
            <a:off x="6714307" y="2648700"/>
            <a:ext cx="235131" cy="242615"/>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Arrow Connector 14">
            <a:extLst>
              <a:ext uri="{FF2B5EF4-FFF2-40B4-BE49-F238E27FC236}">
                <a16:creationId xmlns:a16="http://schemas.microsoft.com/office/drawing/2014/main" id="{7CF3E525-A3BC-A24E-9944-8FD4A821D24F}"/>
              </a:ext>
            </a:extLst>
          </p:cNvPr>
          <p:cNvCxnSpPr>
            <a:stCxn id="14" idx="6"/>
          </p:cNvCxnSpPr>
          <p:nvPr/>
        </p:nvCxnSpPr>
        <p:spPr>
          <a:xfrm>
            <a:off x="6949438" y="2770008"/>
            <a:ext cx="548640" cy="36485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322BF0AB-3B9B-9849-B807-56C7711F1740}"/>
              </a:ext>
            </a:extLst>
          </p:cNvPr>
          <p:cNvSpPr/>
          <p:nvPr/>
        </p:nvSpPr>
        <p:spPr>
          <a:xfrm>
            <a:off x="7498078" y="3121118"/>
            <a:ext cx="235131" cy="242615"/>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Arrow Connector 16">
            <a:extLst>
              <a:ext uri="{FF2B5EF4-FFF2-40B4-BE49-F238E27FC236}">
                <a16:creationId xmlns:a16="http://schemas.microsoft.com/office/drawing/2014/main" id="{6F55FE16-0E03-DC4D-8219-E76C8ED7903A}"/>
              </a:ext>
            </a:extLst>
          </p:cNvPr>
          <p:cNvCxnSpPr>
            <a:cxnSpLocks/>
          </p:cNvCxnSpPr>
          <p:nvPr/>
        </p:nvCxnSpPr>
        <p:spPr>
          <a:xfrm>
            <a:off x="7620013" y="3386296"/>
            <a:ext cx="0" cy="43978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272F90DB-1003-5446-8981-F132198563C5}"/>
              </a:ext>
            </a:extLst>
          </p:cNvPr>
          <p:cNvCxnSpPr>
            <a:cxnSpLocks/>
          </p:cNvCxnSpPr>
          <p:nvPr/>
        </p:nvCxnSpPr>
        <p:spPr>
          <a:xfrm flipH="1">
            <a:off x="4572000" y="1848112"/>
            <a:ext cx="509451" cy="3423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685005BC-44CA-1648-A346-0FB696BD18AE}"/>
              </a:ext>
            </a:extLst>
          </p:cNvPr>
          <p:cNvSpPr/>
          <p:nvPr/>
        </p:nvSpPr>
        <p:spPr>
          <a:xfrm>
            <a:off x="4371700" y="2182725"/>
            <a:ext cx="235131" cy="242615"/>
          </a:xfrm>
          <a:prstGeom prst="ellipse">
            <a:avLst/>
          </a:prstGeom>
          <a:solidFill>
            <a:srgbClr val="FF4EFF"/>
          </a:solidFill>
          <a:ln>
            <a:solidFill>
              <a:srgbClr val="FF4E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26907D4F-BDDD-E445-8D86-5EAE50F85F99}"/>
              </a:ext>
            </a:extLst>
          </p:cNvPr>
          <p:cNvSpPr/>
          <p:nvPr/>
        </p:nvSpPr>
        <p:spPr>
          <a:xfrm>
            <a:off x="4942116" y="2740078"/>
            <a:ext cx="235131" cy="242615"/>
          </a:xfrm>
          <a:prstGeom prst="ellipse">
            <a:avLst/>
          </a:prstGeom>
          <a:solidFill>
            <a:srgbClr val="FF4EFF"/>
          </a:solidFill>
          <a:ln>
            <a:solidFill>
              <a:srgbClr val="FF4E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273BD8C6-8417-FB44-8F00-13D384ECBE39}"/>
              </a:ext>
            </a:extLst>
          </p:cNvPr>
          <p:cNvSpPr/>
          <p:nvPr/>
        </p:nvSpPr>
        <p:spPr>
          <a:xfrm>
            <a:off x="5590910" y="3166801"/>
            <a:ext cx="235131" cy="242615"/>
          </a:xfrm>
          <a:prstGeom prst="ellipse">
            <a:avLst/>
          </a:prstGeom>
          <a:solidFill>
            <a:srgbClr val="FF4EFF"/>
          </a:solidFill>
          <a:ln>
            <a:solidFill>
              <a:srgbClr val="FF4E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C41856A7-2F74-F640-99A5-FFC372A199FB}"/>
              </a:ext>
            </a:extLst>
          </p:cNvPr>
          <p:cNvSpPr/>
          <p:nvPr/>
        </p:nvSpPr>
        <p:spPr>
          <a:xfrm>
            <a:off x="3727259" y="2674761"/>
            <a:ext cx="235131" cy="242615"/>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2B1E556C-7D38-0649-885D-DFCA3FD24136}"/>
              </a:ext>
            </a:extLst>
          </p:cNvPr>
          <p:cNvSpPr/>
          <p:nvPr/>
        </p:nvSpPr>
        <p:spPr>
          <a:xfrm>
            <a:off x="4297675" y="3232114"/>
            <a:ext cx="235131" cy="242615"/>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E3441C57-F63B-B745-A93A-191A40DE5335}"/>
              </a:ext>
            </a:extLst>
          </p:cNvPr>
          <p:cNvSpPr/>
          <p:nvPr/>
        </p:nvSpPr>
        <p:spPr>
          <a:xfrm>
            <a:off x="4946469" y="3658837"/>
            <a:ext cx="235131" cy="242615"/>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B99D1E33-522D-BF43-B764-72969A6257ED}"/>
              </a:ext>
            </a:extLst>
          </p:cNvPr>
          <p:cNvSpPr/>
          <p:nvPr/>
        </p:nvSpPr>
        <p:spPr>
          <a:xfrm>
            <a:off x="3095883" y="3219046"/>
            <a:ext cx="235131" cy="242615"/>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71191F6D-F717-8345-9F05-8578746A1A11}"/>
              </a:ext>
            </a:extLst>
          </p:cNvPr>
          <p:cNvSpPr/>
          <p:nvPr/>
        </p:nvSpPr>
        <p:spPr>
          <a:xfrm>
            <a:off x="3666299" y="3776399"/>
            <a:ext cx="235131" cy="242615"/>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DABB0354-AF32-5B43-B07B-AD8F6271DE37}"/>
              </a:ext>
            </a:extLst>
          </p:cNvPr>
          <p:cNvSpPr/>
          <p:nvPr/>
        </p:nvSpPr>
        <p:spPr>
          <a:xfrm>
            <a:off x="4315093" y="4203122"/>
            <a:ext cx="235131" cy="242615"/>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3C4890BE-88F8-894A-94C3-BFB0C4E9B4D7}"/>
              </a:ext>
            </a:extLst>
          </p:cNvPr>
          <p:cNvSpPr/>
          <p:nvPr/>
        </p:nvSpPr>
        <p:spPr>
          <a:xfrm>
            <a:off x="2294685" y="3698019"/>
            <a:ext cx="235131" cy="242615"/>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41C538B3-F4B5-4948-AA9F-23DE26D8521C}"/>
              </a:ext>
            </a:extLst>
          </p:cNvPr>
          <p:cNvSpPr/>
          <p:nvPr/>
        </p:nvSpPr>
        <p:spPr>
          <a:xfrm>
            <a:off x="2865101" y="4255372"/>
            <a:ext cx="235131" cy="242615"/>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3A463E84-B9D8-414A-8BA3-E1129DB75763}"/>
              </a:ext>
            </a:extLst>
          </p:cNvPr>
          <p:cNvSpPr/>
          <p:nvPr/>
        </p:nvSpPr>
        <p:spPr>
          <a:xfrm>
            <a:off x="3513895" y="4682095"/>
            <a:ext cx="235131" cy="242615"/>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Arrow Connector 32">
            <a:extLst>
              <a:ext uri="{FF2B5EF4-FFF2-40B4-BE49-F238E27FC236}">
                <a16:creationId xmlns:a16="http://schemas.microsoft.com/office/drawing/2014/main" id="{34B91EA3-5358-6A4B-8EC6-C27D6807ED77}"/>
              </a:ext>
            </a:extLst>
          </p:cNvPr>
          <p:cNvCxnSpPr>
            <a:cxnSpLocks/>
          </p:cNvCxnSpPr>
          <p:nvPr/>
        </p:nvCxnSpPr>
        <p:spPr>
          <a:xfrm>
            <a:off x="4593768" y="2447722"/>
            <a:ext cx="348348" cy="23479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1EF0C297-4041-3D4D-BA45-5CA0530A0141}"/>
              </a:ext>
            </a:extLst>
          </p:cNvPr>
          <p:cNvCxnSpPr>
            <a:cxnSpLocks/>
            <a:endCxn id="22" idx="1"/>
          </p:cNvCxnSpPr>
          <p:nvPr/>
        </p:nvCxnSpPr>
        <p:spPr>
          <a:xfrm>
            <a:off x="5277401" y="2877572"/>
            <a:ext cx="347943" cy="32475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9399C9E2-01D7-7043-B721-EECD54D1B907}"/>
              </a:ext>
            </a:extLst>
          </p:cNvPr>
          <p:cNvCxnSpPr>
            <a:cxnSpLocks/>
          </p:cNvCxnSpPr>
          <p:nvPr/>
        </p:nvCxnSpPr>
        <p:spPr>
          <a:xfrm flipH="1">
            <a:off x="3988515" y="2456430"/>
            <a:ext cx="391890" cy="2549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535CEC02-4103-8945-B2AC-C616DF63D812}"/>
              </a:ext>
            </a:extLst>
          </p:cNvPr>
          <p:cNvCxnSpPr>
            <a:cxnSpLocks/>
          </p:cNvCxnSpPr>
          <p:nvPr/>
        </p:nvCxnSpPr>
        <p:spPr>
          <a:xfrm flipH="1">
            <a:off x="4519742" y="2961531"/>
            <a:ext cx="391890" cy="2549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CE094B61-CB49-5C40-ACA7-B4173CD7CBBA}"/>
              </a:ext>
            </a:extLst>
          </p:cNvPr>
          <p:cNvCxnSpPr>
            <a:cxnSpLocks/>
          </p:cNvCxnSpPr>
          <p:nvPr/>
        </p:nvCxnSpPr>
        <p:spPr>
          <a:xfrm flipH="1">
            <a:off x="5168536" y="3414380"/>
            <a:ext cx="391890" cy="2549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FFE3647B-7524-1349-AA93-302FBC024814}"/>
              </a:ext>
            </a:extLst>
          </p:cNvPr>
          <p:cNvCxnSpPr>
            <a:cxnSpLocks/>
          </p:cNvCxnSpPr>
          <p:nvPr/>
        </p:nvCxnSpPr>
        <p:spPr>
          <a:xfrm flipH="1">
            <a:off x="3331010" y="2935404"/>
            <a:ext cx="391890" cy="2549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E4FFF07D-3619-A048-BA04-DD769FADBD39}"/>
              </a:ext>
            </a:extLst>
          </p:cNvPr>
          <p:cNvCxnSpPr>
            <a:cxnSpLocks/>
          </p:cNvCxnSpPr>
          <p:nvPr/>
        </p:nvCxnSpPr>
        <p:spPr>
          <a:xfrm flipH="1">
            <a:off x="3862237" y="3440505"/>
            <a:ext cx="391890" cy="2549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7AD63488-2440-1340-975A-22D707D2A717}"/>
              </a:ext>
            </a:extLst>
          </p:cNvPr>
          <p:cNvCxnSpPr>
            <a:cxnSpLocks/>
          </p:cNvCxnSpPr>
          <p:nvPr/>
        </p:nvCxnSpPr>
        <p:spPr>
          <a:xfrm flipH="1">
            <a:off x="4511031" y="3893354"/>
            <a:ext cx="391890" cy="2549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442EAED9-8AA7-D440-8928-A23E22F61F12}"/>
              </a:ext>
            </a:extLst>
          </p:cNvPr>
          <p:cNvCxnSpPr>
            <a:cxnSpLocks/>
          </p:cNvCxnSpPr>
          <p:nvPr/>
        </p:nvCxnSpPr>
        <p:spPr>
          <a:xfrm flipH="1">
            <a:off x="2647386" y="3466627"/>
            <a:ext cx="391890" cy="2549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C32184A1-A562-7B43-A0AC-1722388F30B5}"/>
              </a:ext>
            </a:extLst>
          </p:cNvPr>
          <p:cNvCxnSpPr>
            <a:cxnSpLocks/>
          </p:cNvCxnSpPr>
          <p:nvPr/>
        </p:nvCxnSpPr>
        <p:spPr>
          <a:xfrm flipH="1">
            <a:off x="3178613" y="3971728"/>
            <a:ext cx="391890" cy="2549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C71774EC-CBB7-C840-95D8-075310668088}"/>
              </a:ext>
            </a:extLst>
          </p:cNvPr>
          <p:cNvCxnSpPr>
            <a:cxnSpLocks/>
          </p:cNvCxnSpPr>
          <p:nvPr/>
        </p:nvCxnSpPr>
        <p:spPr>
          <a:xfrm flipH="1">
            <a:off x="3827407" y="4424577"/>
            <a:ext cx="391890" cy="2549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4C5EF4E5-6C82-6247-8BC8-D50B7CFEFDB0}"/>
              </a:ext>
            </a:extLst>
          </p:cNvPr>
          <p:cNvCxnSpPr>
            <a:cxnSpLocks/>
          </p:cNvCxnSpPr>
          <p:nvPr/>
        </p:nvCxnSpPr>
        <p:spPr>
          <a:xfrm flipH="1">
            <a:off x="1846196" y="3945601"/>
            <a:ext cx="391890" cy="2549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31F60B8D-277D-A24D-8D93-361C534012CB}"/>
              </a:ext>
            </a:extLst>
          </p:cNvPr>
          <p:cNvCxnSpPr>
            <a:cxnSpLocks/>
          </p:cNvCxnSpPr>
          <p:nvPr/>
        </p:nvCxnSpPr>
        <p:spPr>
          <a:xfrm flipH="1">
            <a:off x="2377423" y="4450702"/>
            <a:ext cx="391890" cy="2549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A5326132-2BE4-0B4E-ACD5-CFA0E69F5CAF}"/>
              </a:ext>
            </a:extLst>
          </p:cNvPr>
          <p:cNvCxnSpPr>
            <a:cxnSpLocks/>
          </p:cNvCxnSpPr>
          <p:nvPr/>
        </p:nvCxnSpPr>
        <p:spPr>
          <a:xfrm flipH="1">
            <a:off x="3026217" y="4903551"/>
            <a:ext cx="391890" cy="2549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E50B2F99-E6A4-1E4E-894C-1AF5A2C94B6D}"/>
              </a:ext>
            </a:extLst>
          </p:cNvPr>
          <p:cNvSpPr txBox="1"/>
          <p:nvPr/>
        </p:nvSpPr>
        <p:spPr>
          <a:xfrm>
            <a:off x="4606831" y="1690688"/>
            <a:ext cx="335285" cy="369332"/>
          </a:xfrm>
          <a:prstGeom prst="rect">
            <a:avLst/>
          </a:prstGeom>
          <a:noFill/>
        </p:spPr>
        <p:txBody>
          <a:bodyPr wrap="square" rtlCol="0">
            <a:spAutoFit/>
          </a:bodyPr>
          <a:lstStyle/>
          <a:p>
            <a:r>
              <a:rPr lang="en-US" dirty="0"/>
              <a:t>a</a:t>
            </a:r>
          </a:p>
        </p:txBody>
      </p:sp>
      <p:sp>
        <p:nvSpPr>
          <p:cNvPr id="59" name="TextBox 58">
            <a:extLst>
              <a:ext uri="{FF2B5EF4-FFF2-40B4-BE49-F238E27FC236}">
                <a16:creationId xmlns:a16="http://schemas.microsoft.com/office/drawing/2014/main" id="{391C430B-7530-1D4B-B853-41B0205A2F37}"/>
              </a:ext>
            </a:extLst>
          </p:cNvPr>
          <p:cNvSpPr txBox="1"/>
          <p:nvPr/>
        </p:nvSpPr>
        <p:spPr>
          <a:xfrm>
            <a:off x="4693917" y="2234978"/>
            <a:ext cx="335285" cy="369332"/>
          </a:xfrm>
          <a:prstGeom prst="rect">
            <a:avLst/>
          </a:prstGeom>
          <a:noFill/>
        </p:spPr>
        <p:txBody>
          <a:bodyPr wrap="square" rtlCol="0">
            <a:spAutoFit/>
          </a:bodyPr>
          <a:lstStyle/>
          <a:p>
            <a:r>
              <a:rPr lang="en-US" dirty="0"/>
              <a:t>a</a:t>
            </a:r>
          </a:p>
        </p:txBody>
      </p:sp>
      <p:sp>
        <p:nvSpPr>
          <p:cNvPr id="60" name="TextBox 59">
            <a:extLst>
              <a:ext uri="{FF2B5EF4-FFF2-40B4-BE49-F238E27FC236}">
                <a16:creationId xmlns:a16="http://schemas.microsoft.com/office/drawing/2014/main" id="{63937721-5DFA-1D42-B88A-AA8E12477688}"/>
              </a:ext>
            </a:extLst>
          </p:cNvPr>
          <p:cNvSpPr txBox="1"/>
          <p:nvPr/>
        </p:nvSpPr>
        <p:spPr>
          <a:xfrm>
            <a:off x="5342711" y="2753142"/>
            <a:ext cx="335285" cy="369332"/>
          </a:xfrm>
          <a:prstGeom prst="rect">
            <a:avLst/>
          </a:prstGeom>
          <a:noFill/>
        </p:spPr>
        <p:txBody>
          <a:bodyPr wrap="square" rtlCol="0">
            <a:spAutoFit/>
          </a:bodyPr>
          <a:lstStyle/>
          <a:p>
            <a:r>
              <a:rPr lang="en-US" dirty="0"/>
              <a:t>a</a:t>
            </a:r>
          </a:p>
        </p:txBody>
      </p:sp>
      <p:sp>
        <p:nvSpPr>
          <p:cNvPr id="61" name="TextBox 60">
            <a:extLst>
              <a:ext uri="{FF2B5EF4-FFF2-40B4-BE49-F238E27FC236}">
                <a16:creationId xmlns:a16="http://schemas.microsoft.com/office/drawing/2014/main" id="{F8C7BD4F-5366-1846-880F-2FCF84D54C8F}"/>
              </a:ext>
            </a:extLst>
          </p:cNvPr>
          <p:cNvSpPr txBox="1"/>
          <p:nvPr/>
        </p:nvSpPr>
        <p:spPr>
          <a:xfrm>
            <a:off x="5516879" y="1634081"/>
            <a:ext cx="335285" cy="369332"/>
          </a:xfrm>
          <a:prstGeom prst="rect">
            <a:avLst/>
          </a:prstGeom>
          <a:noFill/>
        </p:spPr>
        <p:txBody>
          <a:bodyPr wrap="square" rtlCol="0">
            <a:spAutoFit/>
          </a:bodyPr>
          <a:lstStyle/>
          <a:p>
            <a:r>
              <a:rPr lang="en-US" dirty="0"/>
              <a:t>b</a:t>
            </a:r>
          </a:p>
        </p:txBody>
      </p:sp>
      <p:sp>
        <p:nvSpPr>
          <p:cNvPr id="62" name="TextBox 61">
            <a:extLst>
              <a:ext uri="{FF2B5EF4-FFF2-40B4-BE49-F238E27FC236}">
                <a16:creationId xmlns:a16="http://schemas.microsoft.com/office/drawing/2014/main" id="{8D15BFC2-F9F0-8348-B0B9-84415DD024DF}"/>
              </a:ext>
            </a:extLst>
          </p:cNvPr>
          <p:cNvSpPr txBox="1"/>
          <p:nvPr/>
        </p:nvSpPr>
        <p:spPr>
          <a:xfrm>
            <a:off x="6270176" y="2060803"/>
            <a:ext cx="335285" cy="369332"/>
          </a:xfrm>
          <a:prstGeom prst="rect">
            <a:avLst/>
          </a:prstGeom>
          <a:noFill/>
        </p:spPr>
        <p:txBody>
          <a:bodyPr wrap="square" rtlCol="0">
            <a:spAutoFit/>
          </a:bodyPr>
          <a:lstStyle/>
          <a:p>
            <a:r>
              <a:rPr lang="en-US" dirty="0"/>
              <a:t>b</a:t>
            </a:r>
          </a:p>
        </p:txBody>
      </p:sp>
      <p:sp>
        <p:nvSpPr>
          <p:cNvPr id="63" name="TextBox 62">
            <a:extLst>
              <a:ext uri="{FF2B5EF4-FFF2-40B4-BE49-F238E27FC236}">
                <a16:creationId xmlns:a16="http://schemas.microsoft.com/office/drawing/2014/main" id="{6F1F7750-611D-0A4D-A59E-1F52B4864491}"/>
              </a:ext>
            </a:extLst>
          </p:cNvPr>
          <p:cNvSpPr txBox="1"/>
          <p:nvPr/>
        </p:nvSpPr>
        <p:spPr>
          <a:xfrm>
            <a:off x="7167162" y="2513651"/>
            <a:ext cx="335285" cy="369332"/>
          </a:xfrm>
          <a:prstGeom prst="rect">
            <a:avLst/>
          </a:prstGeom>
          <a:noFill/>
        </p:spPr>
        <p:txBody>
          <a:bodyPr wrap="square" rtlCol="0">
            <a:spAutoFit/>
          </a:bodyPr>
          <a:lstStyle/>
          <a:p>
            <a:r>
              <a:rPr lang="en-US" dirty="0"/>
              <a:t>b</a:t>
            </a:r>
          </a:p>
        </p:txBody>
      </p:sp>
      <p:sp>
        <p:nvSpPr>
          <p:cNvPr id="64" name="TextBox 63">
            <a:extLst>
              <a:ext uri="{FF2B5EF4-FFF2-40B4-BE49-F238E27FC236}">
                <a16:creationId xmlns:a16="http://schemas.microsoft.com/office/drawing/2014/main" id="{B8CA0B0F-698A-6241-B086-E7B3057B61B1}"/>
              </a:ext>
            </a:extLst>
          </p:cNvPr>
          <p:cNvSpPr txBox="1"/>
          <p:nvPr/>
        </p:nvSpPr>
        <p:spPr>
          <a:xfrm>
            <a:off x="7633066" y="3399359"/>
            <a:ext cx="335285" cy="369332"/>
          </a:xfrm>
          <a:prstGeom prst="rect">
            <a:avLst/>
          </a:prstGeom>
          <a:noFill/>
        </p:spPr>
        <p:txBody>
          <a:bodyPr wrap="square" rtlCol="0">
            <a:spAutoFit/>
          </a:bodyPr>
          <a:lstStyle/>
          <a:p>
            <a:r>
              <a:rPr lang="en-US" dirty="0"/>
              <a:t>$</a:t>
            </a:r>
          </a:p>
        </p:txBody>
      </p:sp>
      <p:sp>
        <p:nvSpPr>
          <p:cNvPr id="65" name="Oval 64">
            <a:extLst>
              <a:ext uri="{FF2B5EF4-FFF2-40B4-BE49-F238E27FC236}">
                <a16:creationId xmlns:a16="http://schemas.microsoft.com/office/drawing/2014/main" id="{6471C5F8-508A-4E48-B072-7415DD844ECE}"/>
              </a:ext>
            </a:extLst>
          </p:cNvPr>
          <p:cNvSpPr/>
          <p:nvPr/>
        </p:nvSpPr>
        <p:spPr>
          <a:xfrm>
            <a:off x="7498077" y="3900116"/>
            <a:ext cx="235131" cy="242615"/>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TextBox 65">
            <a:extLst>
              <a:ext uri="{FF2B5EF4-FFF2-40B4-BE49-F238E27FC236}">
                <a16:creationId xmlns:a16="http://schemas.microsoft.com/office/drawing/2014/main" id="{420D98BF-D9AE-1545-B13E-42573228B4A1}"/>
              </a:ext>
            </a:extLst>
          </p:cNvPr>
          <p:cNvSpPr txBox="1"/>
          <p:nvPr/>
        </p:nvSpPr>
        <p:spPr>
          <a:xfrm>
            <a:off x="3944979" y="2243685"/>
            <a:ext cx="335285" cy="369332"/>
          </a:xfrm>
          <a:prstGeom prst="rect">
            <a:avLst/>
          </a:prstGeom>
          <a:noFill/>
        </p:spPr>
        <p:txBody>
          <a:bodyPr wrap="square" rtlCol="0">
            <a:spAutoFit/>
          </a:bodyPr>
          <a:lstStyle/>
          <a:p>
            <a:r>
              <a:rPr lang="en-US" dirty="0"/>
              <a:t>b</a:t>
            </a:r>
          </a:p>
        </p:txBody>
      </p:sp>
      <p:sp>
        <p:nvSpPr>
          <p:cNvPr id="67" name="TextBox 66">
            <a:extLst>
              <a:ext uri="{FF2B5EF4-FFF2-40B4-BE49-F238E27FC236}">
                <a16:creationId xmlns:a16="http://schemas.microsoft.com/office/drawing/2014/main" id="{DBFBC731-17ED-6C40-8167-7289A8E278C5}"/>
              </a:ext>
            </a:extLst>
          </p:cNvPr>
          <p:cNvSpPr txBox="1"/>
          <p:nvPr/>
        </p:nvSpPr>
        <p:spPr>
          <a:xfrm>
            <a:off x="3274415" y="2748785"/>
            <a:ext cx="335285" cy="369332"/>
          </a:xfrm>
          <a:prstGeom prst="rect">
            <a:avLst/>
          </a:prstGeom>
          <a:noFill/>
        </p:spPr>
        <p:txBody>
          <a:bodyPr wrap="square" rtlCol="0">
            <a:spAutoFit/>
          </a:bodyPr>
          <a:lstStyle/>
          <a:p>
            <a:r>
              <a:rPr lang="en-US" dirty="0"/>
              <a:t>b</a:t>
            </a:r>
          </a:p>
        </p:txBody>
      </p:sp>
      <p:sp>
        <p:nvSpPr>
          <p:cNvPr id="68" name="TextBox 67">
            <a:extLst>
              <a:ext uri="{FF2B5EF4-FFF2-40B4-BE49-F238E27FC236}">
                <a16:creationId xmlns:a16="http://schemas.microsoft.com/office/drawing/2014/main" id="{7C62CC9F-8193-3148-A3C7-3A489C819200}"/>
              </a:ext>
            </a:extLst>
          </p:cNvPr>
          <p:cNvSpPr txBox="1"/>
          <p:nvPr/>
        </p:nvSpPr>
        <p:spPr>
          <a:xfrm>
            <a:off x="2643042" y="3214693"/>
            <a:ext cx="335285" cy="369332"/>
          </a:xfrm>
          <a:prstGeom prst="rect">
            <a:avLst/>
          </a:prstGeom>
          <a:noFill/>
        </p:spPr>
        <p:txBody>
          <a:bodyPr wrap="square" rtlCol="0">
            <a:spAutoFit/>
          </a:bodyPr>
          <a:lstStyle/>
          <a:p>
            <a:r>
              <a:rPr lang="en-US" dirty="0"/>
              <a:t>b</a:t>
            </a:r>
          </a:p>
        </p:txBody>
      </p:sp>
      <p:sp>
        <p:nvSpPr>
          <p:cNvPr id="69" name="TextBox 68">
            <a:extLst>
              <a:ext uri="{FF2B5EF4-FFF2-40B4-BE49-F238E27FC236}">
                <a16:creationId xmlns:a16="http://schemas.microsoft.com/office/drawing/2014/main" id="{CA62A1C8-2775-764F-951E-27DDCB71B5D9}"/>
              </a:ext>
            </a:extLst>
          </p:cNvPr>
          <p:cNvSpPr txBox="1"/>
          <p:nvPr/>
        </p:nvSpPr>
        <p:spPr>
          <a:xfrm>
            <a:off x="1933287" y="3654478"/>
            <a:ext cx="335285" cy="369332"/>
          </a:xfrm>
          <a:prstGeom prst="rect">
            <a:avLst/>
          </a:prstGeom>
          <a:noFill/>
        </p:spPr>
        <p:txBody>
          <a:bodyPr wrap="square" rtlCol="0">
            <a:spAutoFit/>
          </a:bodyPr>
          <a:lstStyle/>
          <a:p>
            <a:r>
              <a:rPr lang="en-US" dirty="0"/>
              <a:t>$</a:t>
            </a:r>
          </a:p>
        </p:txBody>
      </p:sp>
      <p:sp>
        <p:nvSpPr>
          <p:cNvPr id="70" name="Oval 69">
            <a:extLst>
              <a:ext uri="{FF2B5EF4-FFF2-40B4-BE49-F238E27FC236}">
                <a16:creationId xmlns:a16="http://schemas.microsoft.com/office/drawing/2014/main" id="{AA80112F-FAF4-A84F-B69F-264C7629D3B4}"/>
              </a:ext>
            </a:extLst>
          </p:cNvPr>
          <p:cNvSpPr/>
          <p:nvPr/>
        </p:nvSpPr>
        <p:spPr>
          <a:xfrm>
            <a:off x="1571868" y="4190054"/>
            <a:ext cx="235131" cy="242615"/>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TextBox 70">
            <a:extLst>
              <a:ext uri="{FF2B5EF4-FFF2-40B4-BE49-F238E27FC236}">
                <a16:creationId xmlns:a16="http://schemas.microsoft.com/office/drawing/2014/main" id="{DDC5789F-E01B-8248-98EB-0C9530919E6A}"/>
              </a:ext>
            </a:extLst>
          </p:cNvPr>
          <p:cNvSpPr txBox="1"/>
          <p:nvPr/>
        </p:nvSpPr>
        <p:spPr>
          <a:xfrm>
            <a:off x="2438388" y="4159579"/>
            <a:ext cx="335285" cy="369332"/>
          </a:xfrm>
          <a:prstGeom prst="rect">
            <a:avLst/>
          </a:prstGeom>
          <a:noFill/>
        </p:spPr>
        <p:txBody>
          <a:bodyPr wrap="square" rtlCol="0">
            <a:spAutoFit/>
          </a:bodyPr>
          <a:lstStyle/>
          <a:p>
            <a:r>
              <a:rPr lang="en-US" dirty="0"/>
              <a:t>$</a:t>
            </a:r>
          </a:p>
        </p:txBody>
      </p:sp>
      <p:sp>
        <p:nvSpPr>
          <p:cNvPr id="72" name="Oval 71">
            <a:extLst>
              <a:ext uri="{FF2B5EF4-FFF2-40B4-BE49-F238E27FC236}">
                <a16:creationId xmlns:a16="http://schemas.microsoft.com/office/drawing/2014/main" id="{58690CB7-93C0-024C-9931-ADBF601E2D40}"/>
              </a:ext>
            </a:extLst>
          </p:cNvPr>
          <p:cNvSpPr/>
          <p:nvPr/>
        </p:nvSpPr>
        <p:spPr>
          <a:xfrm>
            <a:off x="2076969" y="4695155"/>
            <a:ext cx="235131" cy="242615"/>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TextBox 72">
            <a:extLst>
              <a:ext uri="{FF2B5EF4-FFF2-40B4-BE49-F238E27FC236}">
                <a16:creationId xmlns:a16="http://schemas.microsoft.com/office/drawing/2014/main" id="{CACD0149-C01F-C84A-A1E4-BEA619A4F21C}"/>
              </a:ext>
            </a:extLst>
          </p:cNvPr>
          <p:cNvSpPr txBox="1"/>
          <p:nvPr/>
        </p:nvSpPr>
        <p:spPr>
          <a:xfrm>
            <a:off x="3000068" y="4682450"/>
            <a:ext cx="335285" cy="369332"/>
          </a:xfrm>
          <a:prstGeom prst="rect">
            <a:avLst/>
          </a:prstGeom>
          <a:noFill/>
        </p:spPr>
        <p:txBody>
          <a:bodyPr wrap="square" rtlCol="0">
            <a:spAutoFit/>
          </a:bodyPr>
          <a:lstStyle/>
          <a:p>
            <a:r>
              <a:rPr lang="en-US" dirty="0"/>
              <a:t>$</a:t>
            </a:r>
          </a:p>
        </p:txBody>
      </p:sp>
      <p:sp>
        <p:nvSpPr>
          <p:cNvPr id="74" name="Oval 73">
            <a:extLst>
              <a:ext uri="{FF2B5EF4-FFF2-40B4-BE49-F238E27FC236}">
                <a16:creationId xmlns:a16="http://schemas.microsoft.com/office/drawing/2014/main" id="{D8DAE332-A86D-814A-A702-7388B7F3F346}"/>
              </a:ext>
            </a:extLst>
          </p:cNvPr>
          <p:cNvSpPr/>
          <p:nvPr/>
        </p:nvSpPr>
        <p:spPr>
          <a:xfrm>
            <a:off x="2690921" y="5139295"/>
            <a:ext cx="235131" cy="242615"/>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TextBox 74">
            <a:extLst>
              <a:ext uri="{FF2B5EF4-FFF2-40B4-BE49-F238E27FC236}">
                <a16:creationId xmlns:a16="http://schemas.microsoft.com/office/drawing/2014/main" id="{DEC1CBB2-F720-8F49-A87E-8B67038F8F81}"/>
              </a:ext>
            </a:extLst>
          </p:cNvPr>
          <p:cNvSpPr txBox="1"/>
          <p:nvPr/>
        </p:nvSpPr>
        <p:spPr>
          <a:xfrm>
            <a:off x="4410891" y="2761849"/>
            <a:ext cx="335285" cy="369332"/>
          </a:xfrm>
          <a:prstGeom prst="rect">
            <a:avLst/>
          </a:prstGeom>
          <a:noFill/>
        </p:spPr>
        <p:txBody>
          <a:bodyPr wrap="square" rtlCol="0">
            <a:spAutoFit/>
          </a:bodyPr>
          <a:lstStyle/>
          <a:p>
            <a:r>
              <a:rPr lang="en-US" dirty="0"/>
              <a:t>b</a:t>
            </a:r>
          </a:p>
        </p:txBody>
      </p:sp>
      <p:sp>
        <p:nvSpPr>
          <p:cNvPr id="76" name="TextBox 75">
            <a:extLst>
              <a:ext uri="{FF2B5EF4-FFF2-40B4-BE49-F238E27FC236}">
                <a16:creationId xmlns:a16="http://schemas.microsoft.com/office/drawing/2014/main" id="{1A6E4905-462E-874F-A6AD-5BFCEB513798}"/>
              </a:ext>
            </a:extLst>
          </p:cNvPr>
          <p:cNvSpPr txBox="1"/>
          <p:nvPr/>
        </p:nvSpPr>
        <p:spPr>
          <a:xfrm>
            <a:off x="3740327" y="3266949"/>
            <a:ext cx="335285" cy="369332"/>
          </a:xfrm>
          <a:prstGeom prst="rect">
            <a:avLst/>
          </a:prstGeom>
          <a:noFill/>
        </p:spPr>
        <p:txBody>
          <a:bodyPr wrap="square" rtlCol="0">
            <a:spAutoFit/>
          </a:bodyPr>
          <a:lstStyle/>
          <a:p>
            <a:r>
              <a:rPr lang="en-US" dirty="0"/>
              <a:t>b</a:t>
            </a:r>
          </a:p>
        </p:txBody>
      </p:sp>
      <p:sp>
        <p:nvSpPr>
          <p:cNvPr id="77" name="TextBox 76">
            <a:extLst>
              <a:ext uri="{FF2B5EF4-FFF2-40B4-BE49-F238E27FC236}">
                <a16:creationId xmlns:a16="http://schemas.microsoft.com/office/drawing/2014/main" id="{7CC8EDBD-A297-9341-A2BD-E25FDC402BB0}"/>
              </a:ext>
            </a:extLst>
          </p:cNvPr>
          <p:cNvSpPr txBox="1"/>
          <p:nvPr/>
        </p:nvSpPr>
        <p:spPr>
          <a:xfrm>
            <a:off x="3108954" y="3732857"/>
            <a:ext cx="335285" cy="369332"/>
          </a:xfrm>
          <a:prstGeom prst="rect">
            <a:avLst/>
          </a:prstGeom>
          <a:noFill/>
        </p:spPr>
        <p:txBody>
          <a:bodyPr wrap="square" rtlCol="0">
            <a:spAutoFit/>
          </a:bodyPr>
          <a:lstStyle/>
          <a:p>
            <a:r>
              <a:rPr lang="en-US" dirty="0"/>
              <a:t>b</a:t>
            </a:r>
          </a:p>
        </p:txBody>
      </p:sp>
      <p:sp>
        <p:nvSpPr>
          <p:cNvPr id="78" name="TextBox 77">
            <a:extLst>
              <a:ext uri="{FF2B5EF4-FFF2-40B4-BE49-F238E27FC236}">
                <a16:creationId xmlns:a16="http://schemas.microsoft.com/office/drawing/2014/main" id="{1346134F-ABF8-E845-BC81-3F1B499B1D06}"/>
              </a:ext>
            </a:extLst>
          </p:cNvPr>
          <p:cNvSpPr txBox="1"/>
          <p:nvPr/>
        </p:nvSpPr>
        <p:spPr>
          <a:xfrm>
            <a:off x="5085811" y="3280013"/>
            <a:ext cx="335285" cy="369332"/>
          </a:xfrm>
          <a:prstGeom prst="rect">
            <a:avLst/>
          </a:prstGeom>
          <a:noFill/>
        </p:spPr>
        <p:txBody>
          <a:bodyPr wrap="square" rtlCol="0">
            <a:spAutoFit/>
          </a:bodyPr>
          <a:lstStyle/>
          <a:p>
            <a:r>
              <a:rPr lang="en-US" dirty="0"/>
              <a:t>b</a:t>
            </a:r>
          </a:p>
        </p:txBody>
      </p:sp>
      <p:sp>
        <p:nvSpPr>
          <p:cNvPr id="79" name="TextBox 78">
            <a:extLst>
              <a:ext uri="{FF2B5EF4-FFF2-40B4-BE49-F238E27FC236}">
                <a16:creationId xmlns:a16="http://schemas.microsoft.com/office/drawing/2014/main" id="{5562CDD5-1907-3841-B562-2CF8F452C4C9}"/>
              </a:ext>
            </a:extLst>
          </p:cNvPr>
          <p:cNvSpPr txBox="1"/>
          <p:nvPr/>
        </p:nvSpPr>
        <p:spPr>
          <a:xfrm>
            <a:off x="4415247" y="3785113"/>
            <a:ext cx="335285" cy="369332"/>
          </a:xfrm>
          <a:prstGeom prst="rect">
            <a:avLst/>
          </a:prstGeom>
          <a:noFill/>
        </p:spPr>
        <p:txBody>
          <a:bodyPr wrap="square" rtlCol="0">
            <a:spAutoFit/>
          </a:bodyPr>
          <a:lstStyle/>
          <a:p>
            <a:r>
              <a:rPr lang="en-US" dirty="0"/>
              <a:t>b</a:t>
            </a:r>
          </a:p>
        </p:txBody>
      </p:sp>
      <p:sp>
        <p:nvSpPr>
          <p:cNvPr id="80" name="TextBox 79">
            <a:extLst>
              <a:ext uri="{FF2B5EF4-FFF2-40B4-BE49-F238E27FC236}">
                <a16:creationId xmlns:a16="http://schemas.microsoft.com/office/drawing/2014/main" id="{EB9850FB-9020-B04D-96FE-DE7BBB4CF74C}"/>
              </a:ext>
            </a:extLst>
          </p:cNvPr>
          <p:cNvSpPr txBox="1"/>
          <p:nvPr/>
        </p:nvSpPr>
        <p:spPr>
          <a:xfrm>
            <a:off x="3783874" y="4251021"/>
            <a:ext cx="335285" cy="369332"/>
          </a:xfrm>
          <a:prstGeom prst="rect">
            <a:avLst/>
          </a:prstGeom>
          <a:noFill/>
        </p:spPr>
        <p:txBody>
          <a:bodyPr wrap="square" rtlCol="0">
            <a:spAutoFit/>
          </a:bodyPr>
          <a:lstStyle/>
          <a:p>
            <a:r>
              <a:rPr lang="en-US" dirty="0"/>
              <a:t>b</a:t>
            </a:r>
          </a:p>
        </p:txBody>
      </p:sp>
      <mc:AlternateContent xmlns:mc="http://schemas.openxmlformats.org/markup-compatibility/2006" xmlns:a14="http://schemas.microsoft.com/office/drawing/2010/main">
        <mc:Choice Requires="a14">
          <p:sp>
            <p:nvSpPr>
              <p:cNvPr id="81" name="Rectangle 80">
                <a:extLst>
                  <a:ext uri="{FF2B5EF4-FFF2-40B4-BE49-F238E27FC236}">
                    <a16:creationId xmlns:a16="http://schemas.microsoft.com/office/drawing/2014/main" id="{1ACB1975-B154-4E47-96DC-90CF7E6C94C1}"/>
                  </a:ext>
                </a:extLst>
              </p:cNvPr>
              <p:cNvSpPr/>
              <p:nvPr/>
            </p:nvSpPr>
            <p:spPr>
              <a:xfrm>
                <a:off x="87744" y="718693"/>
                <a:ext cx="3352136"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i="1" dirty="0" smtClean="0">
                          <a:solidFill>
                            <a:schemeClr val="tx1"/>
                          </a:solidFill>
                          <a:latin typeface="Cambria Math" panose="02040503050406030204" pitchFamily="18" charset="0"/>
                          <a:cs typeface="Consolas" panose="020B0609020204030204" pitchFamily="49" charset="0"/>
                        </a:rPr>
                        <m:t>𝑇</m:t>
                      </m:r>
                      <m:r>
                        <a:rPr lang="en-US" sz="2400" b="0" i="1" dirty="0" smtClean="0">
                          <a:solidFill>
                            <a:schemeClr val="tx1"/>
                          </a:solidFill>
                          <a:latin typeface="Cambria Math" panose="02040503050406030204" pitchFamily="18" charset="0"/>
                          <a:cs typeface="Consolas" panose="020B0609020204030204" pitchFamily="49" charset="0"/>
                        </a:rPr>
                        <m:t>$</m:t>
                      </m:r>
                      <m:r>
                        <a:rPr lang="en-US" sz="2400" i="1" dirty="0" smtClean="0">
                          <a:solidFill>
                            <a:schemeClr val="tx1"/>
                          </a:solidFill>
                          <a:latin typeface="Cambria Math" panose="02040503050406030204" pitchFamily="18" charset="0"/>
                          <a:cs typeface="Consolas" panose="020B0609020204030204" pitchFamily="49" charset="0"/>
                        </a:rPr>
                        <m:t>=</m:t>
                      </m:r>
                      <m:r>
                        <a:rPr lang="en-US" sz="2400" i="1" dirty="0" err="1">
                          <a:solidFill>
                            <a:schemeClr val="tx1"/>
                          </a:solidFill>
                          <a:latin typeface="Cambria Math" panose="02040503050406030204" pitchFamily="18" charset="0"/>
                          <a:cs typeface="Consolas" panose="020B0609020204030204" pitchFamily="49" charset="0"/>
                        </a:rPr>
                        <m:t>𝑎𝑎𝑎𝑏𝑏𝑏</m:t>
                      </m:r>
                      <m:r>
                        <a:rPr lang="en-US" sz="2400" i="1" dirty="0" smtClean="0">
                          <a:solidFill>
                            <a:schemeClr val="tx1"/>
                          </a:solidFill>
                          <a:latin typeface="Cambria Math" panose="02040503050406030204" pitchFamily="18" charset="0"/>
                          <a:cs typeface="Consolas" panose="020B0609020204030204" pitchFamily="49" charset="0"/>
                        </a:rPr>
                        <m:t>$=</m:t>
                      </m:r>
                      <m:sSup>
                        <m:sSupPr>
                          <m:ctrlPr>
                            <a:rPr lang="en-US" sz="2400" b="0" i="1" smtClean="0">
                              <a:solidFill>
                                <a:schemeClr val="tx1"/>
                              </a:solidFill>
                              <a:latin typeface="Cambria Math" panose="02040503050406030204" pitchFamily="18" charset="0"/>
                              <a:cs typeface="Consolas" panose="020B0609020204030204" pitchFamily="49" charset="0"/>
                            </a:rPr>
                          </m:ctrlPr>
                        </m:sSupPr>
                        <m:e>
                          <m:r>
                            <a:rPr lang="en-US" sz="2400" b="0" i="1" smtClean="0">
                              <a:solidFill>
                                <a:schemeClr val="tx1"/>
                              </a:solidFill>
                              <a:latin typeface="Cambria Math" panose="02040503050406030204" pitchFamily="18" charset="0"/>
                              <a:cs typeface="Consolas" panose="020B0609020204030204" pitchFamily="49" charset="0"/>
                            </a:rPr>
                            <m:t>𝑎</m:t>
                          </m:r>
                        </m:e>
                        <m:sup>
                          <m:r>
                            <a:rPr lang="en-US" sz="2400" b="0" i="1" smtClean="0">
                              <a:solidFill>
                                <a:srgbClr val="FF0000"/>
                              </a:solidFill>
                              <a:latin typeface="Cambria Math" panose="02040503050406030204" pitchFamily="18" charset="0"/>
                              <a:cs typeface="Consolas" panose="020B0609020204030204" pitchFamily="49" charset="0"/>
                            </a:rPr>
                            <m:t>3</m:t>
                          </m:r>
                        </m:sup>
                      </m:sSup>
                      <m:sSup>
                        <m:sSupPr>
                          <m:ctrlPr>
                            <a:rPr lang="en-US" sz="2400" b="0" i="1" smtClean="0">
                              <a:solidFill>
                                <a:schemeClr val="tx1"/>
                              </a:solidFill>
                              <a:latin typeface="Cambria Math" panose="02040503050406030204" pitchFamily="18" charset="0"/>
                              <a:cs typeface="Consolas" panose="020B0609020204030204" pitchFamily="49" charset="0"/>
                            </a:rPr>
                          </m:ctrlPr>
                        </m:sSupPr>
                        <m:e>
                          <m:r>
                            <a:rPr lang="en-US" sz="2400" b="0" i="1" smtClean="0">
                              <a:solidFill>
                                <a:schemeClr val="tx1"/>
                              </a:solidFill>
                              <a:latin typeface="Cambria Math" panose="02040503050406030204" pitchFamily="18" charset="0"/>
                              <a:cs typeface="Consolas" panose="020B0609020204030204" pitchFamily="49" charset="0"/>
                            </a:rPr>
                            <m:t>𝑏</m:t>
                          </m:r>
                        </m:e>
                        <m:sup>
                          <m:r>
                            <a:rPr lang="en-US" sz="2400" b="0" i="1" smtClean="0">
                              <a:solidFill>
                                <a:srgbClr val="FF0000"/>
                              </a:solidFill>
                              <a:latin typeface="Cambria Math" panose="02040503050406030204" pitchFamily="18" charset="0"/>
                              <a:cs typeface="Consolas" panose="020B0609020204030204" pitchFamily="49" charset="0"/>
                            </a:rPr>
                            <m:t>3</m:t>
                          </m:r>
                        </m:sup>
                      </m:sSup>
                      <m:r>
                        <a:rPr lang="en-US" sz="2400" b="0" i="1" smtClean="0">
                          <a:solidFill>
                            <a:schemeClr val="tx1"/>
                          </a:solidFill>
                          <a:latin typeface="Cambria Math" panose="02040503050406030204" pitchFamily="18" charset="0"/>
                          <a:cs typeface="Consolas" panose="020B0609020204030204" pitchFamily="49" charset="0"/>
                        </a:rPr>
                        <m:t>$</m:t>
                      </m:r>
                    </m:oMath>
                  </m:oMathPara>
                </a14:m>
                <a:endParaRPr lang="en-US" sz="2400" dirty="0">
                  <a:solidFill>
                    <a:schemeClr val="tx1"/>
                  </a:solidFill>
                </a:endParaRPr>
              </a:p>
            </p:txBody>
          </p:sp>
        </mc:Choice>
        <mc:Fallback xmlns="">
          <p:sp>
            <p:nvSpPr>
              <p:cNvPr id="81" name="Rectangle 80">
                <a:extLst>
                  <a:ext uri="{FF2B5EF4-FFF2-40B4-BE49-F238E27FC236}">
                    <a16:creationId xmlns:a16="http://schemas.microsoft.com/office/drawing/2014/main" id="{1ACB1975-B154-4E47-96DC-90CF7E6C94C1}"/>
                  </a:ext>
                </a:extLst>
              </p:cNvPr>
              <p:cNvSpPr>
                <a:spLocks noRot="1" noChangeAspect="1" noMove="1" noResize="1" noEditPoints="1" noAdjustHandles="1" noChangeArrowheads="1" noChangeShapeType="1" noTextEdit="1"/>
              </p:cNvSpPr>
              <p:nvPr/>
            </p:nvSpPr>
            <p:spPr>
              <a:xfrm>
                <a:off x="87744" y="718693"/>
                <a:ext cx="3352136" cy="461665"/>
              </a:xfrm>
              <a:prstGeom prst="rect">
                <a:avLst/>
              </a:prstGeom>
              <a:blipFill>
                <a:blip r:embed="rId2"/>
                <a:stretch>
                  <a:fillRect b="-5405"/>
                </a:stretch>
              </a:blipFill>
            </p:spPr>
            <p:txBody>
              <a:bodyPr/>
              <a:lstStyle/>
              <a:p>
                <a:r>
                  <a:rPr lang="en-US">
                    <a:noFill/>
                  </a:rPr>
                  <a:t> </a:t>
                </a:r>
              </a:p>
            </p:txBody>
          </p:sp>
        </mc:Fallback>
      </mc:AlternateContent>
      <p:cxnSp>
        <p:nvCxnSpPr>
          <p:cNvPr id="82" name="Straight Arrow Connector 81">
            <a:extLst>
              <a:ext uri="{FF2B5EF4-FFF2-40B4-BE49-F238E27FC236}">
                <a16:creationId xmlns:a16="http://schemas.microsoft.com/office/drawing/2014/main" id="{5A4EDFC4-45C2-6C48-B029-B9E91A7B56C0}"/>
              </a:ext>
            </a:extLst>
          </p:cNvPr>
          <p:cNvCxnSpPr>
            <a:cxnSpLocks/>
          </p:cNvCxnSpPr>
          <p:nvPr/>
        </p:nvCxnSpPr>
        <p:spPr>
          <a:xfrm>
            <a:off x="5991489" y="2450570"/>
            <a:ext cx="26129" cy="41081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DABAE8B1-47ED-A54C-9019-074877F8ED7D}"/>
              </a:ext>
            </a:extLst>
          </p:cNvPr>
          <p:cNvSpPr txBox="1"/>
          <p:nvPr/>
        </p:nvSpPr>
        <p:spPr>
          <a:xfrm>
            <a:off x="5669288" y="2426566"/>
            <a:ext cx="335285" cy="369332"/>
          </a:xfrm>
          <a:prstGeom prst="rect">
            <a:avLst/>
          </a:prstGeom>
          <a:noFill/>
        </p:spPr>
        <p:txBody>
          <a:bodyPr wrap="square" rtlCol="0">
            <a:spAutoFit/>
          </a:bodyPr>
          <a:lstStyle/>
          <a:p>
            <a:r>
              <a:rPr lang="en-US" dirty="0"/>
              <a:t>$</a:t>
            </a:r>
          </a:p>
        </p:txBody>
      </p:sp>
      <p:sp>
        <p:nvSpPr>
          <p:cNvPr id="85" name="Oval 84">
            <a:extLst>
              <a:ext uri="{FF2B5EF4-FFF2-40B4-BE49-F238E27FC236}">
                <a16:creationId xmlns:a16="http://schemas.microsoft.com/office/drawing/2014/main" id="{F62EA85A-E01C-D844-BDE7-E0C958774D20}"/>
              </a:ext>
            </a:extLst>
          </p:cNvPr>
          <p:cNvSpPr/>
          <p:nvPr/>
        </p:nvSpPr>
        <p:spPr>
          <a:xfrm>
            <a:off x="5900054" y="2918666"/>
            <a:ext cx="235131" cy="242615"/>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TextBox 85">
            <a:extLst>
              <a:ext uri="{FF2B5EF4-FFF2-40B4-BE49-F238E27FC236}">
                <a16:creationId xmlns:a16="http://schemas.microsoft.com/office/drawing/2014/main" id="{9B1D613A-1E0C-C04A-B39D-01DDF66A195A}"/>
              </a:ext>
            </a:extLst>
          </p:cNvPr>
          <p:cNvSpPr txBox="1"/>
          <p:nvPr/>
        </p:nvSpPr>
        <p:spPr>
          <a:xfrm>
            <a:off x="6474837" y="2866350"/>
            <a:ext cx="335285" cy="369332"/>
          </a:xfrm>
          <a:prstGeom prst="rect">
            <a:avLst/>
          </a:prstGeom>
          <a:noFill/>
        </p:spPr>
        <p:txBody>
          <a:bodyPr wrap="square" rtlCol="0">
            <a:spAutoFit/>
          </a:bodyPr>
          <a:lstStyle/>
          <a:p>
            <a:r>
              <a:rPr lang="en-US" dirty="0"/>
              <a:t>$</a:t>
            </a:r>
          </a:p>
        </p:txBody>
      </p:sp>
      <p:sp>
        <p:nvSpPr>
          <p:cNvPr id="87" name="Oval 86">
            <a:extLst>
              <a:ext uri="{FF2B5EF4-FFF2-40B4-BE49-F238E27FC236}">
                <a16:creationId xmlns:a16="http://schemas.microsoft.com/office/drawing/2014/main" id="{A15B3FAA-685A-2A48-B1CD-5A5F0503D661}"/>
              </a:ext>
            </a:extLst>
          </p:cNvPr>
          <p:cNvSpPr/>
          <p:nvPr/>
        </p:nvSpPr>
        <p:spPr>
          <a:xfrm>
            <a:off x="6705603" y="3280072"/>
            <a:ext cx="235131" cy="242615"/>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9" name="Straight Arrow Connector 88">
            <a:extLst>
              <a:ext uri="{FF2B5EF4-FFF2-40B4-BE49-F238E27FC236}">
                <a16:creationId xmlns:a16="http://schemas.microsoft.com/office/drawing/2014/main" id="{05D3931E-7590-F846-A651-3319E715E61F}"/>
              </a:ext>
            </a:extLst>
          </p:cNvPr>
          <p:cNvCxnSpPr>
            <a:cxnSpLocks/>
          </p:cNvCxnSpPr>
          <p:nvPr/>
        </p:nvCxnSpPr>
        <p:spPr>
          <a:xfrm>
            <a:off x="6810097" y="2864229"/>
            <a:ext cx="26129" cy="41081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0" name="Freeform 89">
            <a:extLst>
              <a:ext uri="{FF2B5EF4-FFF2-40B4-BE49-F238E27FC236}">
                <a16:creationId xmlns:a16="http://schemas.microsoft.com/office/drawing/2014/main" id="{4E076244-10A0-2541-9677-7E7FDAF3B705}"/>
              </a:ext>
            </a:extLst>
          </p:cNvPr>
          <p:cNvSpPr/>
          <p:nvPr/>
        </p:nvSpPr>
        <p:spPr>
          <a:xfrm>
            <a:off x="5355771" y="1575974"/>
            <a:ext cx="1110343" cy="161386"/>
          </a:xfrm>
          <a:custGeom>
            <a:avLst/>
            <a:gdLst>
              <a:gd name="connsiteX0" fmla="*/ 0 w 1110343"/>
              <a:gd name="connsiteY0" fmla="*/ 161386 h 161386"/>
              <a:gd name="connsiteX1" fmla="*/ 378823 w 1110343"/>
              <a:gd name="connsiteY1" fmla="*/ 4632 h 161386"/>
              <a:gd name="connsiteX2" fmla="*/ 1110343 w 1110343"/>
              <a:gd name="connsiteY2" fmla="*/ 56883 h 161386"/>
            </a:gdLst>
            <a:ahLst/>
            <a:cxnLst>
              <a:cxn ang="0">
                <a:pos x="connsiteX0" y="connsiteY0"/>
              </a:cxn>
              <a:cxn ang="0">
                <a:pos x="connsiteX1" y="connsiteY1"/>
              </a:cxn>
              <a:cxn ang="0">
                <a:pos x="connsiteX2" y="connsiteY2"/>
              </a:cxn>
            </a:cxnLst>
            <a:rect l="l" t="t" r="r" b="b"/>
            <a:pathLst>
              <a:path w="1110343" h="161386">
                <a:moveTo>
                  <a:pt x="0" y="161386"/>
                </a:moveTo>
                <a:cubicBezTo>
                  <a:pt x="96883" y="91717"/>
                  <a:pt x="193766" y="22049"/>
                  <a:pt x="378823" y="4632"/>
                </a:cubicBezTo>
                <a:cubicBezTo>
                  <a:pt x="563880" y="-12785"/>
                  <a:pt x="837111" y="22049"/>
                  <a:pt x="1110343" y="56883"/>
                </a:cubicBezTo>
              </a:path>
            </a:pathLst>
          </a:custGeom>
          <a:noFill/>
          <a:ln>
            <a:solidFill>
              <a:schemeClr val="tx1"/>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TextBox 90">
            <a:extLst>
              <a:ext uri="{FF2B5EF4-FFF2-40B4-BE49-F238E27FC236}">
                <a16:creationId xmlns:a16="http://schemas.microsoft.com/office/drawing/2014/main" id="{FF405FA6-4C04-2D4E-9DD2-20DE1A5C8885}"/>
              </a:ext>
            </a:extLst>
          </p:cNvPr>
          <p:cNvSpPr txBox="1"/>
          <p:nvPr/>
        </p:nvSpPr>
        <p:spPr>
          <a:xfrm>
            <a:off x="5717177" y="1233485"/>
            <a:ext cx="335285" cy="369332"/>
          </a:xfrm>
          <a:prstGeom prst="rect">
            <a:avLst/>
          </a:prstGeom>
          <a:noFill/>
        </p:spPr>
        <p:txBody>
          <a:bodyPr wrap="square" rtlCol="0">
            <a:spAutoFit/>
          </a:bodyPr>
          <a:lstStyle/>
          <a:p>
            <a:r>
              <a:rPr lang="en-US" dirty="0"/>
              <a:t>$</a:t>
            </a:r>
          </a:p>
        </p:txBody>
      </p:sp>
      <p:sp>
        <p:nvSpPr>
          <p:cNvPr id="92" name="Oval 91">
            <a:extLst>
              <a:ext uri="{FF2B5EF4-FFF2-40B4-BE49-F238E27FC236}">
                <a16:creationId xmlns:a16="http://schemas.microsoft.com/office/drawing/2014/main" id="{0CB93A1C-66CE-F446-82C4-565FC3E4596B}"/>
              </a:ext>
            </a:extLst>
          </p:cNvPr>
          <p:cNvSpPr/>
          <p:nvPr/>
        </p:nvSpPr>
        <p:spPr>
          <a:xfrm>
            <a:off x="6474828" y="1493218"/>
            <a:ext cx="235131" cy="242615"/>
          </a:xfrm>
          <a:prstGeom prst="ellipse">
            <a:avLst/>
          </a:pr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707651D1-3447-4C42-A55A-9E406F35E00A}"/>
              </a:ext>
            </a:extLst>
          </p:cNvPr>
          <p:cNvSpPr txBox="1"/>
          <p:nvPr/>
        </p:nvSpPr>
        <p:spPr>
          <a:xfrm>
            <a:off x="7968350" y="1848112"/>
            <a:ext cx="3696781" cy="1785104"/>
          </a:xfrm>
          <a:prstGeom prst="rect">
            <a:avLst/>
          </a:prstGeom>
          <a:noFill/>
        </p:spPr>
        <p:txBody>
          <a:bodyPr wrap="square" rtlCol="0">
            <a:spAutoFit/>
          </a:bodyPr>
          <a:lstStyle/>
          <a:p>
            <a:r>
              <a:rPr lang="en-US" sz="2200" dirty="0">
                <a:solidFill>
                  <a:schemeClr val="accent1"/>
                </a:solidFill>
              </a:rPr>
              <a:t>1 root</a:t>
            </a:r>
            <a:r>
              <a:rPr lang="en-US" sz="2200" dirty="0"/>
              <a:t> + </a:t>
            </a:r>
          </a:p>
          <a:p>
            <a:r>
              <a:rPr lang="en-US" sz="2200" dirty="0">
                <a:solidFill>
                  <a:schemeClr val="accent6"/>
                </a:solidFill>
              </a:rPr>
              <a:t>3 nodes along ‘b’ chain </a:t>
            </a:r>
            <a:r>
              <a:rPr lang="en-US" sz="2200" dirty="0"/>
              <a:t>+</a:t>
            </a:r>
          </a:p>
          <a:p>
            <a:r>
              <a:rPr lang="en-US" sz="2200" dirty="0">
                <a:solidFill>
                  <a:srgbClr val="FF4EFF"/>
                </a:solidFill>
              </a:rPr>
              <a:t>3 nodes along ‘a’ chain</a:t>
            </a:r>
            <a:r>
              <a:rPr lang="en-US" sz="2200" dirty="0"/>
              <a:t> +</a:t>
            </a:r>
          </a:p>
          <a:p>
            <a:r>
              <a:rPr lang="en-US" sz="2200" dirty="0">
                <a:solidFill>
                  <a:schemeClr val="accent4"/>
                </a:solidFill>
              </a:rPr>
              <a:t>3 chains of 3 ‘b’ nodes each</a:t>
            </a:r>
            <a:r>
              <a:rPr lang="en-US" sz="2200" dirty="0"/>
              <a:t> +</a:t>
            </a:r>
          </a:p>
          <a:p>
            <a:r>
              <a:rPr lang="en-US" sz="2200" dirty="0">
                <a:solidFill>
                  <a:schemeClr val="accent5"/>
                </a:solidFill>
              </a:rPr>
              <a:t>2 * 3 </a:t>
            </a:r>
            <a:r>
              <a:rPr lang="en-US" sz="2200" dirty="0"/>
              <a:t>+</a:t>
            </a:r>
            <a:r>
              <a:rPr lang="en-US" sz="2200" dirty="0">
                <a:solidFill>
                  <a:schemeClr val="accent5"/>
                </a:solidFill>
              </a:rPr>
              <a:t> </a:t>
            </a:r>
            <a:r>
              <a:rPr lang="en-US" sz="2200" dirty="0">
                <a:solidFill>
                  <a:schemeClr val="bg1">
                    <a:lumMod val="65000"/>
                  </a:schemeClr>
                </a:solidFill>
              </a:rPr>
              <a:t>1</a:t>
            </a:r>
            <a:r>
              <a:rPr lang="en-US" sz="2200" dirty="0">
                <a:solidFill>
                  <a:schemeClr val="accent5"/>
                </a:solidFill>
              </a:rPr>
              <a:t> leaves </a:t>
            </a:r>
          </a:p>
        </p:txBody>
      </p:sp>
      <p:sp>
        <p:nvSpPr>
          <p:cNvPr id="5" name="Right Brace 4">
            <a:extLst>
              <a:ext uri="{FF2B5EF4-FFF2-40B4-BE49-F238E27FC236}">
                <a16:creationId xmlns:a16="http://schemas.microsoft.com/office/drawing/2014/main" id="{B6042ABE-548A-6849-B656-2EBE50CF0964}"/>
              </a:ext>
            </a:extLst>
          </p:cNvPr>
          <p:cNvSpPr/>
          <p:nvPr/>
        </p:nvSpPr>
        <p:spPr>
          <a:xfrm rot="5400000">
            <a:off x="8739161" y="3511886"/>
            <a:ext cx="202072" cy="311540"/>
          </a:xfrm>
          <a:prstGeom prst="rightBrace">
            <a:avLst/>
          </a:prstGeom>
          <a:noFill/>
          <a:ln>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bg1">
                  <a:lumMod val="65000"/>
                </a:schemeClr>
              </a:solidFill>
            </a:endParaRPr>
          </a:p>
        </p:txBody>
      </p:sp>
      <p:sp>
        <p:nvSpPr>
          <p:cNvPr id="6" name="TextBox 5">
            <a:extLst>
              <a:ext uri="{FF2B5EF4-FFF2-40B4-BE49-F238E27FC236}">
                <a16:creationId xmlns:a16="http://schemas.microsoft.com/office/drawing/2014/main" id="{6F730BF5-34E2-AB46-B535-5C56E497B6D7}"/>
              </a:ext>
            </a:extLst>
          </p:cNvPr>
          <p:cNvSpPr txBox="1"/>
          <p:nvPr/>
        </p:nvSpPr>
        <p:spPr>
          <a:xfrm>
            <a:off x="8608432" y="3768691"/>
            <a:ext cx="775069" cy="307777"/>
          </a:xfrm>
          <a:prstGeom prst="rect">
            <a:avLst/>
          </a:prstGeom>
          <a:noFill/>
        </p:spPr>
        <p:txBody>
          <a:bodyPr wrap="square" rtlCol="0">
            <a:spAutoFit/>
          </a:bodyPr>
          <a:lstStyle/>
          <a:p>
            <a:r>
              <a:rPr lang="en-US" sz="1400" dirty="0">
                <a:solidFill>
                  <a:schemeClr val="bg1">
                    <a:lumMod val="65000"/>
                  </a:schemeClr>
                </a:solidFill>
              </a:rPr>
              <a:t>suffix $</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DB54E152-386B-FE46-ACFB-E5BA28071DCE}"/>
                  </a:ext>
                </a:extLst>
              </p:cNvPr>
              <p:cNvSpPr txBox="1"/>
              <p:nvPr/>
            </p:nvSpPr>
            <p:spPr>
              <a:xfrm>
                <a:off x="8177349" y="4076468"/>
                <a:ext cx="2821577" cy="785536"/>
              </a:xfrm>
              <a:prstGeom prst="rect">
                <a:avLst/>
              </a:prstGeom>
              <a:noFill/>
            </p:spPr>
            <p:txBody>
              <a:bodyPr wrap="square" rtlCol="0">
                <a:spAutoFit/>
              </a:bodyPr>
              <a:lstStyle/>
              <a:p>
                <a:r>
                  <a:rPr lang="el-GR" dirty="0"/>
                  <a:t>= 23 </a:t>
                </a:r>
                <a:r>
                  <a:rPr lang="en-US" dirty="0"/>
                  <a:t>nodes, </a:t>
                </a:r>
                <a:r>
                  <a:rPr lang="en-US" dirty="0">
                    <a:solidFill>
                      <a:srgbClr val="FF0000"/>
                    </a:solidFill>
                  </a:rPr>
                  <a:t>alarmingly close to </a:t>
                </a:r>
                <a14:m>
                  <m:oMath xmlns:m="http://schemas.openxmlformats.org/officeDocument/2006/math">
                    <m:f>
                      <m:fPr>
                        <m:ctrlPr>
                          <a:rPr lang="en-US" i="1" smtClean="0">
                            <a:solidFill>
                              <a:srgbClr val="FF0000"/>
                            </a:solidFill>
                            <a:latin typeface="Cambria Math" panose="02040503050406030204" pitchFamily="18" charset="0"/>
                          </a:rPr>
                        </m:ctrlPr>
                      </m:fPr>
                      <m:num>
                        <m:r>
                          <a:rPr lang="en-US" b="0" i="1" smtClean="0">
                            <a:solidFill>
                              <a:srgbClr val="FF0000"/>
                            </a:solidFill>
                            <a:latin typeface="Cambria Math" panose="02040503050406030204" pitchFamily="18" charset="0"/>
                          </a:rPr>
                          <m:t>1</m:t>
                        </m:r>
                      </m:num>
                      <m:den>
                        <m:r>
                          <a:rPr lang="en-US" b="0" i="1" smtClean="0">
                            <a:solidFill>
                              <a:srgbClr val="FF0000"/>
                            </a:solidFill>
                            <a:latin typeface="Cambria Math" panose="02040503050406030204" pitchFamily="18" charset="0"/>
                          </a:rPr>
                          <m:t>2</m:t>
                        </m:r>
                      </m:den>
                    </m:f>
                    <m:sSup>
                      <m:sSupPr>
                        <m:ctrlPr>
                          <a:rPr lang="en-US" i="1" smtClean="0">
                            <a:solidFill>
                              <a:srgbClr val="FF0000"/>
                            </a:solidFill>
                            <a:latin typeface="Cambria Math" panose="02040503050406030204" pitchFamily="18" charset="0"/>
                          </a:rPr>
                        </m:ctrlPr>
                      </m:sSupPr>
                      <m:e>
                        <m:r>
                          <a:rPr lang="en-US" b="0" i="1" smtClean="0">
                            <a:solidFill>
                              <a:srgbClr val="FF0000"/>
                            </a:solidFill>
                            <a:latin typeface="Cambria Math" panose="02040503050406030204" pitchFamily="18" charset="0"/>
                          </a:rPr>
                          <m:t>𝑚</m:t>
                        </m:r>
                      </m:e>
                      <m:sup>
                        <m:r>
                          <a:rPr lang="en-US" b="0" i="1" smtClean="0">
                            <a:solidFill>
                              <a:srgbClr val="FF0000"/>
                            </a:solidFill>
                            <a:latin typeface="Cambria Math" panose="02040503050406030204" pitchFamily="18" charset="0"/>
                          </a:rPr>
                          <m:t>2</m:t>
                        </m:r>
                      </m:sup>
                    </m:sSup>
                    <m:r>
                      <a:rPr lang="en-US" b="0" i="1" smtClean="0">
                        <a:solidFill>
                          <a:srgbClr val="FF0000"/>
                        </a:solidFill>
                        <a:latin typeface="Cambria Math" panose="02040503050406030204" pitchFamily="18" charset="0"/>
                      </a:rPr>
                      <m:t>+</m:t>
                    </m:r>
                    <m:f>
                      <m:fPr>
                        <m:ctrlPr>
                          <a:rPr lang="en-US" i="1">
                            <a:solidFill>
                              <a:srgbClr val="FF0000"/>
                            </a:solidFill>
                            <a:latin typeface="Cambria Math" panose="02040503050406030204" pitchFamily="18" charset="0"/>
                          </a:rPr>
                        </m:ctrlPr>
                      </m:fPr>
                      <m:num>
                        <m:r>
                          <a:rPr lang="en-US" b="0" i="1">
                            <a:solidFill>
                              <a:srgbClr val="FF0000"/>
                            </a:solidFill>
                            <a:latin typeface="Cambria Math" panose="02040503050406030204" pitchFamily="18" charset="0"/>
                          </a:rPr>
                          <m:t>1</m:t>
                        </m:r>
                      </m:num>
                      <m:den>
                        <m:r>
                          <a:rPr lang="en-US" b="0" i="1">
                            <a:solidFill>
                              <a:srgbClr val="FF0000"/>
                            </a:solidFill>
                            <a:latin typeface="Cambria Math" panose="02040503050406030204" pitchFamily="18" charset="0"/>
                          </a:rPr>
                          <m:t>2</m:t>
                        </m:r>
                      </m:den>
                    </m:f>
                    <m:r>
                      <a:rPr lang="en-US" b="0" i="1" smtClean="0">
                        <a:solidFill>
                          <a:srgbClr val="FF0000"/>
                        </a:solidFill>
                        <a:latin typeface="Cambria Math" panose="02040503050406030204" pitchFamily="18" charset="0"/>
                      </a:rPr>
                      <m:t>𝑚</m:t>
                    </m:r>
                    <m:r>
                      <a:rPr lang="en-US" b="0" i="1" smtClean="0">
                        <a:solidFill>
                          <a:srgbClr val="FF0000"/>
                        </a:solidFill>
                        <a:latin typeface="Cambria Math" panose="02040503050406030204" pitchFamily="18" charset="0"/>
                      </a:rPr>
                      <m:t>=21</m:t>
                    </m:r>
                  </m:oMath>
                </a14:m>
                <a:endParaRPr lang="en-US" dirty="0"/>
              </a:p>
            </p:txBody>
          </p:sp>
        </mc:Choice>
        <mc:Fallback xmlns="">
          <p:sp>
            <p:nvSpPr>
              <p:cNvPr id="4" name="TextBox 3">
                <a:extLst>
                  <a:ext uri="{FF2B5EF4-FFF2-40B4-BE49-F238E27FC236}">
                    <a16:creationId xmlns:a16="http://schemas.microsoft.com/office/drawing/2014/main" id="{DB54E152-386B-FE46-ACFB-E5BA28071DCE}"/>
                  </a:ext>
                </a:extLst>
              </p:cNvPr>
              <p:cNvSpPr txBox="1">
                <a:spLocks noRot="1" noChangeAspect="1" noMove="1" noResize="1" noEditPoints="1" noAdjustHandles="1" noChangeArrowheads="1" noChangeShapeType="1" noTextEdit="1"/>
              </p:cNvSpPr>
              <p:nvPr/>
            </p:nvSpPr>
            <p:spPr>
              <a:xfrm>
                <a:off x="8177349" y="4076468"/>
                <a:ext cx="2821577" cy="785536"/>
              </a:xfrm>
              <a:prstGeom prst="rect">
                <a:avLst/>
              </a:prstGeom>
              <a:blipFill>
                <a:blip r:embed="rId3"/>
                <a:stretch>
                  <a:fillRect l="-1794" t="-3175" r="-2691" b="-1587"/>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708D5EF0-8A3D-044D-899E-6412DF15F4AE}"/>
              </a:ext>
            </a:extLst>
          </p:cNvPr>
          <p:cNvPicPr>
            <a:picLocks noChangeAspect="1"/>
          </p:cNvPicPr>
          <p:nvPr/>
        </p:nvPicPr>
        <p:blipFill>
          <a:blip r:embed="rId4"/>
          <a:stretch>
            <a:fillRect/>
          </a:stretch>
        </p:blipFill>
        <p:spPr>
          <a:xfrm>
            <a:off x="9900555" y="318453"/>
            <a:ext cx="2061767" cy="1157809"/>
          </a:xfrm>
          <a:prstGeom prst="rect">
            <a:avLst/>
          </a:prstGeom>
        </p:spPr>
      </p:pic>
    </p:spTree>
    <p:extLst>
      <p:ext uri="{BB962C8B-B14F-4D97-AF65-F5344CB8AC3E}">
        <p14:creationId xmlns:p14="http://schemas.microsoft.com/office/powerpoint/2010/main" val="25829584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AC8990-E147-2343-A0AB-0F1C92AA5257}"/>
              </a:ext>
            </a:extLst>
          </p:cNvPr>
          <p:cNvSpPr>
            <a:spLocks noGrp="1"/>
          </p:cNvSpPr>
          <p:nvPr>
            <p:ph type="title"/>
          </p:nvPr>
        </p:nvSpPr>
        <p:spPr/>
        <p:txBody>
          <a:bodyPr/>
          <a:lstStyle/>
          <a:p>
            <a:pPr algn="ctr"/>
            <a:r>
              <a:rPr lang="en-US" dirty="0"/>
              <a:t>A bad family of strings</a:t>
            </a:r>
          </a:p>
        </p:txBody>
      </p:sp>
      <p:sp>
        <p:nvSpPr>
          <p:cNvPr id="9" name="Oval 8">
            <a:extLst>
              <a:ext uri="{FF2B5EF4-FFF2-40B4-BE49-F238E27FC236}">
                <a16:creationId xmlns:a16="http://schemas.microsoft.com/office/drawing/2014/main" id="{38FD9AEF-6272-7844-A6D9-FF0383BF1B5F}"/>
              </a:ext>
            </a:extLst>
          </p:cNvPr>
          <p:cNvSpPr/>
          <p:nvPr/>
        </p:nvSpPr>
        <p:spPr>
          <a:xfrm>
            <a:off x="3709867" y="1888158"/>
            <a:ext cx="235131" cy="242615"/>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68B72F46-300B-2F4F-8335-82E04DF617F5}"/>
              </a:ext>
            </a:extLst>
          </p:cNvPr>
          <p:cNvCxnSpPr>
            <a:stCxn id="9" idx="6"/>
          </p:cNvCxnSpPr>
          <p:nvPr/>
        </p:nvCxnSpPr>
        <p:spPr>
          <a:xfrm>
            <a:off x="3944998" y="2009466"/>
            <a:ext cx="548640" cy="36485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97E66A8D-694E-8D40-A5F8-2410D9E6E6F4}"/>
              </a:ext>
            </a:extLst>
          </p:cNvPr>
          <p:cNvSpPr/>
          <p:nvPr/>
        </p:nvSpPr>
        <p:spPr>
          <a:xfrm>
            <a:off x="4493638" y="2374319"/>
            <a:ext cx="235131" cy="242615"/>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a:extLst>
              <a:ext uri="{FF2B5EF4-FFF2-40B4-BE49-F238E27FC236}">
                <a16:creationId xmlns:a16="http://schemas.microsoft.com/office/drawing/2014/main" id="{0DBF4677-5C9C-B848-82BD-79863249C9E7}"/>
              </a:ext>
            </a:extLst>
          </p:cNvPr>
          <p:cNvCxnSpPr>
            <a:stCxn id="12" idx="6"/>
          </p:cNvCxnSpPr>
          <p:nvPr/>
        </p:nvCxnSpPr>
        <p:spPr>
          <a:xfrm>
            <a:off x="4728769" y="2495627"/>
            <a:ext cx="548640" cy="36485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7CF3E525-A3BC-A24E-9944-8FD4A821D24F}"/>
              </a:ext>
            </a:extLst>
          </p:cNvPr>
          <p:cNvCxnSpPr>
            <a:cxnSpLocks/>
          </p:cNvCxnSpPr>
          <p:nvPr/>
        </p:nvCxnSpPr>
        <p:spPr>
          <a:xfrm>
            <a:off x="6078592" y="3370631"/>
            <a:ext cx="548640" cy="36485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322BF0AB-3B9B-9849-B807-56C7711F1740}"/>
              </a:ext>
            </a:extLst>
          </p:cNvPr>
          <p:cNvSpPr/>
          <p:nvPr/>
        </p:nvSpPr>
        <p:spPr>
          <a:xfrm>
            <a:off x="6627232" y="3721741"/>
            <a:ext cx="235131" cy="242615"/>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Arrow Connector 16">
            <a:extLst>
              <a:ext uri="{FF2B5EF4-FFF2-40B4-BE49-F238E27FC236}">
                <a16:creationId xmlns:a16="http://schemas.microsoft.com/office/drawing/2014/main" id="{6F55FE16-0E03-DC4D-8219-E76C8ED7903A}"/>
              </a:ext>
            </a:extLst>
          </p:cNvPr>
          <p:cNvCxnSpPr>
            <a:cxnSpLocks/>
          </p:cNvCxnSpPr>
          <p:nvPr/>
        </p:nvCxnSpPr>
        <p:spPr>
          <a:xfrm>
            <a:off x="6749167" y="3986919"/>
            <a:ext cx="0" cy="43978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272F90DB-1003-5446-8981-F132198563C5}"/>
              </a:ext>
            </a:extLst>
          </p:cNvPr>
          <p:cNvCxnSpPr>
            <a:cxnSpLocks/>
          </p:cNvCxnSpPr>
          <p:nvPr/>
        </p:nvCxnSpPr>
        <p:spPr>
          <a:xfrm flipH="1">
            <a:off x="3161227" y="2045582"/>
            <a:ext cx="509451" cy="3423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685005BC-44CA-1648-A346-0FB696BD18AE}"/>
              </a:ext>
            </a:extLst>
          </p:cNvPr>
          <p:cNvSpPr/>
          <p:nvPr/>
        </p:nvSpPr>
        <p:spPr>
          <a:xfrm>
            <a:off x="2960927" y="2380195"/>
            <a:ext cx="235131" cy="242615"/>
          </a:xfrm>
          <a:prstGeom prst="ellipse">
            <a:avLst/>
          </a:prstGeom>
          <a:solidFill>
            <a:srgbClr val="FF4EFF"/>
          </a:solidFill>
          <a:ln>
            <a:solidFill>
              <a:srgbClr val="FF4E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273BD8C6-8417-FB44-8F00-13D384ECBE39}"/>
              </a:ext>
            </a:extLst>
          </p:cNvPr>
          <p:cNvSpPr/>
          <p:nvPr/>
        </p:nvSpPr>
        <p:spPr>
          <a:xfrm>
            <a:off x="4587241" y="3783019"/>
            <a:ext cx="235131" cy="242615"/>
          </a:xfrm>
          <a:prstGeom prst="ellipse">
            <a:avLst/>
          </a:prstGeom>
          <a:solidFill>
            <a:srgbClr val="FF4EFF"/>
          </a:solidFill>
          <a:ln>
            <a:solidFill>
              <a:srgbClr val="FF4E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C41856A7-2F74-F640-99A5-FFC372A199FB}"/>
              </a:ext>
            </a:extLst>
          </p:cNvPr>
          <p:cNvSpPr/>
          <p:nvPr/>
        </p:nvSpPr>
        <p:spPr>
          <a:xfrm>
            <a:off x="2316486" y="2872231"/>
            <a:ext cx="235131" cy="242615"/>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2B1E556C-7D38-0649-885D-DFCA3FD24136}"/>
              </a:ext>
            </a:extLst>
          </p:cNvPr>
          <p:cNvSpPr/>
          <p:nvPr/>
        </p:nvSpPr>
        <p:spPr>
          <a:xfrm>
            <a:off x="2886902" y="3429584"/>
            <a:ext cx="235131" cy="242615"/>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E3441C57-F63B-B745-A93A-191A40DE5335}"/>
              </a:ext>
            </a:extLst>
          </p:cNvPr>
          <p:cNvSpPr/>
          <p:nvPr/>
        </p:nvSpPr>
        <p:spPr>
          <a:xfrm>
            <a:off x="3953440" y="4283029"/>
            <a:ext cx="235131" cy="242615"/>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3C4890BE-88F8-894A-94C3-BFB0C4E9B4D7}"/>
              </a:ext>
            </a:extLst>
          </p:cNvPr>
          <p:cNvSpPr/>
          <p:nvPr/>
        </p:nvSpPr>
        <p:spPr>
          <a:xfrm>
            <a:off x="883912" y="3895489"/>
            <a:ext cx="235131" cy="242615"/>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41C538B3-F4B5-4948-AA9F-23DE26D8521C}"/>
              </a:ext>
            </a:extLst>
          </p:cNvPr>
          <p:cNvSpPr/>
          <p:nvPr/>
        </p:nvSpPr>
        <p:spPr>
          <a:xfrm>
            <a:off x="1454328" y="4452842"/>
            <a:ext cx="235131" cy="242615"/>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3A463E84-B9D8-414A-8BA3-E1129DB75763}"/>
              </a:ext>
            </a:extLst>
          </p:cNvPr>
          <p:cNvSpPr/>
          <p:nvPr/>
        </p:nvSpPr>
        <p:spPr>
          <a:xfrm>
            <a:off x="2702139" y="5309602"/>
            <a:ext cx="235131" cy="242615"/>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Arrow Connector 32">
            <a:extLst>
              <a:ext uri="{FF2B5EF4-FFF2-40B4-BE49-F238E27FC236}">
                <a16:creationId xmlns:a16="http://schemas.microsoft.com/office/drawing/2014/main" id="{34B91EA3-5358-6A4B-8EC6-C27D6807ED77}"/>
              </a:ext>
            </a:extLst>
          </p:cNvPr>
          <p:cNvCxnSpPr>
            <a:cxnSpLocks/>
          </p:cNvCxnSpPr>
          <p:nvPr/>
        </p:nvCxnSpPr>
        <p:spPr>
          <a:xfrm>
            <a:off x="3182995" y="2645192"/>
            <a:ext cx="348348" cy="23479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1EF0C297-4041-3D4D-BA45-5CA0530A0141}"/>
              </a:ext>
            </a:extLst>
          </p:cNvPr>
          <p:cNvCxnSpPr>
            <a:cxnSpLocks/>
            <a:endCxn id="22" idx="1"/>
          </p:cNvCxnSpPr>
          <p:nvPr/>
        </p:nvCxnSpPr>
        <p:spPr>
          <a:xfrm>
            <a:off x="4273732" y="3493790"/>
            <a:ext cx="347943" cy="32475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9399C9E2-01D7-7043-B721-EECD54D1B907}"/>
              </a:ext>
            </a:extLst>
          </p:cNvPr>
          <p:cNvCxnSpPr>
            <a:cxnSpLocks/>
          </p:cNvCxnSpPr>
          <p:nvPr/>
        </p:nvCxnSpPr>
        <p:spPr>
          <a:xfrm flipH="1">
            <a:off x="2577742" y="2653900"/>
            <a:ext cx="391890" cy="2549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535CEC02-4103-8945-B2AC-C616DF63D812}"/>
              </a:ext>
            </a:extLst>
          </p:cNvPr>
          <p:cNvCxnSpPr>
            <a:cxnSpLocks/>
          </p:cNvCxnSpPr>
          <p:nvPr/>
        </p:nvCxnSpPr>
        <p:spPr>
          <a:xfrm flipH="1">
            <a:off x="3108969" y="3159001"/>
            <a:ext cx="391890" cy="2549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CE094B61-CB49-5C40-ACA7-B4173CD7CBBA}"/>
              </a:ext>
            </a:extLst>
          </p:cNvPr>
          <p:cNvCxnSpPr>
            <a:cxnSpLocks/>
          </p:cNvCxnSpPr>
          <p:nvPr/>
        </p:nvCxnSpPr>
        <p:spPr>
          <a:xfrm flipH="1">
            <a:off x="4232116" y="4026390"/>
            <a:ext cx="391890" cy="2549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442EAED9-8AA7-D440-8928-A23E22F61F12}"/>
              </a:ext>
            </a:extLst>
          </p:cNvPr>
          <p:cNvCxnSpPr>
            <a:cxnSpLocks/>
          </p:cNvCxnSpPr>
          <p:nvPr/>
        </p:nvCxnSpPr>
        <p:spPr>
          <a:xfrm flipH="1">
            <a:off x="1236613" y="3715741"/>
            <a:ext cx="313513" cy="20325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C32184A1-A562-7B43-A0AC-1722388F30B5}"/>
              </a:ext>
            </a:extLst>
          </p:cNvPr>
          <p:cNvCxnSpPr>
            <a:cxnSpLocks/>
          </p:cNvCxnSpPr>
          <p:nvPr/>
        </p:nvCxnSpPr>
        <p:spPr>
          <a:xfrm flipH="1">
            <a:off x="1767840" y="4221280"/>
            <a:ext cx="287942" cy="20281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C71774EC-CBB7-C840-95D8-075310668088}"/>
              </a:ext>
            </a:extLst>
          </p:cNvPr>
          <p:cNvCxnSpPr>
            <a:cxnSpLocks/>
          </p:cNvCxnSpPr>
          <p:nvPr/>
        </p:nvCxnSpPr>
        <p:spPr>
          <a:xfrm flipH="1">
            <a:off x="2997768" y="5192307"/>
            <a:ext cx="261253" cy="1814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4C5EF4E5-6C82-6247-8BC8-D50B7CFEFDB0}"/>
              </a:ext>
            </a:extLst>
          </p:cNvPr>
          <p:cNvCxnSpPr>
            <a:cxnSpLocks/>
          </p:cNvCxnSpPr>
          <p:nvPr/>
        </p:nvCxnSpPr>
        <p:spPr>
          <a:xfrm flipH="1">
            <a:off x="435423" y="4143071"/>
            <a:ext cx="391890" cy="2549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31F60B8D-277D-A24D-8D93-361C534012CB}"/>
              </a:ext>
            </a:extLst>
          </p:cNvPr>
          <p:cNvCxnSpPr>
            <a:cxnSpLocks/>
          </p:cNvCxnSpPr>
          <p:nvPr/>
        </p:nvCxnSpPr>
        <p:spPr>
          <a:xfrm flipH="1">
            <a:off x="966650" y="4648172"/>
            <a:ext cx="391890" cy="2549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A5326132-2BE4-0B4E-ACD5-CFA0E69F5CAF}"/>
              </a:ext>
            </a:extLst>
          </p:cNvPr>
          <p:cNvCxnSpPr>
            <a:cxnSpLocks/>
          </p:cNvCxnSpPr>
          <p:nvPr/>
        </p:nvCxnSpPr>
        <p:spPr>
          <a:xfrm flipH="1">
            <a:off x="2214461" y="5531058"/>
            <a:ext cx="391890" cy="2549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E50B2F99-E6A4-1E4E-894C-1AF5A2C94B6D}"/>
              </a:ext>
            </a:extLst>
          </p:cNvPr>
          <p:cNvSpPr txBox="1"/>
          <p:nvPr/>
        </p:nvSpPr>
        <p:spPr>
          <a:xfrm>
            <a:off x="3196058" y="1888158"/>
            <a:ext cx="335285" cy="369332"/>
          </a:xfrm>
          <a:prstGeom prst="rect">
            <a:avLst/>
          </a:prstGeom>
          <a:noFill/>
        </p:spPr>
        <p:txBody>
          <a:bodyPr wrap="square" rtlCol="0">
            <a:spAutoFit/>
          </a:bodyPr>
          <a:lstStyle/>
          <a:p>
            <a:r>
              <a:rPr lang="en-US" dirty="0"/>
              <a:t>a</a:t>
            </a:r>
          </a:p>
        </p:txBody>
      </p:sp>
      <p:sp>
        <p:nvSpPr>
          <p:cNvPr id="59" name="TextBox 58">
            <a:extLst>
              <a:ext uri="{FF2B5EF4-FFF2-40B4-BE49-F238E27FC236}">
                <a16:creationId xmlns:a16="http://schemas.microsoft.com/office/drawing/2014/main" id="{391C430B-7530-1D4B-B853-41B0205A2F37}"/>
              </a:ext>
            </a:extLst>
          </p:cNvPr>
          <p:cNvSpPr txBox="1"/>
          <p:nvPr/>
        </p:nvSpPr>
        <p:spPr>
          <a:xfrm>
            <a:off x="3283144" y="2432448"/>
            <a:ext cx="335285" cy="369332"/>
          </a:xfrm>
          <a:prstGeom prst="rect">
            <a:avLst/>
          </a:prstGeom>
          <a:noFill/>
        </p:spPr>
        <p:txBody>
          <a:bodyPr wrap="square" rtlCol="0">
            <a:spAutoFit/>
          </a:bodyPr>
          <a:lstStyle/>
          <a:p>
            <a:r>
              <a:rPr lang="en-US" dirty="0"/>
              <a:t>a</a:t>
            </a:r>
          </a:p>
        </p:txBody>
      </p:sp>
      <p:sp>
        <p:nvSpPr>
          <p:cNvPr id="60" name="TextBox 59">
            <a:extLst>
              <a:ext uri="{FF2B5EF4-FFF2-40B4-BE49-F238E27FC236}">
                <a16:creationId xmlns:a16="http://schemas.microsoft.com/office/drawing/2014/main" id="{63937721-5DFA-1D42-B88A-AA8E12477688}"/>
              </a:ext>
            </a:extLst>
          </p:cNvPr>
          <p:cNvSpPr txBox="1"/>
          <p:nvPr/>
        </p:nvSpPr>
        <p:spPr>
          <a:xfrm>
            <a:off x="4339042" y="3369360"/>
            <a:ext cx="335285" cy="369332"/>
          </a:xfrm>
          <a:prstGeom prst="rect">
            <a:avLst/>
          </a:prstGeom>
          <a:noFill/>
        </p:spPr>
        <p:txBody>
          <a:bodyPr wrap="square" rtlCol="0">
            <a:spAutoFit/>
          </a:bodyPr>
          <a:lstStyle/>
          <a:p>
            <a:r>
              <a:rPr lang="en-US" dirty="0"/>
              <a:t>a</a:t>
            </a:r>
          </a:p>
        </p:txBody>
      </p:sp>
      <p:sp>
        <p:nvSpPr>
          <p:cNvPr id="61" name="TextBox 60">
            <a:extLst>
              <a:ext uri="{FF2B5EF4-FFF2-40B4-BE49-F238E27FC236}">
                <a16:creationId xmlns:a16="http://schemas.microsoft.com/office/drawing/2014/main" id="{F8C7BD4F-5366-1846-880F-2FCF84D54C8F}"/>
              </a:ext>
            </a:extLst>
          </p:cNvPr>
          <p:cNvSpPr txBox="1"/>
          <p:nvPr/>
        </p:nvSpPr>
        <p:spPr>
          <a:xfrm>
            <a:off x="4106106" y="1831551"/>
            <a:ext cx="335285" cy="369332"/>
          </a:xfrm>
          <a:prstGeom prst="rect">
            <a:avLst/>
          </a:prstGeom>
          <a:noFill/>
        </p:spPr>
        <p:txBody>
          <a:bodyPr wrap="square" rtlCol="0">
            <a:spAutoFit/>
          </a:bodyPr>
          <a:lstStyle/>
          <a:p>
            <a:r>
              <a:rPr lang="en-US" dirty="0"/>
              <a:t>b</a:t>
            </a:r>
          </a:p>
        </p:txBody>
      </p:sp>
      <p:sp>
        <p:nvSpPr>
          <p:cNvPr id="62" name="TextBox 61">
            <a:extLst>
              <a:ext uri="{FF2B5EF4-FFF2-40B4-BE49-F238E27FC236}">
                <a16:creationId xmlns:a16="http://schemas.microsoft.com/office/drawing/2014/main" id="{8D15BFC2-F9F0-8348-B0B9-84415DD024DF}"/>
              </a:ext>
            </a:extLst>
          </p:cNvPr>
          <p:cNvSpPr txBox="1"/>
          <p:nvPr/>
        </p:nvSpPr>
        <p:spPr>
          <a:xfrm>
            <a:off x="4859403" y="2258273"/>
            <a:ext cx="335285" cy="369332"/>
          </a:xfrm>
          <a:prstGeom prst="rect">
            <a:avLst/>
          </a:prstGeom>
          <a:noFill/>
        </p:spPr>
        <p:txBody>
          <a:bodyPr wrap="square" rtlCol="0">
            <a:spAutoFit/>
          </a:bodyPr>
          <a:lstStyle/>
          <a:p>
            <a:r>
              <a:rPr lang="en-US" dirty="0"/>
              <a:t>b</a:t>
            </a:r>
          </a:p>
        </p:txBody>
      </p:sp>
      <p:sp>
        <p:nvSpPr>
          <p:cNvPr id="63" name="TextBox 62">
            <a:extLst>
              <a:ext uri="{FF2B5EF4-FFF2-40B4-BE49-F238E27FC236}">
                <a16:creationId xmlns:a16="http://schemas.microsoft.com/office/drawing/2014/main" id="{6F1F7750-611D-0A4D-A59E-1F52B4864491}"/>
              </a:ext>
            </a:extLst>
          </p:cNvPr>
          <p:cNvSpPr txBox="1"/>
          <p:nvPr/>
        </p:nvSpPr>
        <p:spPr>
          <a:xfrm>
            <a:off x="6296316" y="3114274"/>
            <a:ext cx="335285" cy="369332"/>
          </a:xfrm>
          <a:prstGeom prst="rect">
            <a:avLst/>
          </a:prstGeom>
          <a:noFill/>
        </p:spPr>
        <p:txBody>
          <a:bodyPr wrap="square" rtlCol="0">
            <a:spAutoFit/>
          </a:bodyPr>
          <a:lstStyle/>
          <a:p>
            <a:r>
              <a:rPr lang="en-US" dirty="0"/>
              <a:t>b</a:t>
            </a:r>
          </a:p>
        </p:txBody>
      </p:sp>
      <p:sp>
        <p:nvSpPr>
          <p:cNvPr id="64" name="TextBox 63">
            <a:extLst>
              <a:ext uri="{FF2B5EF4-FFF2-40B4-BE49-F238E27FC236}">
                <a16:creationId xmlns:a16="http://schemas.microsoft.com/office/drawing/2014/main" id="{B8CA0B0F-698A-6241-B086-E7B3057B61B1}"/>
              </a:ext>
            </a:extLst>
          </p:cNvPr>
          <p:cNvSpPr txBox="1"/>
          <p:nvPr/>
        </p:nvSpPr>
        <p:spPr>
          <a:xfrm>
            <a:off x="6762220" y="3999982"/>
            <a:ext cx="335285" cy="369332"/>
          </a:xfrm>
          <a:prstGeom prst="rect">
            <a:avLst/>
          </a:prstGeom>
          <a:noFill/>
        </p:spPr>
        <p:txBody>
          <a:bodyPr wrap="square" rtlCol="0">
            <a:spAutoFit/>
          </a:bodyPr>
          <a:lstStyle/>
          <a:p>
            <a:r>
              <a:rPr lang="en-US" dirty="0"/>
              <a:t>$</a:t>
            </a:r>
          </a:p>
        </p:txBody>
      </p:sp>
      <p:sp>
        <p:nvSpPr>
          <p:cNvPr id="65" name="Oval 64">
            <a:extLst>
              <a:ext uri="{FF2B5EF4-FFF2-40B4-BE49-F238E27FC236}">
                <a16:creationId xmlns:a16="http://schemas.microsoft.com/office/drawing/2014/main" id="{6471C5F8-508A-4E48-B072-7415DD844ECE}"/>
              </a:ext>
            </a:extLst>
          </p:cNvPr>
          <p:cNvSpPr/>
          <p:nvPr/>
        </p:nvSpPr>
        <p:spPr>
          <a:xfrm>
            <a:off x="6627231" y="4500739"/>
            <a:ext cx="235131" cy="242615"/>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TextBox 65">
            <a:extLst>
              <a:ext uri="{FF2B5EF4-FFF2-40B4-BE49-F238E27FC236}">
                <a16:creationId xmlns:a16="http://schemas.microsoft.com/office/drawing/2014/main" id="{420D98BF-D9AE-1545-B13E-42573228B4A1}"/>
              </a:ext>
            </a:extLst>
          </p:cNvPr>
          <p:cNvSpPr txBox="1"/>
          <p:nvPr/>
        </p:nvSpPr>
        <p:spPr>
          <a:xfrm>
            <a:off x="2534206" y="2441155"/>
            <a:ext cx="335285" cy="369332"/>
          </a:xfrm>
          <a:prstGeom prst="rect">
            <a:avLst/>
          </a:prstGeom>
          <a:noFill/>
        </p:spPr>
        <p:txBody>
          <a:bodyPr wrap="square" rtlCol="0">
            <a:spAutoFit/>
          </a:bodyPr>
          <a:lstStyle/>
          <a:p>
            <a:r>
              <a:rPr lang="en-US" dirty="0"/>
              <a:t>b</a:t>
            </a:r>
          </a:p>
        </p:txBody>
      </p:sp>
      <p:sp>
        <p:nvSpPr>
          <p:cNvPr id="68" name="TextBox 67">
            <a:extLst>
              <a:ext uri="{FF2B5EF4-FFF2-40B4-BE49-F238E27FC236}">
                <a16:creationId xmlns:a16="http://schemas.microsoft.com/office/drawing/2014/main" id="{7C62CC9F-8193-3148-A3C7-3A489C819200}"/>
              </a:ext>
            </a:extLst>
          </p:cNvPr>
          <p:cNvSpPr txBox="1"/>
          <p:nvPr/>
        </p:nvSpPr>
        <p:spPr>
          <a:xfrm>
            <a:off x="1232269" y="3412163"/>
            <a:ext cx="335285" cy="369332"/>
          </a:xfrm>
          <a:prstGeom prst="rect">
            <a:avLst/>
          </a:prstGeom>
          <a:noFill/>
        </p:spPr>
        <p:txBody>
          <a:bodyPr wrap="square" rtlCol="0">
            <a:spAutoFit/>
          </a:bodyPr>
          <a:lstStyle/>
          <a:p>
            <a:r>
              <a:rPr lang="en-US" dirty="0"/>
              <a:t>b</a:t>
            </a:r>
          </a:p>
        </p:txBody>
      </p:sp>
      <p:sp>
        <p:nvSpPr>
          <p:cNvPr id="69" name="TextBox 68">
            <a:extLst>
              <a:ext uri="{FF2B5EF4-FFF2-40B4-BE49-F238E27FC236}">
                <a16:creationId xmlns:a16="http://schemas.microsoft.com/office/drawing/2014/main" id="{CA62A1C8-2775-764F-951E-27DDCB71B5D9}"/>
              </a:ext>
            </a:extLst>
          </p:cNvPr>
          <p:cNvSpPr txBox="1"/>
          <p:nvPr/>
        </p:nvSpPr>
        <p:spPr>
          <a:xfrm>
            <a:off x="522514" y="3851948"/>
            <a:ext cx="335285" cy="369332"/>
          </a:xfrm>
          <a:prstGeom prst="rect">
            <a:avLst/>
          </a:prstGeom>
          <a:noFill/>
        </p:spPr>
        <p:txBody>
          <a:bodyPr wrap="square" rtlCol="0">
            <a:spAutoFit/>
          </a:bodyPr>
          <a:lstStyle/>
          <a:p>
            <a:r>
              <a:rPr lang="en-US" dirty="0"/>
              <a:t>$</a:t>
            </a:r>
          </a:p>
        </p:txBody>
      </p:sp>
      <p:sp>
        <p:nvSpPr>
          <p:cNvPr id="70" name="Oval 69">
            <a:extLst>
              <a:ext uri="{FF2B5EF4-FFF2-40B4-BE49-F238E27FC236}">
                <a16:creationId xmlns:a16="http://schemas.microsoft.com/office/drawing/2014/main" id="{AA80112F-FAF4-A84F-B69F-264C7629D3B4}"/>
              </a:ext>
            </a:extLst>
          </p:cNvPr>
          <p:cNvSpPr/>
          <p:nvPr/>
        </p:nvSpPr>
        <p:spPr>
          <a:xfrm>
            <a:off x="161095" y="4387524"/>
            <a:ext cx="235131" cy="242615"/>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TextBox 70">
            <a:extLst>
              <a:ext uri="{FF2B5EF4-FFF2-40B4-BE49-F238E27FC236}">
                <a16:creationId xmlns:a16="http://schemas.microsoft.com/office/drawing/2014/main" id="{DDC5789F-E01B-8248-98EB-0C9530919E6A}"/>
              </a:ext>
            </a:extLst>
          </p:cNvPr>
          <p:cNvSpPr txBox="1"/>
          <p:nvPr/>
        </p:nvSpPr>
        <p:spPr>
          <a:xfrm>
            <a:off x="1027615" y="4357049"/>
            <a:ext cx="335285" cy="369332"/>
          </a:xfrm>
          <a:prstGeom prst="rect">
            <a:avLst/>
          </a:prstGeom>
          <a:noFill/>
        </p:spPr>
        <p:txBody>
          <a:bodyPr wrap="square" rtlCol="0">
            <a:spAutoFit/>
          </a:bodyPr>
          <a:lstStyle/>
          <a:p>
            <a:r>
              <a:rPr lang="en-US" dirty="0"/>
              <a:t>$</a:t>
            </a:r>
          </a:p>
        </p:txBody>
      </p:sp>
      <p:sp>
        <p:nvSpPr>
          <p:cNvPr id="72" name="Oval 71">
            <a:extLst>
              <a:ext uri="{FF2B5EF4-FFF2-40B4-BE49-F238E27FC236}">
                <a16:creationId xmlns:a16="http://schemas.microsoft.com/office/drawing/2014/main" id="{58690CB7-93C0-024C-9931-ADBF601E2D40}"/>
              </a:ext>
            </a:extLst>
          </p:cNvPr>
          <p:cNvSpPr/>
          <p:nvPr/>
        </p:nvSpPr>
        <p:spPr>
          <a:xfrm>
            <a:off x="666196" y="4892625"/>
            <a:ext cx="235131" cy="242615"/>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TextBox 72">
            <a:extLst>
              <a:ext uri="{FF2B5EF4-FFF2-40B4-BE49-F238E27FC236}">
                <a16:creationId xmlns:a16="http://schemas.microsoft.com/office/drawing/2014/main" id="{CACD0149-C01F-C84A-A1E4-BEA619A4F21C}"/>
              </a:ext>
            </a:extLst>
          </p:cNvPr>
          <p:cNvSpPr txBox="1"/>
          <p:nvPr/>
        </p:nvSpPr>
        <p:spPr>
          <a:xfrm>
            <a:off x="2188312" y="5309957"/>
            <a:ext cx="335285" cy="369332"/>
          </a:xfrm>
          <a:prstGeom prst="rect">
            <a:avLst/>
          </a:prstGeom>
          <a:noFill/>
        </p:spPr>
        <p:txBody>
          <a:bodyPr wrap="square" rtlCol="0">
            <a:spAutoFit/>
          </a:bodyPr>
          <a:lstStyle/>
          <a:p>
            <a:r>
              <a:rPr lang="en-US" dirty="0"/>
              <a:t>$</a:t>
            </a:r>
          </a:p>
        </p:txBody>
      </p:sp>
      <p:sp>
        <p:nvSpPr>
          <p:cNvPr id="74" name="Oval 73">
            <a:extLst>
              <a:ext uri="{FF2B5EF4-FFF2-40B4-BE49-F238E27FC236}">
                <a16:creationId xmlns:a16="http://schemas.microsoft.com/office/drawing/2014/main" id="{D8DAE332-A86D-814A-A702-7388B7F3F346}"/>
              </a:ext>
            </a:extLst>
          </p:cNvPr>
          <p:cNvSpPr/>
          <p:nvPr/>
        </p:nvSpPr>
        <p:spPr>
          <a:xfrm>
            <a:off x="1879165" y="5766802"/>
            <a:ext cx="235131" cy="242615"/>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TextBox 74">
            <a:extLst>
              <a:ext uri="{FF2B5EF4-FFF2-40B4-BE49-F238E27FC236}">
                <a16:creationId xmlns:a16="http://schemas.microsoft.com/office/drawing/2014/main" id="{DEC1CBB2-F720-8F49-A87E-8B67038F8F81}"/>
              </a:ext>
            </a:extLst>
          </p:cNvPr>
          <p:cNvSpPr txBox="1"/>
          <p:nvPr/>
        </p:nvSpPr>
        <p:spPr>
          <a:xfrm>
            <a:off x="3000118" y="2959319"/>
            <a:ext cx="335285" cy="369332"/>
          </a:xfrm>
          <a:prstGeom prst="rect">
            <a:avLst/>
          </a:prstGeom>
          <a:noFill/>
        </p:spPr>
        <p:txBody>
          <a:bodyPr wrap="square" rtlCol="0">
            <a:spAutoFit/>
          </a:bodyPr>
          <a:lstStyle/>
          <a:p>
            <a:r>
              <a:rPr lang="en-US" dirty="0"/>
              <a:t>b</a:t>
            </a:r>
          </a:p>
        </p:txBody>
      </p:sp>
      <p:sp>
        <p:nvSpPr>
          <p:cNvPr id="77" name="TextBox 76">
            <a:extLst>
              <a:ext uri="{FF2B5EF4-FFF2-40B4-BE49-F238E27FC236}">
                <a16:creationId xmlns:a16="http://schemas.microsoft.com/office/drawing/2014/main" id="{7CC8EDBD-A297-9341-A2BD-E25FDC402BB0}"/>
              </a:ext>
            </a:extLst>
          </p:cNvPr>
          <p:cNvSpPr txBox="1"/>
          <p:nvPr/>
        </p:nvSpPr>
        <p:spPr>
          <a:xfrm>
            <a:off x="1698181" y="3930327"/>
            <a:ext cx="335285" cy="369332"/>
          </a:xfrm>
          <a:prstGeom prst="rect">
            <a:avLst/>
          </a:prstGeom>
          <a:noFill/>
        </p:spPr>
        <p:txBody>
          <a:bodyPr wrap="square" rtlCol="0">
            <a:spAutoFit/>
          </a:bodyPr>
          <a:lstStyle/>
          <a:p>
            <a:r>
              <a:rPr lang="en-US" dirty="0"/>
              <a:t>b</a:t>
            </a:r>
          </a:p>
        </p:txBody>
      </p:sp>
      <p:sp>
        <p:nvSpPr>
          <p:cNvPr id="78" name="TextBox 77">
            <a:extLst>
              <a:ext uri="{FF2B5EF4-FFF2-40B4-BE49-F238E27FC236}">
                <a16:creationId xmlns:a16="http://schemas.microsoft.com/office/drawing/2014/main" id="{1346134F-ABF8-E845-BC81-3F1B499B1D06}"/>
              </a:ext>
            </a:extLst>
          </p:cNvPr>
          <p:cNvSpPr txBox="1"/>
          <p:nvPr/>
        </p:nvSpPr>
        <p:spPr>
          <a:xfrm>
            <a:off x="4092782" y="3904205"/>
            <a:ext cx="335285" cy="369332"/>
          </a:xfrm>
          <a:prstGeom prst="rect">
            <a:avLst/>
          </a:prstGeom>
          <a:noFill/>
        </p:spPr>
        <p:txBody>
          <a:bodyPr wrap="square" rtlCol="0">
            <a:spAutoFit/>
          </a:bodyPr>
          <a:lstStyle/>
          <a:p>
            <a:r>
              <a:rPr lang="en-US" dirty="0"/>
              <a:t>b</a:t>
            </a:r>
          </a:p>
        </p:txBody>
      </p:sp>
      <mc:AlternateContent xmlns:mc="http://schemas.openxmlformats.org/markup-compatibility/2006" xmlns:a14="http://schemas.microsoft.com/office/drawing/2010/main">
        <mc:Choice Requires="a14">
          <p:sp>
            <p:nvSpPr>
              <p:cNvPr id="81" name="Rectangle 80">
                <a:extLst>
                  <a:ext uri="{FF2B5EF4-FFF2-40B4-BE49-F238E27FC236}">
                    <a16:creationId xmlns:a16="http://schemas.microsoft.com/office/drawing/2014/main" id="{1ACB1975-B154-4E47-96DC-90CF7E6C94C1}"/>
                  </a:ext>
                </a:extLst>
              </p:cNvPr>
              <p:cNvSpPr/>
              <p:nvPr/>
            </p:nvSpPr>
            <p:spPr>
              <a:xfrm>
                <a:off x="235155" y="1526339"/>
                <a:ext cx="1820627" cy="837537"/>
              </a:xfrm>
              <a:prstGeom prst="rect">
                <a:avLst/>
              </a:prstGeom>
            </p:spPr>
            <p:txBody>
              <a:bodyPr wrap="none">
                <a:spAutoFit/>
              </a:bodyPr>
              <a:lstStyle/>
              <a:p>
                <a14:m>
                  <m:oMath xmlns:m="http://schemas.openxmlformats.org/officeDocument/2006/math">
                    <m:r>
                      <a:rPr lang="en-US" sz="2400" i="1" dirty="0" smtClean="0">
                        <a:solidFill>
                          <a:srgbClr val="FF0000"/>
                        </a:solidFill>
                        <a:latin typeface="Cambria Math" panose="02040503050406030204" pitchFamily="18" charset="0"/>
                        <a:cs typeface="Consolas" panose="020B0609020204030204" pitchFamily="49" charset="0"/>
                      </a:rPr>
                      <m:t>𝑇</m:t>
                    </m:r>
                    <m:r>
                      <a:rPr lang="en-US" sz="2400" b="0" i="1" dirty="0" smtClean="0">
                        <a:solidFill>
                          <a:srgbClr val="FF0000"/>
                        </a:solidFill>
                        <a:latin typeface="Cambria Math" panose="02040503050406030204" pitchFamily="18" charset="0"/>
                        <a:cs typeface="Consolas" panose="020B0609020204030204" pitchFamily="49" charset="0"/>
                      </a:rPr>
                      <m:t>$</m:t>
                    </m:r>
                    <m:r>
                      <a:rPr lang="en-US" sz="2400" i="1" dirty="0" smtClean="0">
                        <a:solidFill>
                          <a:srgbClr val="FF0000"/>
                        </a:solidFill>
                        <a:latin typeface="Cambria Math" panose="02040503050406030204" pitchFamily="18" charset="0"/>
                        <a:cs typeface="Consolas" panose="020B0609020204030204" pitchFamily="49" charset="0"/>
                      </a:rPr>
                      <m:t>=</m:t>
                    </m:r>
                    <m:sSup>
                      <m:sSupPr>
                        <m:ctrlPr>
                          <a:rPr lang="en-US" sz="2400" b="0" i="1" dirty="0" smtClean="0">
                            <a:solidFill>
                              <a:srgbClr val="FF0000"/>
                            </a:solidFill>
                            <a:latin typeface="Cambria Math" panose="02040503050406030204" pitchFamily="18" charset="0"/>
                            <a:cs typeface="Consolas" panose="020B0609020204030204" pitchFamily="49" charset="0"/>
                          </a:rPr>
                        </m:ctrlPr>
                      </m:sSupPr>
                      <m:e>
                        <m:r>
                          <a:rPr lang="en-US" sz="2400" i="1" dirty="0" smtClean="0">
                            <a:solidFill>
                              <a:srgbClr val="FF0000"/>
                            </a:solidFill>
                            <a:latin typeface="Cambria Math" panose="02040503050406030204" pitchFamily="18" charset="0"/>
                            <a:cs typeface="Consolas" panose="020B0609020204030204" pitchFamily="49" charset="0"/>
                          </a:rPr>
                          <m:t>𝑎</m:t>
                        </m:r>
                      </m:e>
                      <m:sup>
                        <m:r>
                          <a:rPr lang="en-US" sz="2400" b="0" i="1" dirty="0" smtClean="0">
                            <a:solidFill>
                              <a:srgbClr val="FF0000"/>
                            </a:solidFill>
                            <a:latin typeface="Cambria Math" panose="02040503050406030204" pitchFamily="18" charset="0"/>
                            <a:cs typeface="Consolas" panose="020B0609020204030204" pitchFamily="49" charset="0"/>
                          </a:rPr>
                          <m:t>𝑘</m:t>
                        </m:r>
                      </m:sup>
                    </m:sSup>
                    <m:sSup>
                      <m:sSupPr>
                        <m:ctrlPr>
                          <a:rPr lang="en-US" sz="2400" b="0" i="1" dirty="0" smtClean="0">
                            <a:solidFill>
                              <a:srgbClr val="FF0000"/>
                            </a:solidFill>
                            <a:latin typeface="Cambria Math" panose="02040503050406030204" pitchFamily="18" charset="0"/>
                            <a:cs typeface="Consolas" panose="020B0609020204030204" pitchFamily="49" charset="0"/>
                          </a:rPr>
                        </m:ctrlPr>
                      </m:sSupPr>
                      <m:e>
                        <m:r>
                          <a:rPr lang="en-US" sz="2400" b="0" i="1" dirty="0" smtClean="0">
                            <a:solidFill>
                              <a:srgbClr val="FF0000"/>
                            </a:solidFill>
                            <a:latin typeface="Cambria Math" panose="02040503050406030204" pitchFamily="18" charset="0"/>
                            <a:cs typeface="Consolas" panose="020B0609020204030204" pitchFamily="49" charset="0"/>
                          </a:rPr>
                          <m:t>𝑏</m:t>
                        </m:r>
                      </m:e>
                      <m:sup>
                        <m:r>
                          <a:rPr lang="en-US" sz="2400" b="0" i="1" dirty="0" smtClean="0">
                            <a:solidFill>
                              <a:srgbClr val="FF0000"/>
                            </a:solidFill>
                            <a:latin typeface="Cambria Math" panose="02040503050406030204" pitchFamily="18" charset="0"/>
                            <a:cs typeface="Consolas" panose="020B0609020204030204" pitchFamily="49" charset="0"/>
                          </a:rPr>
                          <m:t>𝑘</m:t>
                        </m:r>
                      </m:sup>
                    </m:sSup>
                    <m:r>
                      <a:rPr lang="en-US" sz="2400" b="0" i="1" dirty="0" smtClean="0">
                        <a:solidFill>
                          <a:srgbClr val="FF0000"/>
                        </a:solidFill>
                        <a:latin typeface="Cambria Math" panose="02040503050406030204" pitchFamily="18" charset="0"/>
                        <a:cs typeface="Consolas" panose="020B0609020204030204" pitchFamily="49" charset="0"/>
                      </a:rPr>
                      <m:t>$</m:t>
                    </m:r>
                  </m:oMath>
                </a14:m>
                <a:r>
                  <a:rPr lang="en-US" sz="2400" dirty="0">
                    <a:solidFill>
                      <a:srgbClr val="FF0000"/>
                    </a:solidFill>
                  </a:rPr>
                  <a:t>,</a:t>
                </a:r>
              </a:p>
              <a:p>
                <a:r>
                  <a:rPr lang="en-US" sz="2400" dirty="0">
                    <a:solidFill>
                      <a:srgbClr val="FF0000"/>
                    </a:solidFill>
                  </a:rPr>
                  <a:t>with </a:t>
                </a:r>
                <a14:m>
                  <m:oMath xmlns:m="http://schemas.openxmlformats.org/officeDocument/2006/math">
                    <m:r>
                      <a:rPr lang="en-US" sz="2400" b="0" i="1" smtClean="0">
                        <a:solidFill>
                          <a:srgbClr val="FF0000"/>
                        </a:solidFill>
                        <a:latin typeface="Cambria Math" panose="02040503050406030204" pitchFamily="18" charset="0"/>
                      </a:rPr>
                      <m:t>𝑛</m:t>
                    </m:r>
                    <m:r>
                      <a:rPr lang="en-US" sz="2400" b="0" i="1" smtClean="0">
                        <a:solidFill>
                          <a:srgbClr val="FF0000"/>
                        </a:solidFill>
                        <a:latin typeface="Cambria Math" panose="02040503050406030204" pitchFamily="18" charset="0"/>
                      </a:rPr>
                      <m:t>=2</m:t>
                    </m:r>
                    <m:r>
                      <a:rPr lang="en-US" sz="2400" b="0" i="1" smtClean="0">
                        <a:solidFill>
                          <a:srgbClr val="FF0000"/>
                        </a:solidFill>
                        <a:latin typeface="Cambria Math" panose="02040503050406030204" pitchFamily="18" charset="0"/>
                      </a:rPr>
                      <m:t>𝑘</m:t>
                    </m:r>
                  </m:oMath>
                </a14:m>
                <a:endParaRPr lang="en-US" sz="2400" dirty="0">
                  <a:solidFill>
                    <a:srgbClr val="FF0000"/>
                  </a:solidFill>
                </a:endParaRPr>
              </a:p>
            </p:txBody>
          </p:sp>
        </mc:Choice>
        <mc:Fallback xmlns="">
          <p:sp>
            <p:nvSpPr>
              <p:cNvPr id="81" name="Rectangle 80">
                <a:extLst>
                  <a:ext uri="{FF2B5EF4-FFF2-40B4-BE49-F238E27FC236}">
                    <a16:creationId xmlns:a16="http://schemas.microsoft.com/office/drawing/2014/main" id="{1ACB1975-B154-4E47-96DC-90CF7E6C94C1}"/>
                  </a:ext>
                </a:extLst>
              </p:cNvPr>
              <p:cNvSpPr>
                <a:spLocks noRot="1" noChangeAspect="1" noMove="1" noResize="1" noEditPoints="1" noAdjustHandles="1" noChangeArrowheads="1" noChangeShapeType="1" noTextEdit="1"/>
              </p:cNvSpPr>
              <p:nvPr/>
            </p:nvSpPr>
            <p:spPr>
              <a:xfrm>
                <a:off x="235155" y="1526339"/>
                <a:ext cx="1820627" cy="837537"/>
              </a:xfrm>
              <a:prstGeom prst="rect">
                <a:avLst/>
              </a:prstGeom>
              <a:blipFill>
                <a:blip r:embed="rId2"/>
                <a:stretch>
                  <a:fillRect l="-4861" t="-4545" r="-4167" b="-15152"/>
                </a:stretch>
              </a:blipFill>
            </p:spPr>
            <p:txBody>
              <a:bodyPr/>
              <a:lstStyle/>
              <a:p>
                <a:r>
                  <a:rPr lang="en-US">
                    <a:noFill/>
                  </a:rPr>
                  <a:t> </a:t>
                </a:r>
              </a:p>
            </p:txBody>
          </p:sp>
        </mc:Fallback>
      </mc:AlternateContent>
      <p:cxnSp>
        <p:nvCxnSpPr>
          <p:cNvPr id="82" name="Straight Arrow Connector 81">
            <a:extLst>
              <a:ext uri="{FF2B5EF4-FFF2-40B4-BE49-F238E27FC236}">
                <a16:creationId xmlns:a16="http://schemas.microsoft.com/office/drawing/2014/main" id="{5A4EDFC4-45C2-6C48-B029-B9E91A7B56C0}"/>
              </a:ext>
            </a:extLst>
          </p:cNvPr>
          <p:cNvCxnSpPr>
            <a:cxnSpLocks/>
          </p:cNvCxnSpPr>
          <p:nvPr/>
        </p:nvCxnSpPr>
        <p:spPr>
          <a:xfrm>
            <a:off x="4580716" y="2648040"/>
            <a:ext cx="26129" cy="41081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DABAE8B1-47ED-A54C-9019-074877F8ED7D}"/>
              </a:ext>
            </a:extLst>
          </p:cNvPr>
          <p:cNvSpPr txBox="1"/>
          <p:nvPr/>
        </p:nvSpPr>
        <p:spPr>
          <a:xfrm>
            <a:off x="4258515" y="2624036"/>
            <a:ext cx="335285" cy="369332"/>
          </a:xfrm>
          <a:prstGeom prst="rect">
            <a:avLst/>
          </a:prstGeom>
          <a:noFill/>
        </p:spPr>
        <p:txBody>
          <a:bodyPr wrap="square" rtlCol="0">
            <a:spAutoFit/>
          </a:bodyPr>
          <a:lstStyle/>
          <a:p>
            <a:r>
              <a:rPr lang="en-US" dirty="0"/>
              <a:t>$</a:t>
            </a:r>
          </a:p>
        </p:txBody>
      </p:sp>
      <p:sp>
        <p:nvSpPr>
          <p:cNvPr id="85" name="Oval 84">
            <a:extLst>
              <a:ext uri="{FF2B5EF4-FFF2-40B4-BE49-F238E27FC236}">
                <a16:creationId xmlns:a16="http://schemas.microsoft.com/office/drawing/2014/main" id="{F62EA85A-E01C-D844-BDE7-E0C958774D20}"/>
              </a:ext>
            </a:extLst>
          </p:cNvPr>
          <p:cNvSpPr/>
          <p:nvPr/>
        </p:nvSpPr>
        <p:spPr>
          <a:xfrm>
            <a:off x="4489281" y="3116136"/>
            <a:ext cx="235131" cy="242615"/>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Freeform 89">
            <a:extLst>
              <a:ext uri="{FF2B5EF4-FFF2-40B4-BE49-F238E27FC236}">
                <a16:creationId xmlns:a16="http://schemas.microsoft.com/office/drawing/2014/main" id="{4E076244-10A0-2541-9677-7E7FDAF3B705}"/>
              </a:ext>
            </a:extLst>
          </p:cNvPr>
          <p:cNvSpPr/>
          <p:nvPr/>
        </p:nvSpPr>
        <p:spPr>
          <a:xfrm>
            <a:off x="3944998" y="1773444"/>
            <a:ext cx="1110343" cy="161386"/>
          </a:xfrm>
          <a:custGeom>
            <a:avLst/>
            <a:gdLst>
              <a:gd name="connsiteX0" fmla="*/ 0 w 1110343"/>
              <a:gd name="connsiteY0" fmla="*/ 161386 h 161386"/>
              <a:gd name="connsiteX1" fmla="*/ 378823 w 1110343"/>
              <a:gd name="connsiteY1" fmla="*/ 4632 h 161386"/>
              <a:gd name="connsiteX2" fmla="*/ 1110343 w 1110343"/>
              <a:gd name="connsiteY2" fmla="*/ 56883 h 161386"/>
            </a:gdLst>
            <a:ahLst/>
            <a:cxnLst>
              <a:cxn ang="0">
                <a:pos x="connsiteX0" y="connsiteY0"/>
              </a:cxn>
              <a:cxn ang="0">
                <a:pos x="connsiteX1" y="connsiteY1"/>
              </a:cxn>
              <a:cxn ang="0">
                <a:pos x="connsiteX2" y="connsiteY2"/>
              </a:cxn>
            </a:cxnLst>
            <a:rect l="l" t="t" r="r" b="b"/>
            <a:pathLst>
              <a:path w="1110343" h="161386">
                <a:moveTo>
                  <a:pt x="0" y="161386"/>
                </a:moveTo>
                <a:cubicBezTo>
                  <a:pt x="96883" y="91717"/>
                  <a:pt x="193766" y="22049"/>
                  <a:pt x="378823" y="4632"/>
                </a:cubicBezTo>
                <a:cubicBezTo>
                  <a:pt x="563880" y="-12785"/>
                  <a:pt x="837111" y="22049"/>
                  <a:pt x="1110343" y="56883"/>
                </a:cubicBezTo>
              </a:path>
            </a:pathLst>
          </a:custGeom>
          <a:noFill/>
          <a:ln>
            <a:solidFill>
              <a:schemeClr val="tx1"/>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TextBox 90">
            <a:extLst>
              <a:ext uri="{FF2B5EF4-FFF2-40B4-BE49-F238E27FC236}">
                <a16:creationId xmlns:a16="http://schemas.microsoft.com/office/drawing/2014/main" id="{FF405FA6-4C04-2D4E-9DD2-20DE1A5C8885}"/>
              </a:ext>
            </a:extLst>
          </p:cNvPr>
          <p:cNvSpPr txBox="1"/>
          <p:nvPr/>
        </p:nvSpPr>
        <p:spPr>
          <a:xfrm>
            <a:off x="4306404" y="1430955"/>
            <a:ext cx="335285" cy="369332"/>
          </a:xfrm>
          <a:prstGeom prst="rect">
            <a:avLst/>
          </a:prstGeom>
          <a:noFill/>
        </p:spPr>
        <p:txBody>
          <a:bodyPr wrap="square" rtlCol="0">
            <a:spAutoFit/>
          </a:bodyPr>
          <a:lstStyle/>
          <a:p>
            <a:r>
              <a:rPr lang="en-US" dirty="0"/>
              <a:t>$</a:t>
            </a:r>
          </a:p>
        </p:txBody>
      </p:sp>
      <p:sp>
        <p:nvSpPr>
          <p:cNvPr id="92" name="Oval 91">
            <a:extLst>
              <a:ext uri="{FF2B5EF4-FFF2-40B4-BE49-F238E27FC236}">
                <a16:creationId xmlns:a16="http://schemas.microsoft.com/office/drawing/2014/main" id="{0CB93A1C-66CE-F446-82C4-565FC3E4596B}"/>
              </a:ext>
            </a:extLst>
          </p:cNvPr>
          <p:cNvSpPr/>
          <p:nvPr/>
        </p:nvSpPr>
        <p:spPr>
          <a:xfrm>
            <a:off x="5064055" y="1690688"/>
            <a:ext cx="235131" cy="242615"/>
          </a:xfrm>
          <a:prstGeom prst="ellipse">
            <a:avLst/>
          </a:pr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707651D1-3447-4C42-A55A-9E406F35E00A}"/>
                  </a:ext>
                </a:extLst>
              </p:cNvPr>
              <p:cNvSpPr txBox="1"/>
              <p:nvPr/>
            </p:nvSpPr>
            <p:spPr>
              <a:xfrm>
                <a:off x="7968350" y="1848112"/>
                <a:ext cx="3696781" cy="1785104"/>
              </a:xfrm>
              <a:prstGeom prst="rect">
                <a:avLst/>
              </a:prstGeom>
              <a:noFill/>
            </p:spPr>
            <p:txBody>
              <a:bodyPr wrap="square" rtlCol="0">
                <a:spAutoFit/>
              </a:bodyPr>
              <a:lstStyle/>
              <a:p>
                <a:r>
                  <a:rPr lang="en-US" sz="2200" dirty="0">
                    <a:solidFill>
                      <a:schemeClr val="accent1"/>
                    </a:solidFill>
                  </a:rPr>
                  <a:t>1 root</a:t>
                </a:r>
                <a:r>
                  <a:rPr lang="en-US" sz="2200" dirty="0"/>
                  <a:t> + </a:t>
                </a:r>
              </a:p>
              <a:p>
                <a14:m>
                  <m:oMath xmlns:m="http://schemas.openxmlformats.org/officeDocument/2006/math">
                    <m:r>
                      <a:rPr lang="en-US" sz="2200" i="1" dirty="0" smtClean="0">
                        <a:solidFill>
                          <a:schemeClr val="accent6"/>
                        </a:solidFill>
                        <a:latin typeface="Cambria Math" panose="02040503050406030204" pitchFamily="18" charset="0"/>
                      </a:rPr>
                      <m:t>𝑘</m:t>
                    </m:r>
                  </m:oMath>
                </a14:m>
                <a:r>
                  <a:rPr lang="en-US" sz="2200" dirty="0">
                    <a:solidFill>
                      <a:schemeClr val="accent6"/>
                    </a:solidFill>
                  </a:rPr>
                  <a:t> nodes along ‘b’ chain </a:t>
                </a:r>
                <a:r>
                  <a:rPr lang="en-US" sz="2200" dirty="0"/>
                  <a:t>+</a:t>
                </a:r>
              </a:p>
              <a:p>
                <a14:m>
                  <m:oMath xmlns:m="http://schemas.openxmlformats.org/officeDocument/2006/math">
                    <m:r>
                      <a:rPr lang="en-US" sz="2200" i="1" dirty="0" smtClean="0">
                        <a:solidFill>
                          <a:srgbClr val="FF4EFF"/>
                        </a:solidFill>
                        <a:latin typeface="Cambria Math" panose="02040503050406030204" pitchFamily="18" charset="0"/>
                      </a:rPr>
                      <m:t>𝑘</m:t>
                    </m:r>
                  </m:oMath>
                </a14:m>
                <a:r>
                  <a:rPr lang="en-US" sz="2200" dirty="0">
                    <a:solidFill>
                      <a:srgbClr val="FF4EFF"/>
                    </a:solidFill>
                  </a:rPr>
                  <a:t> nodes along ‘a’ chain</a:t>
                </a:r>
                <a:r>
                  <a:rPr lang="en-US" sz="2200" dirty="0"/>
                  <a:t> +</a:t>
                </a:r>
              </a:p>
              <a:p>
                <a14:m>
                  <m:oMath xmlns:m="http://schemas.openxmlformats.org/officeDocument/2006/math">
                    <m:r>
                      <a:rPr lang="en-US" sz="2200" i="1" dirty="0" smtClean="0">
                        <a:solidFill>
                          <a:schemeClr val="accent4">
                            <a:lumMod val="75000"/>
                          </a:schemeClr>
                        </a:solidFill>
                        <a:latin typeface="Cambria Math" panose="02040503050406030204" pitchFamily="18" charset="0"/>
                      </a:rPr>
                      <m:t>𝑘</m:t>
                    </m:r>
                  </m:oMath>
                </a14:m>
                <a:r>
                  <a:rPr lang="en-US" sz="2200" dirty="0">
                    <a:solidFill>
                      <a:schemeClr val="accent4"/>
                    </a:solidFill>
                  </a:rPr>
                  <a:t> chains of </a:t>
                </a:r>
                <a14:m>
                  <m:oMath xmlns:m="http://schemas.openxmlformats.org/officeDocument/2006/math">
                    <m:r>
                      <a:rPr lang="en-US" sz="2200" i="1" dirty="0" smtClean="0">
                        <a:solidFill>
                          <a:schemeClr val="accent4">
                            <a:lumMod val="75000"/>
                          </a:schemeClr>
                        </a:solidFill>
                        <a:latin typeface="Cambria Math" panose="02040503050406030204" pitchFamily="18" charset="0"/>
                      </a:rPr>
                      <m:t>𝑘</m:t>
                    </m:r>
                  </m:oMath>
                </a14:m>
                <a:r>
                  <a:rPr lang="en-US" sz="2200" dirty="0">
                    <a:solidFill>
                      <a:schemeClr val="accent4"/>
                    </a:solidFill>
                  </a:rPr>
                  <a:t> ‘b’ nodes each</a:t>
                </a:r>
                <a:r>
                  <a:rPr lang="en-US" sz="2200" dirty="0"/>
                  <a:t> +</a:t>
                </a:r>
              </a:p>
              <a:p>
                <a:r>
                  <a:rPr lang="en-US" sz="2200" dirty="0">
                    <a:solidFill>
                      <a:schemeClr val="accent5"/>
                    </a:solidFill>
                  </a:rPr>
                  <a:t>2 * </a:t>
                </a:r>
                <a14:m>
                  <m:oMath xmlns:m="http://schemas.openxmlformats.org/officeDocument/2006/math">
                    <m:r>
                      <a:rPr lang="en-US" sz="2200" i="1" dirty="0" smtClean="0">
                        <a:solidFill>
                          <a:schemeClr val="accent5"/>
                        </a:solidFill>
                        <a:latin typeface="Cambria Math" panose="02040503050406030204" pitchFamily="18" charset="0"/>
                      </a:rPr>
                      <m:t>𝑘</m:t>
                    </m:r>
                  </m:oMath>
                </a14:m>
                <a:r>
                  <a:rPr lang="en-US" sz="2200" dirty="0">
                    <a:solidFill>
                      <a:schemeClr val="accent5"/>
                    </a:solidFill>
                  </a:rPr>
                  <a:t> </a:t>
                </a:r>
                <a:r>
                  <a:rPr lang="en-US" sz="2200" dirty="0"/>
                  <a:t>+</a:t>
                </a:r>
                <a:r>
                  <a:rPr lang="en-US" sz="2200" dirty="0">
                    <a:solidFill>
                      <a:schemeClr val="accent5"/>
                    </a:solidFill>
                  </a:rPr>
                  <a:t> </a:t>
                </a:r>
                <a:r>
                  <a:rPr lang="en-US" sz="2200" dirty="0">
                    <a:solidFill>
                      <a:schemeClr val="bg1">
                        <a:lumMod val="65000"/>
                      </a:schemeClr>
                    </a:solidFill>
                  </a:rPr>
                  <a:t>1</a:t>
                </a:r>
                <a:r>
                  <a:rPr lang="en-US" sz="2200" dirty="0">
                    <a:solidFill>
                      <a:schemeClr val="accent5"/>
                    </a:solidFill>
                  </a:rPr>
                  <a:t> leaves </a:t>
                </a:r>
              </a:p>
            </p:txBody>
          </p:sp>
        </mc:Choice>
        <mc:Fallback xmlns="">
          <p:sp>
            <p:nvSpPr>
              <p:cNvPr id="3" name="TextBox 2">
                <a:extLst>
                  <a:ext uri="{FF2B5EF4-FFF2-40B4-BE49-F238E27FC236}">
                    <a16:creationId xmlns:a16="http://schemas.microsoft.com/office/drawing/2014/main" id="{707651D1-3447-4C42-A55A-9E406F35E00A}"/>
                  </a:ext>
                </a:extLst>
              </p:cNvPr>
              <p:cNvSpPr txBox="1">
                <a:spLocks noRot="1" noChangeAspect="1" noMove="1" noResize="1" noEditPoints="1" noAdjustHandles="1" noChangeArrowheads="1" noChangeShapeType="1" noTextEdit="1"/>
              </p:cNvSpPr>
              <p:nvPr/>
            </p:nvSpPr>
            <p:spPr>
              <a:xfrm>
                <a:off x="7968350" y="1848112"/>
                <a:ext cx="3696781" cy="1785104"/>
              </a:xfrm>
              <a:prstGeom prst="rect">
                <a:avLst/>
              </a:prstGeom>
              <a:blipFill>
                <a:blip r:embed="rId3"/>
                <a:stretch>
                  <a:fillRect l="-1706" t="-2128" b="-5674"/>
                </a:stretch>
              </a:blipFill>
            </p:spPr>
            <p:txBody>
              <a:bodyPr/>
              <a:lstStyle/>
              <a:p>
                <a:r>
                  <a:rPr lang="en-US">
                    <a:noFill/>
                  </a:rPr>
                  <a:t> </a:t>
                </a:r>
              </a:p>
            </p:txBody>
          </p:sp>
        </mc:Fallback>
      </mc:AlternateContent>
      <p:sp>
        <p:nvSpPr>
          <p:cNvPr id="5" name="Right Brace 4">
            <a:extLst>
              <a:ext uri="{FF2B5EF4-FFF2-40B4-BE49-F238E27FC236}">
                <a16:creationId xmlns:a16="http://schemas.microsoft.com/office/drawing/2014/main" id="{B6042ABE-548A-6849-B656-2EBE50CF0964}"/>
              </a:ext>
            </a:extLst>
          </p:cNvPr>
          <p:cNvSpPr/>
          <p:nvPr/>
        </p:nvSpPr>
        <p:spPr>
          <a:xfrm rot="5400000">
            <a:off x="8739161" y="3511886"/>
            <a:ext cx="202072" cy="311540"/>
          </a:xfrm>
          <a:prstGeom prst="rightBrace">
            <a:avLst/>
          </a:prstGeom>
          <a:noFill/>
          <a:ln>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bg1">
                  <a:lumMod val="65000"/>
                </a:schemeClr>
              </a:solidFill>
            </a:endParaRPr>
          </a:p>
        </p:txBody>
      </p:sp>
      <p:sp>
        <p:nvSpPr>
          <p:cNvPr id="6" name="TextBox 5">
            <a:extLst>
              <a:ext uri="{FF2B5EF4-FFF2-40B4-BE49-F238E27FC236}">
                <a16:creationId xmlns:a16="http://schemas.microsoft.com/office/drawing/2014/main" id="{6F730BF5-34E2-AB46-B535-5C56E497B6D7}"/>
              </a:ext>
            </a:extLst>
          </p:cNvPr>
          <p:cNvSpPr txBox="1"/>
          <p:nvPr/>
        </p:nvSpPr>
        <p:spPr>
          <a:xfrm>
            <a:off x="8608432" y="3768691"/>
            <a:ext cx="775069" cy="307777"/>
          </a:xfrm>
          <a:prstGeom prst="rect">
            <a:avLst/>
          </a:prstGeom>
          <a:noFill/>
        </p:spPr>
        <p:txBody>
          <a:bodyPr wrap="square" rtlCol="0">
            <a:spAutoFit/>
          </a:bodyPr>
          <a:lstStyle/>
          <a:p>
            <a:r>
              <a:rPr lang="en-US" sz="1400" dirty="0">
                <a:solidFill>
                  <a:schemeClr val="bg1">
                    <a:lumMod val="65000"/>
                  </a:schemeClr>
                </a:solidFill>
              </a:rPr>
              <a:t>suffix $</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DB54E152-386B-FE46-ACFB-E5BA28071DCE}"/>
                  </a:ext>
                </a:extLst>
              </p:cNvPr>
              <p:cNvSpPr txBox="1"/>
              <p:nvPr/>
            </p:nvSpPr>
            <p:spPr>
              <a:xfrm>
                <a:off x="8177349" y="4076468"/>
                <a:ext cx="2821577" cy="143821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l-GR" i="1" dirty="0" smtClean="0">
                          <a:latin typeface="Cambria Math" panose="02040503050406030204" pitchFamily="18" charset="0"/>
                        </a:rPr>
                        <m:t>=</m:t>
                      </m:r>
                      <m:sSup>
                        <m:sSupPr>
                          <m:ctrlPr>
                            <a:rPr lang="en-US" b="0" i="1" dirty="0" smtClean="0">
                              <a:latin typeface="Cambria Math" panose="02040503050406030204" pitchFamily="18" charset="0"/>
                            </a:rPr>
                          </m:ctrlPr>
                        </m:sSupPr>
                        <m:e>
                          <m:r>
                            <a:rPr lang="en-US" b="0" i="1" dirty="0" smtClean="0">
                              <a:latin typeface="Cambria Math" panose="02040503050406030204" pitchFamily="18" charset="0"/>
                            </a:rPr>
                            <m:t>𝑘</m:t>
                          </m:r>
                        </m:e>
                        <m:sup>
                          <m:r>
                            <a:rPr lang="en-US" b="0" i="1" dirty="0" smtClean="0">
                              <a:latin typeface="Cambria Math" panose="02040503050406030204" pitchFamily="18" charset="0"/>
                            </a:rPr>
                            <m:t>2</m:t>
                          </m:r>
                        </m:sup>
                      </m:sSup>
                      <m:r>
                        <a:rPr lang="en-US" b="0" i="1" dirty="0" smtClean="0">
                          <a:latin typeface="Cambria Math" panose="02040503050406030204" pitchFamily="18" charset="0"/>
                        </a:rPr>
                        <m:t>+4</m:t>
                      </m:r>
                      <m:r>
                        <a:rPr lang="en-US" b="0" i="1" dirty="0" smtClean="0">
                          <a:latin typeface="Cambria Math" panose="02040503050406030204" pitchFamily="18" charset="0"/>
                        </a:rPr>
                        <m:t>𝑘</m:t>
                      </m:r>
                      <m:r>
                        <a:rPr lang="en-US" b="0" i="1" dirty="0" smtClean="0">
                          <a:latin typeface="Cambria Math" panose="02040503050406030204" pitchFamily="18" charset="0"/>
                        </a:rPr>
                        <m:t>+2=</m:t>
                      </m:r>
                      <m:sSup>
                        <m:sSupPr>
                          <m:ctrlPr>
                            <a:rPr lang="en-US" b="0" i="1" dirty="0" smtClean="0">
                              <a:latin typeface="Cambria Math" panose="02040503050406030204" pitchFamily="18" charset="0"/>
                            </a:rPr>
                          </m:ctrlPr>
                        </m:sSupPr>
                        <m:e>
                          <m:d>
                            <m:dPr>
                              <m:ctrlPr>
                                <a:rPr lang="en-US" b="0" i="1" dirty="0" smtClean="0">
                                  <a:latin typeface="Cambria Math" panose="02040503050406030204" pitchFamily="18" charset="0"/>
                                </a:rPr>
                              </m:ctrlPr>
                            </m:dPr>
                            <m:e>
                              <m:f>
                                <m:fPr>
                                  <m:ctrlPr>
                                    <a:rPr lang="en-US" b="0" i="1" dirty="0" smtClean="0">
                                      <a:latin typeface="Cambria Math" panose="02040503050406030204" pitchFamily="18" charset="0"/>
                                    </a:rPr>
                                  </m:ctrlPr>
                                </m:fPr>
                                <m:num>
                                  <m:r>
                                    <a:rPr lang="en-US" b="0" i="1" dirty="0" smtClean="0">
                                      <a:latin typeface="Cambria Math" panose="02040503050406030204" pitchFamily="18" charset="0"/>
                                    </a:rPr>
                                    <m:t>𝑛</m:t>
                                  </m:r>
                                </m:num>
                                <m:den>
                                  <m:r>
                                    <a:rPr lang="en-US" b="0" i="1" dirty="0" smtClean="0">
                                      <a:latin typeface="Cambria Math" panose="02040503050406030204" pitchFamily="18" charset="0"/>
                                    </a:rPr>
                                    <m:t>2</m:t>
                                  </m:r>
                                </m:den>
                              </m:f>
                            </m:e>
                          </m:d>
                        </m:e>
                        <m:sup>
                          <m:r>
                            <a:rPr lang="en-US" b="0" i="1" dirty="0" smtClean="0">
                              <a:latin typeface="Cambria Math" panose="02040503050406030204" pitchFamily="18" charset="0"/>
                            </a:rPr>
                            <m:t>2</m:t>
                          </m:r>
                        </m:sup>
                      </m:sSup>
                      <m:r>
                        <a:rPr lang="en-US" b="0" i="1" dirty="0" smtClean="0">
                          <a:latin typeface="Cambria Math" panose="02040503050406030204" pitchFamily="18" charset="0"/>
                        </a:rPr>
                        <m:t>+4</m:t>
                      </m:r>
                      <m:d>
                        <m:dPr>
                          <m:ctrlPr>
                            <a:rPr lang="en-US" b="0" i="1" dirty="0" smtClean="0">
                              <a:latin typeface="Cambria Math" panose="02040503050406030204" pitchFamily="18" charset="0"/>
                            </a:rPr>
                          </m:ctrlPr>
                        </m:dPr>
                        <m:e>
                          <m:f>
                            <m:fPr>
                              <m:ctrlPr>
                                <a:rPr lang="en-US" b="0" i="1" dirty="0" smtClean="0">
                                  <a:latin typeface="Cambria Math" panose="02040503050406030204" pitchFamily="18" charset="0"/>
                                </a:rPr>
                              </m:ctrlPr>
                            </m:fPr>
                            <m:num>
                              <m:r>
                                <a:rPr lang="en-US" b="0" i="1" dirty="0" smtClean="0">
                                  <a:latin typeface="Cambria Math" panose="02040503050406030204" pitchFamily="18" charset="0"/>
                                </a:rPr>
                                <m:t>𝑛</m:t>
                              </m:r>
                            </m:num>
                            <m:den>
                              <m:r>
                                <a:rPr lang="en-US" b="0" i="1" dirty="0" smtClean="0">
                                  <a:latin typeface="Cambria Math" panose="02040503050406030204" pitchFamily="18" charset="0"/>
                                </a:rPr>
                                <m:t>2</m:t>
                              </m:r>
                            </m:den>
                          </m:f>
                        </m:e>
                      </m:d>
                      <m:r>
                        <a:rPr lang="en-US" b="0" i="1" dirty="0" smtClean="0">
                          <a:latin typeface="Cambria Math" panose="02040503050406030204" pitchFamily="18" charset="0"/>
                        </a:rPr>
                        <m:t>+2</m:t>
                      </m:r>
                    </m:oMath>
                    <m:oMath xmlns:m="http://schemas.openxmlformats.org/officeDocument/2006/math">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4</m:t>
                          </m:r>
                        </m:den>
                      </m:f>
                      <m:sSup>
                        <m:sSupPr>
                          <m:ctrlPr>
                            <a:rPr lang="en-US" b="0" i="1" smtClean="0">
                              <a:latin typeface="Cambria Math" panose="02040503050406030204" pitchFamily="18" charset="0"/>
                            </a:rPr>
                          </m:ctrlPr>
                        </m:sSupPr>
                        <m:e>
                          <m:r>
                            <a:rPr lang="en-US" b="0" i="1" smtClean="0">
                              <a:latin typeface="Cambria Math" panose="02040503050406030204" pitchFamily="18" charset="0"/>
                            </a:rPr>
                            <m:t>𝑛</m:t>
                          </m:r>
                        </m:e>
                        <m:sup>
                          <m:r>
                            <a:rPr lang="en-US" b="0" i="1" smtClean="0">
                              <a:latin typeface="Cambria Math" panose="02040503050406030204" pitchFamily="18" charset="0"/>
                            </a:rPr>
                            <m:t>2</m:t>
                          </m:r>
                        </m:sup>
                      </m:sSup>
                      <m:r>
                        <a:rPr lang="en-US" b="0" i="1" smtClean="0">
                          <a:latin typeface="Cambria Math" panose="02040503050406030204" pitchFamily="18" charset="0"/>
                        </a:rPr>
                        <m:t>+2</m:t>
                      </m:r>
                      <m:r>
                        <a:rPr lang="en-US" b="0" i="1" smtClean="0">
                          <a:latin typeface="Cambria Math" panose="02040503050406030204" pitchFamily="18" charset="0"/>
                        </a:rPr>
                        <m:t>𝑛</m:t>
                      </m:r>
                      <m:r>
                        <a:rPr lang="en-US" b="0" i="1" smtClean="0">
                          <a:latin typeface="Cambria Math" panose="02040503050406030204" pitchFamily="18" charset="0"/>
                        </a:rPr>
                        <m:t>+2</m:t>
                      </m:r>
                    </m:oMath>
                  </m:oMathPara>
                </a14:m>
                <a:endParaRPr lang="en-US" dirty="0"/>
              </a:p>
            </p:txBody>
          </p:sp>
        </mc:Choice>
        <mc:Fallback xmlns="">
          <p:sp>
            <p:nvSpPr>
              <p:cNvPr id="4" name="TextBox 3">
                <a:extLst>
                  <a:ext uri="{FF2B5EF4-FFF2-40B4-BE49-F238E27FC236}">
                    <a16:creationId xmlns:a16="http://schemas.microsoft.com/office/drawing/2014/main" id="{DB54E152-386B-FE46-ACFB-E5BA28071DCE}"/>
                  </a:ext>
                </a:extLst>
              </p:cNvPr>
              <p:cNvSpPr txBox="1">
                <a:spLocks noRot="1" noChangeAspect="1" noMove="1" noResize="1" noEditPoints="1" noAdjustHandles="1" noChangeArrowheads="1" noChangeShapeType="1" noTextEdit="1"/>
              </p:cNvSpPr>
              <p:nvPr/>
            </p:nvSpPr>
            <p:spPr>
              <a:xfrm>
                <a:off x="8177349" y="4076468"/>
                <a:ext cx="2821577" cy="1438214"/>
              </a:xfrm>
              <a:prstGeom prst="rect">
                <a:avLst/>
              </a:prstGeom>
              <a:blipFill>
                <a:blip r:embed="rId4"/>
                <a:stretch>
                  <a:fillRect/>
                </a:stretch>
              </a:blipFill>
            </p:spPr>
            <p:txBody>
              <a:bodyPr/>
              <a:lstStyle/>
              <a:p>
                <a:r>
                  <a:rPr lang="en-US">
                    <a:noFill/>
                  </a:rPr>
                  <a:t> </a:t>
                </a:r>
              </a:p>
            </p:txBody>
          </p:sp>
        </mc:Fallback>
      </mc:AlternateContent>
      <p:sp>
        <p:nvSpPr>
          <p:cNvPr id="83" name="Oval 82">
            <a:extLst>
              <a:ext uri="{FF2B5EF4-FFF2-40B4-BE49-F238E27FC236}">
                <a16:creationId xmlns:a16="http://schemas.microsoft.com/office/drawing/2014/main" id="{BB1BC92D-C32A-1247-9550-4171395F2C94}"/>
              </a:ext>
            </a:extLst>
          </p:cNvPr>
          <p:cNvSpPr/>
          <p:nvPr/>
        </p:nvSpPr>
        <p:spPr>
          <a:xfrm>
            <a:off x="5377957" y="2908234"/>
            <a:ext cx="86669" cy="11900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980F8E52-A31A-1347-840F-D2C9DFCB7F37}"/>
              </a:ext>
            </a:extLst>
          </p:cNvPr>
          <p:cNvSpPr/>
          <p:nvPr/>
        </p:nvSpPr>
        <p:spPr>
          <a:xfrm>
            <a:off x="5598091" y="3038056"/>
            <a:ext cx="86669" cy="11900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6BB284C9-6826-9043-9A51-6DA71E456457}"/>
              </a:ext>
            </a:extLst>
          </p:cNvPr>
          <p:cNvSpPr/>
          <p:nvPr/>
        </p:nvSpPr>
        <p:spPr>
          <a:xfrm>
            <a:off x="5806936" y="3179167"/>
            <a:ext cx="86669" cy="11900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a:extLst>
              <a:ext uri="{FF2B5EF4-FFF2-40B4-BE49-F238E27FC236}">
                <a16:creationId xmlns:a16="http://schemas.microsoft.com/office/drawing/2014/main" id="{F3F62FCC-B517-8247-A4F1-6AECD8500F51}"/>
              </a:ext>
            </a:extLst>
          </p:cNvPr>
          <p:cNvSpPr/>
          <p:nvPr/>
        </p:nvSpPr>
        <p:spPr>
          <a:xfrm>
            <a:off x="5191690" y="3771838"/>
            <a:ext cx="86669" cy="11900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Oval 94">
            <a:extLst>
              <a:ext uri="{FF2B5EF4-FFF2-40B4-BE49-F238E27FC236}">
                <a16:creationId xmlns:a16="http://schemas.microsoft.com/office/drawing/2014/main" id="{A85AC9A2-9025-A646-9771-A435CBD612A8}"/>
              </a:ext>
            </a:extLst>
          </p:cNvPr>
          <p:cNvSpPr/>
          <p:nvPr/>
        </p:nvSpPr>
        <p:spPr>
          <a:xfrm>
            <a:off x="5411824" y="3901660"/>
            <a:ext cx="86669" cy="11900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a:extLst>
              <a:ext uri="{FF2B5EF4-FFF2-40B4-BE49-F238E27FC236}">
                <a16:creationId xmlns:a16="http://schemas.microsoft.com/office/drawing/2014/main" id="{BC1021C9-30A8-0843-AF65-3EAD8B27CFBC}"/>
              </a:ext>
            </a:extLst>
          </p:cNvPr>
          <p:cNvSpPr/>
          <p:nvPr/>
        </p:nvSpPr>
        <p:spPr>
          <a:xfrm>
            <a:off x="5620669" y="4042771"/>
            <a:ext cx="86669" cy="11900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7" name="Straight Arrow Connector 96">
            <a:extLst>
              <a:ext uri="{FF2B5EF4-FFF2-40B4-BE49-F238E27FC236}">
                <a16:creationId xmlns:a16="http://schemas.microsoft.com/office/drawing/2014/main" id="{C4FFF27C-C1C5-8E45-9D06-3FDB7569FE7E}"/>
              </a:ext>
            </a:extLst>
          </p:cNvPr>
          <p:cNvCxnSpPr>
            <a:cxnSpLocks/>
          </p:cNvCxnSpPr>
          <p:nvPr/>
        </p:nvCxnSpPr>
        <p:spPr>
          <a:xfrm>
            <a:off x="5851698" y="3495847"/>
            <a:ext cx="0" cy="43978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4863B691-23D6-D343-A15D-A40C03ABAB50}"/>
              </a:ext>
            </a:extLst>
          </p:cNvPr>
          <p:cNvCxnSpPr>
            <a:cxnSpLocks/>
          </p:cNvCxnSpPr>
          <p:nvPr/>
        </p:nvCxnSpPr>
        <p:spPr>
          <a:xfrm>
            <a:off x="5338047" y="3219265"/>
            <a:ext cx="0" cy="43978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BFB360D6-DFE2-914A-9170-26AAE3A9365A}"/>
              </a:ext>
            </a:extLst>
          </p:cNvPr>
          <p:cNvSpPr txBox="1"/>
          <p:nvPr/>
        </p:nvSpPr>
        <p:spPr>
          <a:xfrm>
            <a:off x="2923736" y="4919168"/>
            <a:ext cx="335285" cy="369332"/>
          </a:xfrm>
          <a:prstGeom prst="rect">
            <a:avLst/>
          </a:prstGeom>
          <a:noFill/>
        </p:spPr>
        <p:txBody>
          <a:bodyPr wrap="square" rtlCol="0">
            <a:spAutoFit/>
          </a:bodyPr>
          <a:lstStyle/>
          <a:p>
            <a:r>
              <a:rPr lang="en-US" dirty="0"/>
              <a:t>b</a:t>
            </a:r>
          </a:p>
        </p:txBody>
      </p:sp>
      <p:cxnSp>
        <p:nvCxnSpPr>
          <p:cNvPr id="100" name="Straight Arrow Connector 99">
            <a:extLst>
              <a:ext uri="{FF2B5EF4-FFF2-40B4-BE49-F238E27FC236}">
                <a16:creationId xmlns:a16="http://schemas.microsoft.com/office/drawing/2014/main" id="{DA38EF3C-4409-DA41-BBEE-1EBC2857577A}"/>
              </a:ext>
            </a:extLst>
          </p:cNvPr>
          <p:cNvCxnSpPr>
            <a:cxnSpLocks/>
          </p:cNvCxnSpPr>
          <p:nvPr/>
        </p:nvCxnSpPr>
        <p:spPr>
          <a:xfrm flipH="1">
            <a:off x="2109918" y="3122391"/>
            <a:ext cx="210597" cy="14862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9FA09C49-3F0F-7B46-9E97-F2A20DEE3419}"/>
              </a:ext>
            </a:extLst>
          </p:cNvPr>
          <p:cNvCxnSpPr>
            <a:cxnSpLocks/>
          </p:cNvCxnSpPr>
          <p:nvPr/>
        </p:nvCxnSpPr>
        <p:spPr>
          <a:xfrm flipH="1">
            <a:off x="2660004" y="3627492"/>
            <a:ext cx="191738" cy="14119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782F61D5-5A7B-8E49-B7A3-F38D7289BBDC}"/>
              </a:ext>
            </a:extLst>
          </p:cNvPr>
          <p:cNvCxnSpPr>
            <a:cxnSpLocks/>
          </p:cNvCxnSpPr>
          <p:nvPr/>
        </p:nvCxnSpPr>
        <p:spPr>
          <a:xfrm flipH="1">
            <a:off x="3692196" y="4507063"/>
            <a:ext cx="226084" cy="21931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3" name="Oval 102">
            <a:extLst>
              <a:ext uri="{FF2B5EF4-FFF2-40B4-BE49-F238E27FC236}">
                <a16:creationId xmlns:a16="http://schemas.microsoft.com/office/drawing/2014/main" id="{2CB42086-6E3D-574A-AA70-534F451A0E17}"/>
              </a:ext>
            </a:extLst>
          </p:cNvPr>
          <p:cNvSpPr/>
          <p:nvPr/>
        </p:nvSpPr>
        <p:spPr>
          <a:xfrm>
            <a:off x="3571725" y="2953388"/>
            <a:ext cx="86669" cy="11900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a:extLst>
              <a:ext uri="{FF2B5EF4-FFF2-40B4-BE49-F238E27FC236}">
                <a16:creationId xmlns:a16="http://schemas.microsoft.com/office/drawing/2014/main" id="{24FF2628-7471-D64C-858B-8F29DCA34F24}"/>
              </a:ext>
            </a:extLst>
          </p:cNvPr>
          <p:cNvSpPr/>
          <p:nvPr/>
        </p:nvSpPr>
        <p:spPr>
          <a:xfrm>
            <a:off x="3791859" y="3083210"/>
            <a:ext cx="86669" cy="11900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104">
            <a:extLst>
              <a:ext uri="{FF2B5EF4-FFF2-40B4-BE49-F238E27FC236}">
                <a16:creationId xmlns:a16="http://schemas.microsoft.com/office/drawing/2014/main" id="{760907BE-AB23-8643-8678-A178F2D88C56}"/>
              </a:ext>
            </a:extLst>
          </p:cNvPr>
          <p:cNvSpPr/>
          <p:nvPr/>
        </p:nvSpPr>
        <p:spPr>
          <a:xfrm>
            <a:off x="4000704" y="3224321"/>
            <a:ext cx="86669" cy="11900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a:extLst>
              <a:ext uri="{FF2B5EF4-FFF2-40B4-BE49-F238E27FC236}">
                <a16:creationId xmlns:a16="http://schemas.microsoft.com/office/drawing/2014/main" id="{38D5A13C-642A-EE4A-B639-6974F76D2774}"/>
              </a:ext>
            </a:extLst>
          </p:cNvPr>
          <p:cNvSpPr/>
          <p:nvPr/>
        </p:nvSpPr>
        <p:spPr>
          <a:xfrm>
            <a:off x="1917900" y="3308989"/>
            <a:ext cx="86669" cy="11900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9CA016E4-2594-B749-B967-78AB7A94D2E5}"/>
              </a:ext>
            </a:extLst>
          </p:cNvPr>
          <p:cNvSpPr/>
          <p:nvPr/>
        </p:nvSpPr>
        <p:spPr>
          <a:xfrm>
            <a:off x="1765497" y="3438811"/>
            <a:ext cx="86669" cy="11900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a:extLst>
              <a:ext uri="{FF2B5EF4-FFF2-40B4-BE49-F238E27FC236}">
                <a16:creationId xmlns:a16="http://schemas.microsoft.com/office/drawing/2014/main" id="{BEFEBF51-B54E-C542-B8A2-78A273A606A7}"/>
              </a:ext>
            </a:extLst>
          </p:cNvPr>
          <p:cNvSpPr/>
          <p:nvPr/>
        </p:nvSpPr>
        <p:spPr>
          <a:xfrm>
            <a:off x="1624383" y="3557344"/>
            <a:ext cx="86669" cy="11900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a:extLst>
              <a:ext uri="{FF2B5EF4-FFF2-40B4-BE49-F238E27FC236}">
                <a16:creationId xmlns:a16="http://schemas.microsoft.com/office/drawing/2014/main" id="{59B105D9-57AC-E04A-BFE6-82B9F21AD940}"/>
              </a:ext>
            </a:extLst>
          </p:cNvPr>
          <p:cNvSpPr/>
          <p:nvPr/>
        </p:nvSpPr>
        <p:spPr>
          <a:xfrm>
            <a:off x="2465415" y="3811348"/>
            <a:ext cx="86669" cy="11900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a:extLst>
              <a:ext uri="{FF2B5EF4-FFF2-40B4-BE49-F238E27FC236}">
                <a16:creationId xmlns:a16="http://schemas.microsoft.com/office/drawing/2014/main" id="{520E396C-6B6B-3E47-8E88-D10038B129DC}"/>
              </a:ext>
            </a:extLst>
          </p:cNvPr>
          <p:cNvSpPr/>
          <p:nvPr/>
        </p:nvSpPr>
        <p:spPr>
          <a:xfrm>
            <a:off x="2313012" y="3941170"/>
            <a:ext cx="86669" cy="11900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Oval 110">
            <a:extLst>
              <a:ext uri="{FF2B5EF4-FFF2-40B4-BE49-F238E27FC236}">
                <a16:creationId xmlns:a16="http://schemas.microsoft.com/office/drawing/2014/main" id="{2992145F-19B1-3A44-BD65-D3D36A04A3B9}"/>
              </a:ext>
            </a:extLst>
          </p:cNvPr>
          <p:cNvSpPr/>
          <p:nvPr/>
        </p:nvSpPr>
        <p:spPr>
          <a:xfrm>
            <a:off x="2171898" y="4059703"/>
            <a:ext cx="86669" cy="11900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Oval 111">
            <a:extLst>
              <a:ext uri="{FF2B5EF4-FFF2-40B4-BE49-F238E27FC236}">
                <a16:creationId xmlns:a16="http://schemas.microsoft.com/office/drawing/2014/main" id="{BD5BE4BC-5460-5C40-8193-B30326B413D5}"/>
              </a:ext>
            </a:extLst>
          </p:cNvPr>
          <p:cNvSpPr/>
          <p:nvPr/>
        </p:nvSpPr>
        <p:spPr>
          <a:xfrm>
            <a:off x="3621424" y="4767884"/>
            <a:ext cx="86669" cy="11900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Oval 112">
            <a:extLst>
              <a:ext uri="{FF2B5EF4-FFF2-40B4-BE49-F238E27FC236}">
                <a16:creationId xmlns:a16="http://schemas.microsoft.com/office/drawing/2014/main" id="{D61D47B5-7364-C148-9219-E683E25E7F47}"/>
              </a:ext>
            </a:extLst>
          </p:cNvPr>
          <p:cNvSpPr/>
          <p:nvPr/>
        </p:nvSpPr>
        <p:spPr>
          <a:xfrm>
            <a:off x="3469021" y="4897706"/>
            <a:ext cx="86669" cy="11900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a:extLst>
              <a:ext uri="{FF2B5EF4-FFF2-40B4-BE49-F238E27FC236}">
                <a16:creationId xmlns:a16="http://schemas.microsoft.com/office/drawing/2014/main" id="{AB534D7C-44DC-F54A-8B43-5940B15F2EDF}"/>
              </a:ext>
            </a:extLst>
          </p:cNvPr>
          <p:cNvSpPr/>
          <p:nvPr/>
        </p:nvSpPr>
        <p:spPr>
          <a:xfrm>
            <a:off x="3327907" y="5016239"/>
            <a:ext cx="86669" cy="11900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9600405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AC8990-E147-2343-A0AB-0F1C92AA5257}"/>
              </a:ext>
            </a:extLst>
          </p:cNvPr>
          <p:cNvSpPr>
            <a:spLocks noGrp="1"/>
          </p:cNvSpPr>
          <p:nvPr>
            <p:ph type="title"/>
          </p:nvPr>
        </p:nvSpPr>
        <p:spPr/>
        <p:txBody>
          <a:bodyPr/>
          <a:lstStyle/>
          <a:p>
            <a:pPr algn="ctr"/>
            <a:r>
              <a:rPr lang="en-US" dirty="0"/>
              <a:t>A bad family of strings</a:t>
            </a:r>
          </a:p>
        </p:txBody>
      </p:sp>
      <p:sp>
        <p:nvSpPr>
          <p:cNvPr id="9" name="Oval 8">
            <a:extLst>
              <a:ext uri="{FF2B5EF4-FFF2-40B4-BE49-F238E27FC236}">
                <a16:creationId xmlns:a16="http://schemas.microsoft.com/office/drawing/2014/main" id="{38FD9AEF-6272-7844-A6D9-FF0383BF1B5F}"/>
              </a:ext>
            </a:extLst>
          </p:cNvPr>
          <p:cNvSpPr/>
          <p:nvPr/>
        </p:nvSpPr>
        <p:spPr>
          <a:xfrm>
            <a:off x="3709867" y="1888158"/>
            <a:ext cx="235131" cy="242615"/>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68B72F46-300B-2F4F-8335-82E04DF617F5}"/>
              </a:ext>
            </a:extLst>
          </p:cNvPr>
          <p:cNvCxnSpPr>
            <a:stCxn id="9" idx="6"/>
          </p:cNvCxnSpPr>
          <p:nvPr/>
        </p:nvCxnSpPr>
        <p:spPr>
          <a:xfrm>
            <a:off x="3944998" y="2009466"/>
            <a:ext cx="548640" cy="36485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97E66A8D-694E-8D40-A5F8-2410D9E6E6F4}"/>
              </a:ext>
            </a:extLst>
          </p:cNvPr>
          <p:cNvSpPr/>
          <p:nvPr/>
        </p:nvSpPr>
        <p:spPr>
          <a:xfrm>
            <a:off x="4493638" y="2374319"/>
            <a:ext cx="235131" cy="242615"/>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a:extLst>
              <a:ext uri="{FF2B5EF4-FFF2-40B4-BE49-F238E27FC236}">
                <a16:creationId xmlns:a16="http://schemas.microsoft.com/office/drawing/2014/main" id="{0DBF4677-5C9C-B848-82BD-79863249C9E7}"/>
              </a:ext>
            </a:extLst>
          </p:cNvPr>
          <p:cNvCxnSpPr>
            <a:stCxn id="12" idx="6"/>
          </p:cNvCxnSpPr>
          <p:nvPr/>
        </p:nvCxnSpPr>
        <p:spPr>
          <a:xfrm>
            <a:off x="4728769" y="2495627"/>
            <a:ext cx="548640" cy="36485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7CF3E525-A3BC-A24E-9944-8FD4A821D24F}"/>
              </a:ext>
            </a:extLst>
          </p:cNvPr>
          <p:cNvCxnSpPr>
            <a:cxnSpLocks/>
          </p:cNvCxnSpPr>
          <p:nvPr/>
        </p:nvCxnSpPr>
        <p:spPr>
          <a:xfrm>
            <a:off x="6078592" y="3370631"/>
            <a:ext cx="548640" cy="36485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322BF0AB-3B9B-9849-B807-56C7711F1740}"/>
              </a:ext>
            </a:extLst>
          </p:cNvPr>
          <p:cNvSpPr/>
          <p:nvPr/>
        </p:nvSpPr>
        <p:spPr>
          <a:xfrm>
            <a:off x="6627232" y="3721741"/>
            <a:ext cx="235131" cy="242615"/>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Arrow Connector 16">
            <a:extLst>
              <a:ext uri="{FF2B5EF4-FFF2-40B4-BE49-F238E27FC236}">
                <a16:creationId xmlns:a16="http://schemas.microsoft.com/office/drawing/2014/main" id="{6F55FE16-0E03-DC4D-8219-E76C8ED7903A}"/>
              </a:ext>
            </a:extLst>
          </p:cNvPr>
          <p:cNvCxnSpPr>
            <a:cxnSpLocks/>
          </p:cNvCxnSpPr>
          <p:nvPr/>
        </p:nvCxnSpPr>
        <p:spPr>
          <a:xfrm>
            <a:off x="6749167" y="3986919"/>
            <a:ext cx="0" cy="43978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272F90DB-1003-5446-8981-F132198563C5}"/>
              </a:ext>
            </a:extLst>
          </p:cNvPr>
          <p:cNvCxnSpPr>
            <a:cxnSpLocks/>
          </p:cNvCxnSpPr>
          <p:nvPr/>
        </p:nvCxnSpPr>
        <p:spPr>
          <a:xfrm flipH="1">
            <a:off x="3161227" y="2045582"/>
            <a:ext cx="509451" cy="3423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685005BC-44CA-1648-A346-0FB696BD18AE}"/>
              </a:ext>
            </a:extLst>
          </p:cNvPr>
          <p:cNvSpPr/>
          <p:nvPr/>
        </p:nvSpPr>
        <p:spPr>
          <a:xfrm>
            <a:off x="2960927" y="2380195"/>
            <a:ext cx="235131" cy="242615"/>
          </a:xfrm>
          <a:prstGeom prst="ellipse">
            <a:avLst/>
          </a:prstGeom>
          <a:solidFill>
            <a:srgbClr val="FF4EFF"/>
          </a:solidFill>
          <a:ln>
            <a:solidFill>
              <a:srgbClr val="FF4E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273BD8C6-8417-FB44-8F00-13D384ECBE39}"/>
              </a:ext>
            </a:extLst>
          </p:cNvPr>
          <p:cNvSpPr/>
          <p:nvPr/>
        </p:nvSpPr>
        <p:spPr>
          <a:xfrm>
            <a:off x="4587241" y="3783019"/>
            <a:ext cx="235131" cy="242615"/>
          </a:xfrm>
          <a:prstGeom prst="ellipse">
            <a:avLst/>
          </a:prstGeom>
          <a:solidFill>
            <a:srgbClr val="FF4EFF"/>
          </a:solidFill>
          <a:ln>
            <a:solidFill>
              <a:srgbClr val="FF4E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C41856A7-2F74-F640-99A5-FFC372A199FB}"/>
              </a:ext>
            </a:extLst>
          </p:cNvPr>
          <p:cNvSpPr/>
          <p:nvPr/>
        </p:nvSpPr>
        <p:spPr>
          <a:xfrm>
            <a:off x="2316486" y="2872231"/>
            <a:ext cx="235131" cy="242615"/>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2B1E556C-7D38-0649-885D-DFCA3FD24136}"/>
              </a:ext>
            </a:extLst>
          </p:cNvPr>
          <p:cNvSpPr/>
          <p:nvPr/>
        </p:nvSpPr>
        <p:spPr>
          <a:xfrm>
            <a:off x="2886902" y="3429584"/>
            <a:ext cx="235131" cy="242615"/>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E3441C57-F63B-B745-A93A-191A40DE5335}"/>
              </a:ext>
            </a:extLst>
          </p:cNvPr>
          <p:cNvSpPr/>
          <p:nvPr/>
        </p:nvSpPr>
        <p:spPr>
          <a:xfrm>
            <a:off x="3953440" y="4283029"/>
            <a:ext cx="235131" cy="242615"/>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3C4890BE-88F8-894A-94C3-BFB0C4E9B4D7}"/>
              </a:ext>
            </a:extLst>
          </p:cNvPr>
          <p:cNvSpPr/>
          <p:nvPr/>
        </p:nvSpPr>
        <p:spPr>
          <a:xfrm>
            <a:off x="883912" y="3895489"/>
            <a:ext cx="235131" cy="242615"/>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41C538B3-F4B5-4948-AA9F-23DE26D8521C}"/>
              </a:ext>
            </a:extLst>
          </p:cNvPr>
          <p:cNvSpPr/>
          <p:nvPr/>
        </p:nvSpPr>
        <p:spPr>
          <a:xfrm>
            <a:off x="1454328" y="4452842"/>
            <a:ext cx="235131" cy="242615"/>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3A463E84-B9D8-414A-8BA3-E1129DB75763}"/>
              </a:ext>
            </a:extLst>
          </p:cNvPr>
          <p:cNvSpPr/>
          <p:nvPr/>
        </p:nvSpPr>
        <p:spPr>
          <a:xfrm>
            <a:off x="2702139" y="5309602"/>
            <a:ext cx="235131" cy="242615"/>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Arrow Connector 32">
            <a:extLst>
              <a:ext uri="{FF2B5EF4-FFF2-40B4-BE49-F238E27FC236}">
                <a16:creationId xmlns:a16="http://schemas.microsoft.com/office/drawing/2014/main" id="{34B91EA3-5358-6A4B-8EC6-C27D6807ED77}"/>
              </a:ext>
            </a:extLst>
          </p:cNvPr>
          <p:cNvCxnSpPr>
            <a:cxnSpLocks/>
          </p:cNvCxnSpPr>
          <p:nvPr/>
        </p:nvCxnSpPr>
        <p:spPr>
          <a:xfrm>
            <a:off x="3182995" y="2645192"/>
            <a:ext cx="348348" cy="23479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1EF0C297-4041-3D4D-BA45-5CA0530A0141}"/>
              </a:ext>
            </a:extLst>
          </p:cNvPr>
          <p:cNvCxnSpPr>
            <a:cxnSpLocks/>
            <a:endCxn id="22" idx="1"/>
          </p:cNvCxnSpPr>
          <p:nvPr/>
        </p:nvCxnSpPr>
        <p:spPr>
          <a:xfrm>
            <a:off x="4273732" y="3493790"/>
            <a:ext cx="347943" cy="32475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9399C9E2-01D7-7043-B721-EECD54D1B907}"/>
              </a:ext>
            </a:extLst>
          </p:cNvPr>
          <p:cNvCxnSpPr>
            <a:cxnSpLocks/>
          </p:cNvCxnSpPr>
          <p:nvPr/>
        </p:nvCxnSpPr>
        <p:spPr>
          <a:xfrm flipH="1">
            <a:off x="2577742" y="2653900"/>
            <a:ext cx="391890" cy="2549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535CEC02-4103-8945-B2AC-C616DF63D812}"/>
              </a:ext>
            </a:extLst>
          </p:cNvPr>
          <p:cNvCxnSpPr>
            <a:cxnSpLocks/>
          </p:cNvCxnSpPr>
          <p:nvPr/>
        </p:nvCxnSpPr>
        <p:spPr>
          <a:xfrm flipH="1">
            <a:off x="3108969" y="3159001"/>
            <a:ext cx="391890" cy="2549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CE094B61-CB49-5C40-ACA7-B4173CD7CBBA}"/>
              </a:ext>
            </a:extLst>
          </p:cNvPr>
          <p:cNvCxnSpPr>
            <a:cxnSpLocks/>
          </p:cNvCxnSpPr>
          <p:nvPr/>
        </p:nvCxnSpPr>
        <p:spPr>
          <a:xfrm flipH="1">
            <a:off x="4232116" y="4026390"/>
            <a:ext cx="391890" cy="2549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442EAED9-8AA7-D440-8928-A23E22F61F12}"/>
              </a:ext>
            </a:extLst>
          </p:cNvPr>
          <p:cNvCxnSpPr>
            <a:cxnSpLocks/>
          </p:cNvCxnSpPr>
          <p:nvPr/>
        </p:nvCxnSpPr>
        <p:spPr>
          <a:xfrm flipH="1">
            <a:off x="1236613" y="3715741"/>
            <a:ext cx="313513" cy="20325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C32184A1-A562-7B43-A0AC-1722388F30B5}"/>
              </a:ext>
            </a:extLst>
          </p:cNvPr>
          <p:cNvCxnSpPr>
            <a:cxnSpLocks/>
          </p:cNvCxnSpPr>
          <p:nvPr/>
        </p:nvCxnSpPr>
        <p:spPr>
          <a:xfrm flipH="1">
            <a:off x="1767840" y="4221280"/>
            <a:ext cx="287942" cy="20281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C71774EC-CBB7-C840-95D8-075310668088}"/>
              </a:ext>
            </a:extLst>
          </p:cNvPr>
          <p:cNvCxnSpPr>
            <a:cxnSpLocks/>
          </p:cNvCxnSpPr>
          <p:nvPr/>
        </p:nvCxnSpPr>
        <p:spPr>
          <a:xfrm flipH="1">
            <a:off x="2997768" y="5192307"/>
            <a:ext cx="261253" cy="1814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4C5EF4E5-6C82-6247-8BC8-D50B7CFEFDB0}"/>
              </a:ext>
            </a:extLst>
          </p:cNvPr>
          <p:cNvCxnSpPr>
            <a:cxnSpLocks/>
          </p:cNvCxnSpPr>
          <p:nvPr/>
        </p:nvCxnSpPr>
        <p:spPr>
          <a:xfrm flipH="1">
            <a:off x="435423" y="4143071"/>
            <a:ext cx="391890" cy="2549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31F60B8D-277D-A24D-8D93-361C534012CB}"/>
              </a:ext>
            </a:extLst>
          </p:cNvPr>
          <p:cNvCxnSpPr>
            <a:cxnSpLocks/>
          </p:cNvCxnSpPr>
          <p:nvPr/>
        </p:nvCxnSpPr>
        <p:spPr>
          <a:xfrm flipH="1">
            <a:off x="966650" y="4648172"/>
            <a:ext cx="391890" cy="2549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A5326132-2BE4-0B4E-ACD5-CFA0E69F5CAF}"/>
              </a:ext>
            </a:extLst>
          </p:cNvPr>
          <p:cNvCxnSpPr>
            <a:cxnSpLocks/>
          </p:cNvCxnSpPr>
          <p:nvPr/>
        </p:nvCxnSpPr>
        <p:spPr>
          <a:xfrm flipH="1">
            <a:off x="2214461" y="5531058"/>
            <a:ext cx="391890" cy="2549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E50B2F99-E6A4-1E4E-894C-1AF5A2C94B6D}"/>
              </a:ext>
            </a:extLst>
          </p:cNvPr>
          <p:cNvSpPr txBox="1"/>
          <p:nvPr/>
        </p:nvSpPr>
        <p:spPr>
          <a:xfrm>
            <a:off x="3196058" y="1888158"/>
            <a:ext cx="335285" cy="369332"/>
          </a:xfrm>
          <a:prstGeom prst="rect">
            <a:avLst/>
          </a:prstGeom>
          <a:noFill/>
        </p:spPr>
        <p:txBody>
          <a:bodyPr wrap="square" rtlCol="0">
            <a:spAutoFit/>
          </a:bodyPr>
          <a:lstStyle/>
          <a:p>
            <a:r>
              <a:rPr lang="en-US" dirty="0"/>
              <a:t>a</a:t>
            </a:r>
          </a:p>
        </p:txBody>
      </p:sp>
      <p:sp>
        <p:nvSpPr>
          <p:cNvPr id="59" name="TextBox 58">
            <a:extLst>
              <a:ext uri="{FF2B5EF4-FFF2-40B4-BE49-F238E27FC236}">
                <a16:creationId xmlns:a16="http://schemas.microsoft.com/office/drawing/2014/main" id="{391C430B-7530-1D4B-B853-41B0205A2F37}"/>
              </a:ext>
            </a:extLst>
          </p:cNvPr>
          <p:cNvSpPr txBox="1"/>
          <p:nvPr/>
        </p:nvSpPr>
        <p:spPr>
          <a:xfrm>
            <a:off x="3283144" y="2432448"/>
            <a:ext cx="335285" cy="369332"/>
          </a:xfrm>
          <a:prstGeom prst="rect">
            <a:avLst/>
          </a:prstGeom>
          <a:noFill/>
        </p:spPr>
        <p:txBody>
          <a:bodyPr wrap="square" rtlCol="0">
            <a:spAutoFit/>
          </a:bodyPr>
          <a:lstStyle/>
          <a:p>
            <a:r>
              <a:rPr lang="en-US" dirty="0"/>
              <a:t>a</a:t>
            </a:r>
          </a:p>
        </p:txBody>
      </p:sp>
      <p:sp>
        <p:nvSpPr>
          <p:cNvPr id="60" name="TextBox 59">
            <a:extLst>
              <a:ext uri="{FF2B5EF4-FFF2-40B4-BE49-F238E27FC236}">
                <a16:creationId xmlns:a16="http://schemas.microsoft.com/office/drawing/2014/main" id="{63937721-5DFA-1D42-B88A-AA8E12477688}"/>
              </a:ext>
            </a:extLst>
          </p:cNvPr>
          <p:cNvSpPr txBox="1"/>
          <p:nvPr/>
        </p:nvSpPr>
        <p:spPr>
          <a:xfrm>
            <a:off x="4339042" y="3369360"/>
            <a:ext cx="335285" cy="369332"/>
          </a:xfrm>
          <a:prstGeom prst="rect">
            <a:avLst/>
          </a:prstGeom>
          <a:noFill/>
        </p:spPr>
        <p:txBody>
          <a:bodyPr wrap="square" rtlCol="0">
            <a:spAutoFit/>
          </a:bodyPr>
          <a:lstStyle/>
          <a:p>
            <a:r>
              <a:rPr lang="en-US" dirty="0"/>
              <a:t>a</a:t>
            </a:r>
          </a:p>
        </p:txBody>
      </p:sp>
      <p:sp>
        <p:nvSpPr>
          <p:cNvPr id="61" name="TextBox 60">
            <a:extLst>
              <a:ext uri="{FF2B5EF4-FFF2-40B4-BE49-F238E27FC236}">
                <a16:creationId xmlns:a16="http://schemas.microsoft.com/office/drawing/2014/main" id="{F8C7BD4F-5366-1846-880F-2FCF84D54C8F}"/>
              </a:ext>
            </a:extLst>
          </p:cNvPr>
          <p:cNvSpPr txBox="1"/>
          <p:nvPr/>
        </p:nvSpPr>
        <p:spPr>
          <a:xfrm>
            <a:off x="4106106" y="1831551"/>
            <a:ext cx="335285" cy="369332"/>
          </a:xfrm>
          <a:prstGeom prst="rect">
            <a:avLst/>
          </a:prstGeom>
          <a:noFill/>
        </p:spPr>
        <p:txBody>
          <a:bodyPr wrap="square" rtlCol="0">
            <a:spAutoFit/>
          </a:bodyPr>
          <a:lstStyle/>
          <a:p>
            <a:r>
              <a:rPr lang="en-US" dirty="0"/>
              <a:t>b</a:t>
            </a:r>
          </a:p>
        </p:txBody>
      </p:sp>
      <p:sp>
        <p:nvSpPr>
          <p:cNvPr id="62" name="TextBox 61">
            <a:extLst>
              <a:ext uri="{FF2B5EF4-FFF2-40B4-BE49-F238E27FC236}">
                <a16:creationId xmlns:a16="http://schemas.microsoft.com/office/drawing/2014/main" id="{8D15BFC2-F9F0-8348-B0B9-84415DD024DF}"/>
              </a:ext>
            </a:extLst>
          </p:cNvPr>
          <p:cNvSpPr txBox="1"/>
          <p:nvPr/>
        </p:nvSpPr>
        <p:spPr>
          <a:xfrm>
            <a:off x="4859403" y="2258273"/>
            <a:ext cx="335285" cy="369332"/>
          </a:xfrm>
          <a:prstGeom prst="rect">
            <a:avLst/>
          </a:prstGeom>
          <a:noFill/>
        </p:spPr>
        <p:txBody>
          <a:bodyPr wrap="square" rtlCol="0">
            <a:spAutoFit/>
          </a:bodyPr>
          <a:lstStyle/>
          <a:p>
            <a:r>
              <a:rPr lang="en-US" dirty="0"/>
              <a:t>b</a:t>
            </a:r>
          </a:p>
        </p:txBody>
      </p:sp>
      <p:sp>
        <p:nvSpPr>
          <p:cNvPr id="63" name="TextBox 62">
            <a:extLst>
              <a:ext uri="{FF2B5EF4-FFF2-40B4-BE49-F238E27FC236}">
                <a16:creationId xmlns:a16="http://schemas.microsoft.com/office/drawing/2014/main" id="{6F1F7750-611D-0A4D-A59E-1F52B4864491}"/>
              </a:ext>
            </a:extLst>
          </p:cNvPr>
          <p:cNvSpPr txBox="1"/>
          <p:nvPr/>
        </p:nvSpPr>
        <p:spPr>
          <a:xfrm>
            <a:off x="6296316" y="3114274"/>
            <a:ext cx="335285" cy="369332"/>
          </a:xfrm>
          <a:prstGeom prst="rect">
            <a:avLst/>
          </a:prstGeom>
          <a:noFill/>
        </p:spPr>
        <p:txBody>
          <a:bodyPr wrap="square" rtlCol="0">
            <a:spAutoFit/>
          </a:bodyPr>
          <a:lstStyle/>
          <a:p>
            <a:r>
              <a:rPr lang="en-US" dirty="0"/>
              <a:t>b</a:t>
            </a:r>
          </a:p>
        </p:txBody>
      </p:sp>
      <p:sp>
        <p:nvSpPr>
          <p:cNvPr id="64" name="TextBox 63">
            <a:extLst>
              <a:ext uri="{FF2B5EF4-FFF2-40B4-BE49-F238E27FC236}">
                <a16:creationId xmlns:a16="http://schemas.microsoft.com/office/drawing/2014/main" id="{B8CA0B0F-698A-6241-B086-E7B3057B61B1}"/>
              </a:ext>
            </a:extLst>
          </p:cNvPr>
          <p:cNvSpPr txBox="1"/>
          <p:nvPr/>
        </p:nvSpPr>
        <p:spPr>
          <a:xfrm>
            <a:off x="6762220" y="3999982"/>
            <a:ext cx="335285" cy="369332"/>
          </a:xfrm>
          <a:prstGeom prst="rect">
            <a:avLst/>
          </a:prstGeom>
          <a:noFill/>
        </p:spPr>
        <p:txBody>
          <a:bodyPr wrap="square" rtlCol="0">
            <a:spAutoFit/>
          </a:bodyPr>
          <a:lstStyle/>
          <a:p>
            <a:r>
              <a:rPr lang="en-US" dirty="0"/>
              <a:t>$</a:t>
            </a:r>
          </a:p>
        </p:txBody>
      </p:sp>
      <p:sp>
        <p:nvSpPr>
          <p:cNvPr id="65" name="Oval 64">
            <a:extLst>
              <a:ext uri="{FF2B5EF4-FFF2-40B4-BE49-F238E27FC236}">
                <a16:creationId xmlns:a16="http://schemas.microsoft.com/office/drawing/2014/main" id="{6471C5F8-508A-4E48-B072-7415DD844ECE}"/>
              </a:ext>
            </a:extLst>
          </p:cNvPr>
          <p:cNvSpPr/>
          <p:nvPr/>
        </p:nvSpPr>
        <p:spPr>
          <a:xfrm>
            <a:off x="6627231" y="4500739"/>
            <a:ext cx="235131" cy="242615"/>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TextBox 65">
            <a:extLst>
              <a:ext uri="{FF2B5EF4-FFF2-40B4-BE49-F238E27FC236}">
                <a16:creationId xmlns:a16="http://schemas.microsoft.com/office/drawing/2014/main" id="{420D98BF-D9AE-1545-B13E-42573228B4A1}"/>
              </a:ext>
            </a:extLst>
          </p:cNvPr>
          <p:cNvSpPr txBox="1"/>
          <p:nvPr/>
        </p:nvSpPr>
        <p:spPr>
          <a:xfrm>
            <a:off x="2534206" y="2441155"/>
            <a:ext cx="335285" cy="369332"/>
          </a:xfrm>
          <a:prstGeom prst="rect">
            <a:avLst/>
          </a:prstGeom>
          <a:noFill/>
        </p:spPr>
        <p:txBody>
          <a:bodyPr wrap="square" rtlCol="0">
            <a:spAutoFit/>
          </a:bodyPr>
          <a:lstStyle/>
          <a:p>
            <a:r>
              <a:rPr lang="en-US" dirty="0"/>
              <a:t>b</a:t>
            </a:r>
          </a:p>
        </p:txBody>
      </p:sp>
      <p:sp>
        <p:nvSpPr>
          <p:cNvPr id="68" name="TextBox 67">
            <a:extLst>
              <a:ext uri="{FF2B5EF4-FFF2-40B4-BE49-F238E27FC236}">
                <a16:creationId xmlns:a16="http://schemas.microsoft.com/office/drawing/2014/main" id="{7C62CC9F-8193-3148-A3C7-3A489C819200}"/>
              </a:ext>
            </a:extLst>
          </p:cNvPr>
          <p:cNvSpPr txBox="1"/>
          <p:nvPr/>
        </p:nvSpPr>
        <p:spPr>
          <a:xfrm>
            <a:off x="1232269" y="3412163"/>
            <a:ext cx="335285" cy="369332"/>
          </a:xfrm>
          <a:prstGeom prst="rect">
            <a:avLst/>
          </a:prstGeom>
          <a:noFill/>
        </p:spPr>
        <p:txBody>
          <a:bodyPr wrap="square" rtlCol="0">
            <a:spAutoFit/>
          </a:bodyPr>
          <a:lstStyle/>
          <a:p>
            <a:r>
              <a:rPr lang="en-US" dirty="0"/>
              <a:t>b</a:t>
            </a:r>
          </a:p>
        </p:txBody>
      </p:sp>
      <p:sp>
        <p:nvSpPr>
          <p:cNvPr id="69" name="TextBox 68">
            <a:extLst>
              <a:ext uri="{FF2B5EF4-FFF2-40B4-BE49-F238E27FC236}">
                <a16:creationId xmlns:a16="http://schemas.microsoft.com/office/drawing/2014/main" id="{CA62A1C8-2775-764F-951E-27DDCB71B5D9}"/>
              </a:ext>
            </a:extLst>
          </p:cNvPr>
          <p:cNvSpPr txBox="1"/>
          <p:nvPr/>
        </p:nvSpPr>
        <p:spPr>
          <a:xfrm>
            <a:off x="522514" y="3851948"/>
            <a:ext cx="335285" cy="369332"/>
          </a:xfrm>
          <a:prstGeom prst="rect">
            <a:avLst/>
          </a:prstGeom>
          <a:noFill/>
        </p:spPr>
        <p:txBody>
          <a:bodyPr wrap="square" rtlCol="0">
            <a:spAutoFit/>
          </a:bodyPr>
          <a:lstStyle/>
          <a:p>
            <a:r>
              <a:rPr lang="en-US" dirty="0"/>
              <a:t>$</a:t>
            </a:r>
          </a:p>
        </p:txBody>
      </p:sp>
      <p:sp>
        <p:nvSpPr>
          <p:cNvPr id="70" name="Oval 69">
            <a:extLst>
              <a:ext uri="{FF2B5EF4-FFF2-40B4-BE49-F238E27FC236}">
                <a16:creationId xmlns:a16="http://schemas.microsoft.com/office/drawing/2014/main" id="{AA80112F-FAF4-A84F-B69F-264C7629D3B4}"/>
              </a:ext>
            </a:extLst>
          </p:cNvPr>
          <p:cNvSpPr/>
          <p:nvPr/>
        </p:nvSpPr>
        <p:spPr>
          <a:xfrm>
            <a:off x="161095" y="4387524"/>
            <a:ext cx="235131" cy="242615"/>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TextBox 70">
            <a:extLst>
              <a:ext uri="{FF2B5EF4-FFF2-40B4-BE49-F238E27FC236}">
                <a16:creationId xmlns:a16="http://schemas.microsoft.com/office/drawing/2014/main" id="{DDC5789F-E01B-8248-98EB-0C9530919E6A}"/>
              </a:ext>
            </a:extLst>
          </p:cNvPr>
          <p:cNvSpPr txBox="1"/>
          <p:nvPr/>
        </p:nvSpPr>
        <p:spPr>
          <a:xfrm>
            <a:off x="1027615" y="4357049"/>
            <a:ext cx="335285" cy="369332"/>
          </a:xfrm>
          <a:prstGeom prst="rect">
            <a:avLst/>
          </a:prstGeom>
          <a:noFill/>
        </p:spPr>
        <p:txBody>
          <a:bodyPr wrap="square" rtlCol="0">
            <a:spAutoFit/>
          </a:bodyPr>
          <a:lstStyle/>
          <a:p>
            <a:r>
              <a:rPr lang="en-US" dirty="0"/>
              <a:t>$</a:t>
            </a:r>
          </a:p>
        </p:txBody>
      </p:sp>
      <p:sp>
        <p:nvSpPr>
          <p:cNvPr id="72" name="Oval 71">
            <a:extLst>
              <a:ext uri="{FF2B5EF4-FFF2-40B4-BE49-F238E27FC236}">
                <a16:creationId xmlns:a16="http://schemas.microsoft.com/office/drawing/2014/main" id="{58690CB7-93C0-024C-9931-ADBF601E2D40}"/>
              </a:ext>
            </a:extLst>
          </p:cNvPr>
          <p:cNvSpPr/>
          <p:nvPr/>
        </p:nvSpPr>
        <p:spPr>
          <a:xfrm>
            <a:off x="666196" y="4892625"/>
            <a:ext cx="235131" cy="242615"/>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TextBox 72">
            <a:extLst>
              <a:ext uri="{FF2B5EF4-FFF2-40B4-BE49-F238E27FC236}">
                <a16:creationId xmlns:a16="http://schemas.microsoft.com/office/drawing/2014/main" id="{CACD0149-C01F-C84A-A1E4-BEA619A4F21C}"/>
              </a:ext>
            </a:extLst>
          </p:cNvPr>
          <p:cNvSpPr txBox="1"/>
          <p:nvPr/>
        </p:nvSpPr>
        <p:spPr>
          <a:xfrm>
            <a:off x="2188312" y="5309957"/>
            <a:ext cx="335285" cy="369332"/>
          </a:xfrm>
          <a:prstGeom prst="rect">
            <a:avLst/>
          </a:prstGeom>
          <a:noFill/>
        </p:spPr>
        <p:txBody>
          <a:bodyPr wrap="square" rtlCol="0">
            <a:spAutoFit/>
          </a:bodyPr>
          <a:lstStyle/>
          <a:p>
            <a:r>
              <a:rPr lang="en-US" dirty="0"/>
              <a:t>$</a:t>
            </a:r>
          </a:p>
        </p:txBody>
      </p:sp>
      <p:sp>
        <p:nvSpPr>
          <p:cNvPr id="74" name="Oval 73">
            <a:extLst>
              <a:ext uri="{FF2B5EF4-FFF2-40B4-BE49-F238E27FC236}">
                <a16:creationId xmlns:a16="http://schemas.microsoft.com/office/drawing/2014/main" id="{D8DAE332-A86D-814A-A702-7388B7F3F346}"/>
              </a:ext>
            </a:extLst>
          </p:cNvPr>
          <p:cNvSpPr/>
          <p:nvPr/>
        </p:nvSpPr>
        <p:spPr>
          <a:xfrm>
            <a:off x="1879165" y="5766802"/>
            <a:ext cx="235131" cy="242615"/>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TextBox 74">
            <a:extLst>
              <a:ext uri="{FF2B5EF4-FFF2-40B4-BE49-F238E27FC236}">
                <a16:creationId xmlns:a16="http://schemas.microsoft.com/office/drawing/2014/main" id="{DEC1CBB2-F720-8F49-A87E-8B67038F8F81}"/>
              </a:ext>
            </a:extLst>
          </p:cNvPr>
          <p:cNvSpPr txBox="1"/>
          <p:nvPr/>
        </p:nvSpPr>
        <p:spPr>
          <a:xfrm>
            <a:off x="3000118" y="2959319"/>
            <a:ext cx="335285" cy="369332"/>
          </a:xfrm>
          <a:prstGeom prst="rect">
            <a:avLst/>
          </a:prstGeom>
          <a:noFill/>
        </p:spPr>
        <p:txBody>
          <a:bodyPr wrap="square" rtlCol="0">
            <a:spAutoFit/>
          </a:bodyPr>
          <a:lstStyle/>
          <a:p>
            <a:r>
              <a:rPr lang="en-US" dirty="0"/>
              <a:t>b</a:t>
            </a:r>
          </a:p>
        </p:txBody>
      </p:sp>
      <p:sp>
        <p:nvSpPr>
          <p:cNvPr id="77" name="TextBox 76">
            <a:extLst>
              <a:ext uri="{FF2B5EF4-FFF2-40B4-BE49-F238E27FC236}">
                <a16:creationId xmlns:a16="http://schemas.microsoft.com/office/drawing/2014/main" id="{7CC8EDBD-A297-9341-A2BD-E25FDC402BB0}"/>
              </a:ext>
            </a:extLst>
          </p:cNvPr>
          <p:cNvSpPr txBox="1"/>
          <p:nvPr/>
        </p:nvSpPr>
        <p:spPr>
          <a:xfrm>
            <a:off x="1698181" y="3930327"/>
            <a:ext cx="335285" cy="369332"/>
          </a:xfrm>
          <a:prstGeom prst="rect">
            <a:avLst/>
          </a:prstGeom>
          <a:noFill/>
        </p:spPr>
        <p:txBody>
          <a:bodyPr wrap="square" rtlCol="0">
            <a:spAutoFit/>
          </a:bodyPr>
          <a:lstStyle/>
          <a:p>
            <a:r>
              <a:rPr lang="en-US" dirty="0"/>
              <a:t>b</a:t>
            </a:r>
          </a:p>
        </p:txBody>
      </p:sp>
      <p:sp>
        <p:nvSpPr>
          <p:cNvPr id="78" name="TextBox 77">
            <a:extLst>
              <a:ext uri="{FF2B5EF4-FFF2-40B4-BE49-F238E27FC236}">
                <a16:creationId xmlns:a16="http://schemas.microsoft.com/office/drawing/2014/main" id="{1346134F-ABF8-E845-BC81-3F1B499B1D06}"/>
              </a:ext>
            </a:extLst>
          </p:cNvPr>
          <p:cNvSpPr txBox="1"/>
          <p:nvPr/>
        </p:nvSpPr>
        <p:spPr>
          <a:xfrm>
            <a:off x="4092782" y="3904205"/>
            <a:ext cx="335285" cy="369332"/>
          </a:xfrm>
          <a:prstGeom prst="rect">
            <a:avLst/>
          </a:prstGeom>
          <a:noFill/>
        </p:spPr>
        <p:txBody>
          <a:bodyPr wrap="square" rtlCol="0">
            <a:spAutoFit/>
          </a:bodyPr>
          <a:lstStyle/>
          <a:p>
            <a:r>
              <a:rPr lang="en-US" dirty="0"/>
              <a:t>b</a:t>
            </a:r>
          </a:p>
        </p:txBody>
      </p:sp>
      <mc:AlternateContent xmlns:mc="http://schemas.openxmlformats.org/markup-compatibility/2006" xmlns:a14="http://schemas.microsoft.com/office/drawing/2010/main">
        <mc:Choice Requires="a14">
          <p:sp>
            <p:nvSpPr>
              <p:cNvPr id="81" name="Rectangle 80">
                <a:extLst>
                  <a:ext uri="{FF2B5EF4-FFF2-40B4-BE49-F238E27FC236}">
                    <a16:creationId xmlns:a16="http://schemas.microsoft.com/office/drawing/2014/main" id="{1ACB1975-B154-4E47-96DC-90CF7E6C94C1}"/>
                  </a:ext>
                </a:extLst>
              </p:cNvPr>
              <p:cNvSpPr/>
              <p:nvPr/>
            </p:nvSpPr>
            <p:spPr>
              <a:xfrm>
                <a:off x="235155" y="1526339"/>
                <a:ext cx="1820627" cy="837537"/>
              </a:xfrm>
              <a:prstGeom prst="rect">
                <a:avLst/>
              </a:prstGeom>
            </p:spPr>
            <p:txBody>
              <a:bodyPr wrap="none">
                <a:spAutoFit/>
              </a:bodyPr>
              <a:lstStyle/>
              <a:p>
                <a14:m>
                  <m:oMath xmlns:m="http://schemas.openxmlformats.org/officeDocument/2006/math">
                    <m:r>
                      <a:rPr lang="en-US" sz="2400" i="1" dirty="0" smtClean="0">
                        <a:solidFill>
                          <a:srgbClr val="FF0000"/>
                        </a:solidFill>
                        <a:latin typeface="Cambria Math" panose="02040503050406030204" pitchFamily="18" charset="0"/>
                        <a:cs typeface="Consolas" panose="020B0609020204030204" pitchFamily="49" charset="0"/>
                      </a:rPr>
                      <m:t>𝑇</m:t>
                    </m:r>
                    <m:r>
                      <a:rPr lang="en-US" sz="2400" b="0" i="1" dirty="0" smtClean="0">
                        <a:solidFill>
                          <a:srgbClr val="FF0000"/>
                        </a:solidFill>
                        <a:latin typeface="Cambria Math" panose="02040503050406030204" pitchFamily="18" charset="0"/>
                        <a:cs typeface="Consolas" panose="020B0609020204030204" pitchFamily="49" charset="0"/>
                      </a:rPr>
                      <m:t>$</m:t>
                    </m:r>
                    <m:r>
                      <a:rPr lang="en-US" sz="2400" i="1" dirty="0" smtClean="0">
                        <a:solidFill>
                          <a:srgbClr val="FF0000"/>
                        </a:solidFill>
                        <a:latin typeface="Cambria Math" panose="02040503050406030204" pitchFamily="18" charset="0"/>
                        <a:cs typeface="Consolas" panose="020B0609020204030204" pitchFamily="49" charset="0"/>
                      </a:rPr>
                      <m:t>=</m:t>
                    </m:r>
                    <m:sSup>
                      <m:sSupPr>
                        <m:ctrlPr>
                          <a:rPr lang="en-US" sz="2400" b="0" i="1" dirty="0" smtClean="0">
                            <a:solidFill>
                              <a:srgbClr val="FF0000"/>
                            </a:solidFill>
                            <a:latin typeface="Cambria Math" panose="02040503050406030204" pitchFamily="18" charset="0"/>
                            <a:cs typeface="Consolas" panose="020B0609020204030204" pitchFamily="49" charset="0"/>
                          </a:rPr>
                        </m:ctrlPr>
                      </m:sSupPr>
                      <m:e>
                        <m:r>
                          <a:rPr lang="en-US" sz="2400" i="1" dirty="0" smtClean="0">
                            <a:solidFill>
                              <a:srgbClr val="FF0000"/>
                            </a:solidFill>
                            <a:latin typeface="Cambria Math" panose="02040503050406030204" pitchFamily="18" charset="0"/>
                            <a:cs typeface="Consolas" panose="020B0609020204030204" pitchFamily="49" charset="0"/>
                          </a:rPr>
                          <m:t>𝑎</m:t>
                        </m:r>
                      </m:e>
                      <m:sup>
                        <m:r>
                          <a:rPr lang="en-US" sz="2400" b="0" i="1" dirty="0" smtClean="0">
                            <a:solidFill>
                              <a:srgbClr val="FF0000"/>
                            </a:solidFill>
                            <a:latin typeface="Cambria Math" panose="02040503050406030204" pitchFamily="18" charset="0"/>
                            <a:cs typeface="Consolas" panose="020B0609020204030204" pitchFamily="49" charset="0"/>
                          </a:rPr>
                          <m:t>𝑘</m:t>
                        </m:r>
                      </m:sup>
                    </m:sSup>
                    <m:sSup>
                      <m:sSupPr>
                        <m:ctrlPr>
                          <a:rPr lang="en-US" sz="2400" b="0" i="1" dirty="0" smtClean="0">
                            <a:solidFill>
                              <a:srgbClr val="FF0000"/>
                            </a:solidFill>
                            <a:latin typeface="Cambria Math" panose="02040503050406030204" pitchFamily="18" charset="0"/>
                            <a:cs typeface="Consolas" panose="020B0609020204030204" pitchFamily="49" charset="0"/>
                          </a:rPr>
                        </m:ctrlPr>
                      </m:sSupPr>
                      <m:e>
                        <m:r>
                          <a:rPr lang="en-US" sz="2400" b="0" i="1" dirty="0" smtClean="0">
                            <a:solidFill>
                              <a:srgbClr val="FF0000"/>
                            </a:solidFill>
                            <a:latin typeface="Cambria Math" panose="02040503050406030204" pitchFamily="18" charset="0"/>
                            <a:cs typeface="Consolas" panose="020B0609020204030204" pitchFamily="49" charset="0"/>
                          </a:rPr>
                          <m:t>𝑏</m:t>
                        </m:r>
                      </m:e>
                      <m:sup>
                        <m:r>
                          <a:rPr lang="en-US" sz="2400" b="0" i="1" dirty="0" smtClean="0">
                            <a:solidFill>
                              <a:srgbClr val="FF0000"/>
                            </a:solidFill>
                            <a:latin typeface="Cambria Math" panose="02040503050406030204" pitchFamily="18" charset="0"/>
                            <a:cs typeface="Consolas" panose="020B0609020204030204" pitchFamily="49" charset="0"/>
                          </a:rPr>
                          <m:t>𝑘</m:t>
                        </m:r>
                      </m:sup>
                    </m:sSup>
                    <m:r>
                      <a:rPr lang="en-US" sz="2400" b="0" i="1" dirty="0" smtClean="0">
                        <a:solidFill>
                          <a:srgbClr val="FF0000"/>
                        </a:solidFill>
                        <a:latin typeface="Cambria Math" panose="02040503050406030204" pitchFamily="18" charset="0"/>
                        <a:cs typeface="Consolas" panose="020B0609020204030204" pitchFamily="49" charset="0"/>
                      </a:rPr>
                      <m:t>$</m:t>
                    </m:r>
                  </m:oMath>
                </a14:m>
                <a:r>
                  <a:rPr lang="en-US" sz="2400" dirty="0">
                    <a:solidFill>
                      <a:srgbClr val="FF0000"/>
                    </a:solidFill>
                  </a:rPr>
                  <a:t>,</a:t>
                </a:r>
              </a:p>
              <a:p>
                <a:r>
                  <a:rPr lang="en-US" sz="2400" dirty="0">
                    <a:solidFill>
                      <a:srgbClr val="FF0000"/>
                    </a:solidFill>
                  </a:rPr>
                  <a:t>with </a:t>
                </a:r>
                <a14:m>
                  <m:oMath xmlns:m="http://schemas.openxmlformats.org/officeDocument/2006/math">
                    <m:r>
                      <a:rPr lang="en-US" sz="2400" b="0" i="1" smtClean="0">
                        <a:solidFill>
                          <a:srgbClr val="FF0000"/>
                        </a:solidFill>
                        <a:latin typeface="Cambria Math" panose="02040503050406030204" pitchFamily="18" charset="0"/>
                      </a:rPr>
                      <m:t>𝑛</m:t>
                    </m:r>
                    <m:r>
                      <a:rPr lang="en-US" sz="2400" b="0" i="1" smtClean="0">
                        <a:solidFill>
                          <a:srgbClr val="FF0000"/>
                        </a:solidFill>
                        <a:latin typeface="Cambria Math" panose="02040503050406030204" pitchFamily="18" charset="0"/>
                      </a:rPr>
                      <m:t>=2</m:t>
                    </m:r>
                    <m:r>
                      <a:rPr lang="en-US" sz="2400" b="0" i="1" smtClean="0">
                        <a:solidFill>
                          <a:srgbClr val="FF0000"/>
                        </a:solidFill>
                        <a:latin typeface="Cambria Math" panose="02040503050406030204" pitchFamily="18" charset="0"/>
                      </a:rPr>
                      <m:t>𝑘</m:t>
                    </m:r>
                  </m:oMath>
                </a14:m>
                <a:endParaRPr lang="en-US" sz="2400" dirty="0">
                  <a:solidFill>
                    <a:srgbClr val="FF0000"/>
                  </a:solidFill>
                </a:endParaRPr>
              </a:p>
            </p:txBody>
          </p:sp>
        </mc:Choice>
        <mc:Fallback xmlns="">
          <p:sp>
            <p:nvSpPr>
              <p:cNvPr id="81" name="Rectangle 80">
                <a:extLst>
                  <a:ext uri="{FF2B5EF4-FFF2-40B4-BE49-F238E27FC236}">
                    <a16:creationId xmlns:a16="http://schemas.microsoft.com/office/drawing/2014/main" id="{1ACB1975-B154-4E47-96DC-90CF7E6C94C1}"/>
                  </a:ext>
                </a:extLst>
              </p:cNvPr>
              <p:cNvSpPr>
                <a:spLocks noRot="1" noChangeAspect="1" noMove="1" noResize="1" noEditPoints="1" noAdjustHandles="1" noChangeArrowheads="1" noChangeShapeType="1" noTextEdit="1"/>
              </p:cNvSpPr>
              <p:nvPr/>
            </p:nvSpPr>
            <p:spPr>
              <a:xfrm>
                <a:off x="235155" y="1526339"/>
                <a:ext cx="1820627" cy="837537"/>
              </a:xfrm>
              <a:prstGeom prst="rect">
                <a:avLst/>
              </a:prstGeom>
              <a:blipFill>
                <a:blip r:embed="rId2"/>
                <a:stretch>
                  <a:fillRect l="-4861" t="-4545" r="-4167" b="-15152"/>
                </a:stretch>
              </a:blipFill>
            </p:spPr>
            <p:txBody>
              <a:bodyPr/>
              <a:lstStyle/>
              <a:p>
                <a:r>
                  <a:rPr lang="en-US">
                    <a:noFill/>
                  </a:rPr>
                  <a:t> </a:t>
                </a:r>
              </a:p>
            </p:txBody>
          </p:sp>
        </mc:Fallback>
      </mc:AlternateContent>
      <p:cxnSp>
        <p:nvCxnSpPr>
          <p:cNvPr id="82" name="Straight Arrow Connector 81">
            <a:extLst>
              <a:ext uri="{FF2B5EF4-FFF2-40B4-BE49-F238E27FC236}">
                <a16:creationId xmlns:a16="http://schemas.microsoft.com/office/drawing/2014/main" id="{5A4EDFC4-45C2-6C48-B029-B9E91A7B56C0}"/>
              </a:ext>
            </a:extLst>
          </p:cNvPr>
          <p:cNvCxnSpPr>
            <a:cxnSpLocks/>
          </p:cNvCxnSpPr>
          <p:nvPr/>
        </p:nvCxnSpPr>
        <p:spPr>
          <a:xfrm>
            <a:off x="4580716" y="2648040"/>
            <a:ext cx="26129" cy="41081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DABAE8B1-47ED-A54C-9019-074877F8ED7D}"/>
              </a:ext>
            </a:extLst>
          </p:cNvPr>
          <p:cNvSpPr txBox="1"/>
          <p:nvPr/>
        </p:nvSpPr>
        <p:spPr>
          <a:xfrm>
            <a:off x="4258515" y="2624036"/>
            <a:ext cx="335285" cy="369332"/>
          </a:xfrm>
          <a:prstGeom prst="rect">
            <a:avLst/>
          </a:prstGeom>
          <a:noFill/>
        </p:spPr>
        <p:txBody>
          <a:bodyPr wrap="square" rtlCol="0">
            <a:spAutoFit/>
          </a:bodyPr>
          <a:lstStyle/>
          <a:p>
            <a:r>
              <a:rPr lang="en-US" dirty="0"/>
              <a:t>$</a:t>
            </a:r>
          </a:p>
        </p:txBody>
      </p:sp>
      <p:sp>
        <p:nvSpPr>
          <p:cNvPr id="85" name="Oval 84">
            <a:extLst>
              <a:ext uri="{FF2B5EF4-FFF2-40B4-BE49-F238E27FC236}">
                <a16:creationId xmlns:a16="http://schemas.microsoft.com/office/drawing/2014/main" id="{F62EA85A-E01C-D844-BDE7-E0C958774D20}"/>
              </a:ext>
            </a:extLst>
          </p:cNvPr>
          <p:cNvSpPr/>
          <p:nvPr/>
        </p:nvSpPr>
        <p:spPr>
          <a:xfrm>
            <a:off x="4489281" y="3116136"/>
            <a:ext cx="235131" cy="242615"/>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Freeform 89">
            <a:extLst>
              <a:ext uri="{FF2B5EF4-FFF2-40B4-BE49-F238E27FC236}">
                <a16:creationId xmlns:a16="http://schemas.microsoft.com/office/drawing/2014/main" id="{4E076244-10A0-2541-9677-7E7FDAF3B705}"/>
              </a:ext>
            </a:extLst>
          </p:cNvPr>
          <p:cNvSpPr/>
          <p:nvPr/>
        </p:nvSpPr>
        <p:spPr>
          <a:xfrm>
            <a:off x="3944998" y="1773444"/>
            <a:ext cx="1110343" cy="161386"/>
          </a:xfrm>
          <a:custGeom>
            <a:avLst/>
            <a:gdLst>
              <a:gd name="connsiteX0" fmla="*/ 0 w 1110343"/>
              <a:gd name="connsiteY0" fmla="*/ 161386 h 161386"/>
              <a:gd name="connsiteX1" fmla="*/ 378823 w 1110343"/>
              <a:gd name="connsiteY1" fmla="*/ 4632 h 161386"/>
              <a:gd name="connsiteX2" fmla="*/ 1110343 w 1110343"/>
              <a:gd name="connsiteY2" fmla="*/ 56883 h 161386"/>
            </a:gdLst>
            <a:ahLst/>
            <a:cxnLst>
              <a:cxn ang="0">
                <a:pos x="connsiteX0" y="connsiteY0"/>
              </a:cxn>
              <a:cxn ang="0">
                <a:pos x="connsiteX1" y="connsiteY1"/>
              </a:cxn>
              <a:cxn ang="0">
                <a:pos x="connsiteX2" y="connsiteY2"/>
              </a:cxn>
            </a:cxnLst>
            <a:rect l="l" t="t" r="r" b="b"/>
            <a:pathLst>
              <a:path w="1110343" h="161386">
                <a:moveTo>
                  <a:pt x="0" y="161386"/>
                </a:moveTo>
                <a:cubicBezTo>
                  <a:pt x="96883" y="91717"/>
                  <a:pt x="193766" y="22049"/>
                  <a:pt x="378823" y="4632"/>
                </a:cubicBezTo>
                <a:cubicBezTo>
                  <a:pt x="563880" y="-12785"/>
                  <a:pt x="837111" y="22049"/>
                  <a:pt x="1110343" y="56883"/>
                </a:cubicBezTo>
              </a:path>
            </a:pathLst>
          </a:custGeom>
          <a:noFill/>
          <a:ln>
            <a:solidFill>
              <a:schemeClr val="tx1"/>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TextBox 90">
            <a:extLst>
              <a:ext uri="{FF2B5EF4-FFF2-40B4-BE49-F238E27FC236}">
                <a16:creationId xmlns:a16="http://schemas.microsoft.com/office/drawing/2014/main" id="{FF405FA6-4C04-2D4E-9DD2-20DE1A5C8885}"/>
              </a:ext>
            </a:extLst>
          </p:cNvPr>
          <p:cNvSpPr txBox="1"/>
          <p:nvPr/>
        </p:nvSpPr>
        <p:spPr>
          <a:xfrm>
            <a:off x="4306404" y="1430955"/>
            <a:ext cx="335285" cy="369332"/>
          </a:xfrm>
          <a:prstGeom prst="rect">
            <a:avLst/>
          </a:prstGeom>
          <a:noFill/>
        </p:spPr>
        <p:txBody>
          <a:bodyPr wrap="square" rtlCol="0">
            <a:spAutoFit/>
          </a:bodyPr>
          <a:lstStyle/>
          <a:p>
            <a:r>
              <a:rPr lang="en-US" dirty="0"/>
              <a:t>$</a:t>
            </a:r>
          </a:p>
        </p:txBody>
      </p:sp>
      <p:sp>
        <p:nvSpPr>
          <p:cNvPr id="92" name="Oval 91">
            <a:extLst>
              <a:ext uri="{FF2B5EF4-FFF2-40B4-BE49-F238E27FC236}">
                <a16:creationId xmlns:a16="http://schemas.microsoft.com/office/drawing/2014/main" id="{0CB93A1C-66CE-F446-82C4-565FC3E4596B}"/>
              </a:ext>
            </a:extLst>
          </p:cNvPr>
          <p:cNvSpPr/>
          <p:nvPr/>
        </p:nvSpPr>
        <p:spPr>
          <a:xfrm>
            <a:off x="5064055" y="1690688"/>
            <a:ext cx="235131" cy="242615"/>
          </a:xfrm>
          <a:prstGeom prst="ellipse">
            <a:avLst/>
          </a:pr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707651D1-3447-4C42-A55A-9E406F35E00A}"/>
                  </a:ext>
                </a:extLst>
              </p:cNvPr>
              <p:cNvSpPr txBox="1"/>
              <p:nvPr/>
            </p:nvSpPr>
            <p:spPr>
              <a:xfrm>
                <a:off x="7968350" y="1848112"/>
                <a:ext cx="3696781" cy="1785104"/>
              </a:xfrm>
              <a:prstGeom prst="rect">
                <a:avLst/>
              </a:prstGeom>
              <a:noFill/>
            </p:spPr>
            <p:txBody>
              <a:bodyPr wrap="square" rtlCol="0">
                <a:spAutoFit/>
              </a:bodyPr>
              <a:lstStyle/>
              <a:p>
                <a:r>
                  <a:rPr lang="en-US" sz="2200" dirty="0">
                    <a:solidFill>
                      <a:schemeClr val="accent1"/>
                    </a:solidFill>
                  </a:rPr>
                  <a:t>1 root</a:t>
                </a:r>
                <a:r>
                  <a:rPr lang="en-US" sz="2200" dirty="0"/>
                  <a:t> + </a:t>
                </a:r>
              </a:p>
              <a:p>
                <a14:m>
                  <m:oMath xmlns:m="http://schemas.openxmlformats.org/officeDocument/2006/math">
                    <m:r>
                      <a:rPr lang="en-US" sz="2200" i="1" dirty="0" smtClean="0">
                        <a:solidFill>
                          <a:schemeClr val="accent6"/>
                        </a:solidFill>
                        <a:latin typeface="Cambria Math" panose="02040503050406030204" pitchFamily="18" charset="0"/>
                      </a:rPr>
                      <m:t>𝑘</m:t>
                    </m:r>
                  </m:oMath>
                </a14:m>
                <a:r>
                  <a:rPr lang="en-US" sz="2200" dirty="0">
                    <a:solidFill>
                      <a:schemeClr val="accent6"/>
                    </a:solidFill>
                  </a:rPr>
                  <a:t> nodes along ‘b’ chain </a:t>
                </a:r>
                <a:r>
                  <a:rPr lang="en-US" sz="2200" dirty="0"/>
                  <a:t>+</a:t>
                </a:r>
              </a:p>
              <a:p>
                <a14:m>
                  <m:oMath xmlns:m="http://schemas.openxmlformats.org/officeDocument/2006/math">
                    <m:r>
                      <a:rPr lang="en-US" sz="2200" i="1" dirty="0" smtClean="0">
                        <a:solidFill>
                          <a:srgbClr val="FF4EFF"/>
                        </a:solidFill>
                        <a:latin typeface="Cambria Math" panose="02040503050406030204" pitchFamily="18" charset="0"/>
                      </a:rPr>
                      <m:t>𝑘</m:t>
                    </m:r>
                  </m:oMath>
                </a14:m>
                <a:r>
                  <a:rPr lang="en-US" sz="2200" dirty="0">
                    <a:solidFill>
                      <a:srgbClr val="FF4EFF"/>
                    </a:solidFill>
                  </a:rPr>
                  <a:t> nodes along ‘a’ chain</a:t>
                </a:r>
                <a:r>
                  <a:rPr lang="en-US" sz="2200" dirty="0"/>
                  <a:t> +</a:t>
                </a:r>
              </a:p>
              <a:p>
                <a14:m>
                  <m:oMath xmlns:m="http://schemas.openxmlformats.org/officeDocument/2006/math">
                    <m:r>
                      <a:rPr lang="en-US" sz="2200" i="1" dirty="0" smtClean="0">
                        <a:solidFill>
                          <a:schemeClr val="accent4">
                            <a:lumMod val="75000"/>
                          </a:schemeClr>
                        </a:solidFill>
                        <a:latin typeface="Cambria Math" panose="02040503050406030204" pitchFamily="18" charset="0"/>
                      </a:rPr>
                      <m:t>𝑘</m:t>
                    </m:r>
                  </m:oMath>
                </a14:m>
                <a:r>
                  <a:rPr lang="en-US" sz="2200" dirty="0">
                    <a:solidFill>
                      <a:schemeClr val="accent4"/>
                    </a:solidFill>
                  </a:rPr>
                  <a:t> chains of </a:t>
                </a:r>
                <a14:m>
                  <m:oMath xmlns:m="http://schemas.openxmlformats.org/officeDocument/2006/math">
                    <m:r>
                      <a:rPr lang="en-US" sz="2200" i="1" dirty="0" smtClean="0">
                        <a:solidFill>
                          <a:schemeClr val="accent4">
                            <a:lumMod val="75000"/>
                          </a:schemeClr>
                        </a:solidFill>
                        <a:latin typeface="Cambria Math" panose="02040503050406030204" pitchFamily="18" charset="0"/>
                      </a:rPr>
                      <m:t>𝑘</m:t>
                    </m:r>
                  </m:oMath>
                </a14:m>
                <a:r>
                  <a:rPr lang="en-US" sz="2200" dirty="0">
                    <a:solidFill>
                      <a:schemeClr val="accent4"/>
                    </a:solidFill>
                  </a:rPr>
                  <a:t> ‘b’ nodes each</a:t>
                </a:r>
                <a:r>
                  <a:rPr lang="en-US" sz="2200" dirty="0"/>
                  <a:t> +</a:t>
                </a:r>
              </a:p>
              <a:p>
                <a:r>
                  <a:rPr lang="en-US" sz="2200" dirty="0">
                    <a:solidFill>
                      <a:schemeClr val="accent5"/>
                    </a:solidFill>
                  </a:rPr>
                  <a:t>2 * </a:t>
                </a:r>
                <a14:m>
                  <m:oMath xmlns:m="http://schemas.openxmlformats.org/officeDocument/2006/math">
                    <m:r>
                      <a:rPr lang="en-US" sz="2200" i="1" dirty="0" smtClean="0">
                        <a:solidFill>
                          <a:schemeClr val="accent5"/>
                        </a:solidFill>
                        <a:latin typeface="Cambria Math" panose="02040503050406030204" pitchFamily="18" charset="0"/>
                      </a:rPr>
                      <m:t>𝑘</m:t>
                    </m:r>
                  </m:oMath>
                </a14:m>
                <a:r>
                  <a:rPr lang="en-US" sz="2200" dirty="0">
                    <a:solidFill>
                      <a:schemeClr val="accent5"/>
                    </a:solidFill>
                  </a:rPr>
                  <a:t> </a:t>
                </a:r>
                <a:r>
                  <a:rPr lang="en-US" sz="2200" dirty="0"/>
                  <a:t>+</a:t>
                </a:r>
                <a:r>
                  <a:rPr lang="en-US" sz="2200" dirty="0">
                    <a:solidFill>
                      <a:schemeClr val="accent5"/>
                    </a:solidFill>
                  </a:rPr>
                  <a:t> </a:t>
                </a:r>
                <a:r>
                  <a:rPr lang="en-US" sz="2200" dirty="0">
                    <a:solidFill>
                      <a:schemeClr val="bg1">
                        <a:lumMod val="65000"/>
                      </a:schemeClr>
                    </a:solidFill>
                  </a:rPr>
                  <a:t>1</a:t>
                </a:r>
                <a:r>
                  <a:rPr lang="en-US" sz="2200" dirty="0">
                    <a:solidFill>
                      <a:schemeClr val="accent5"/>
                    </a:solidFill>
                  </a:rPr>
                  <a:t> leaves </a:t>
                </a:r>
              </a:p>
            </p:txBody>
          </p:sp>
        </mc:Choice>
        <mc:Fallback xmlns="">
          <p:sp>
            <p:nvSpPr>
              <p:cNvPr id="3" name="TextBox 2">
                <a:extLst>
                  <a:ext uri="{FF2B5EF4-FFF2-40B4-BE49-F238E27FC236}">
                    <a16:creationId xmlns:a16="http://schemas.microsoft.com/office/drawing/2014/main" id="{707651D1-3447-4C42-A55A-9E406F35E00A}"/>
                  </a:ext>
                </a:extLst>
              </p:cNvPr>
              <p:cNvSpPr txBox="1">
                <a:spLocks noRot="1" noChangeAspect="1" noMove="1" noResize="1" noEditPoints="1" noAdjustHandles="1" noChangeArrowheads="1" noChangeShapeType="1" noTextEdit="1"/>
              </p:cNvSpPr>
              <p:nvPr/>
            </p:nvSpPr>
            <p:spPr>
              <a:xfrm>
                <a:off x="7968350" y="1848112"/>
                <a:ext cx="3696781" cy="1785104"/>
              </a:xfrm>
              <a:prstGeom prst="rect">
                <a:avLst/>
              </a:prstGeom>
              <a:blipFill>
                <a:blip r:embed="rId3"/>
                <a:stretch>
                  <a:fillRect l="-1706" t="-2128" b="-5674"/>
                </a:stretch>
              </a:blipFill>
            </p:spPr>
            <p:txBody>
              <a:bodyPr/>
              <a:lstStyle/>
              <a:p>
                <a:r>
                  <a:rPr lang="en-US">
                    <a:noFill/>
                  </a:rPr>
                  <a:t> </a:t>
                </a:r>
              </a:p>
            </p:txBody>
          </p:sp>
        </mc:Fallback>
      </mc:AlternateContent>
      <p:sp>
        <p:nvSpPr>
          <p:cNvPr id="5" name="Right Brace 4">
            <a:extLst>
              <a:ext uri="{FF2B5EF4-FFF2-40B4-BE49-F238E27FC236}">
                <a16:creationId xmlns:a16="http://schemas.microsoft.com/office/drawing/2014/main" id="{B6042ABE-548A-6849-B656-2EBE50CF0964}"/>
              </a:ext>
            </a:extLst>
          </p:cNvPr>
          <p:cNvSpPr/>
          <p:nvPr/>
        </p:nvSpPr>
        <p:spPr>
          <a:xfrm rot="5400000">
            <a:off x="8739161" y="3511886"/>
            <a:ext cx="202072" cy="311540"/>
          </a:xfrm>
          <a:prstGeom prst="rightBrace">
            <a:avLst/>
          </a:prstGeom>
          <a:noFill/>
          <a:ln>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bg1">
                  <a:lumMod val="65000"/>
                </a:schemeClr>
              </a:solidFill>
            </a:endParaRPr>
          </a:p>
        </p:txBody>
      </p:sp>
      <p:sp>
        <p:nvSpPr>
          <p:cNvPr id="6" name="TextBox 5">
            <a:extLst>
              <a:ext uri="{FF2B5EF4-FFF2-40B4-BE49-F238E27FC236}">
                <a16:creationId xmlns:a16="http://schemas.microsoft.com/office/drawing/2014/main" id="{6F730BF5-34E2-AB46-B535-5C56E497B6D7}"/>
              </a:ext>
            </a:extLst>
          </p:cNvPr>
          <p:cNvSpPr txBox="1"/>
          <p:nvPr/>
        </p:nvSpPr>
        <p:spPr>
          <a:xfrm>
            <a:off x="8608432" y="3768691"/>
            <a:ext cx="775069" cy="307777"/>
          </a:xfrm>
          <a:prstGeom prst="rect">
            <a:avLst/>
          </a:prstGeom>
          <a:noFill/>
        </p:spPr>
        <p:txBody>
          <a:bodyPr wrap="square" rtlCol="0">
            <a:spAutoFit/>
          </a:bodyPr>
          <a:lstStyle/>
          <a:p>
            <a:r>
              <a:rPr lang="en-US" sz="1400" dirty="0">
                <a:solidFill>
                  <a:schemeClr val="bg1">
                    <a:lumMod val="65000"/>
                  </a:schemeClr>
                </a:solidFill>
              </a:rPr>
              <a:t>suffix $</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DB54E152-386B-FE46-ACFB-E5BA28071DCE}"/>
                  </a:ext>
                </a:extLst>
              </p:cNvPr>
              <p:cNvSpPr txBox="1"/>
              <p:nvPr/>
            </p:nvSpPr>
            <p:spPr>
              <a:xfrm>
                <a:off x="8177349" y="4076468"/>
                <a:ext cx="2821577" cy="169136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l-GR" i="1" dirty="0" smtClean="0">
                          <a:latin typeface="Cambria Math" panose="02040503050406030204" pitchFamily="18" charset="0"/>
                        </a:rPr>
                        <m:t>=</m:t>
                      </m:r>
                      <m:sSup>
                        <m:sSupPr>
                          <m:ctrlPr>
                            <a:rPr lang="en-US" b="0" i="1" dirty="0" smtClean="0">
                              <a:latin typeface="Cambria Math" panose="02040503050406030204" pitchFamily="18" charset="0"/>
                            </a:rPr>
                          </m:ctrlPr>
                        </m:sSupPr>
                        <m:e>
                          <m:r>
                            <a:rPr lang="en-US" b="0" i="1" dirty="0" smtClean="0">
                              <a:latin typeface="Cambria Math" panose="02040503050406030204" pitchFamily="18" charset="0"/>
                            </a:rPr>
                            <m:t>𝑘</m:t>
                          </m:r>
                        </m:e>
                        <m:sup>
                          <m:r>
                            <a:rPr lang="en-US" b="0" i="1" dirty="0" smtClean="0">
                              <a:latin typeface="Cambria Math" panose="02040503050406030204" pitchFamily="18" charset="0"/>
                            </a:rPr>
                            <m:t>2</m:t>
                          </m:r>
                        </m:sup>
                      </m:sSup>
                      <m:r>
                        <a:rPr lang="en-US" b="0" i="1" dirty="0" smtClean="0">
                          <a:latin typeface="Cambria Math" panose="02040503050406030204" pitchFamily="18" charset="0"/>
                        </a:rPr>
                        <m:t>+4</m:t>
                      </m:r>
                      <m:r>
                        <a:rPr lang="en-US" b="0" i="1" dirty="0" smtClean="0">
                          <a:latin typeface="Cambria Math" panose="02040503050406030204" pitchFamily="18" charset="0"/>
                        </a:rPr>
                        <m:t>𝑘</m:t>
                      </m:r>
                      <m:r>
                        <a:rPr lang="en-US" b="0" i="1" dirty="0" smtClean="0">
                          <a:latin typeface="Cambria Math" panose="02040503050406030204" pitchFamily="18" charset="0"/>
                        </a:rPr>
                        <m:t>+2=</m:t>
                      </m:r>
                      <m:sSup>
                        <m:sSupPr>
                          <m:ctrlPr>
                            <a:rPr lang="en-US" b="0" i="1" dirty="0" smtClean="0">
                              <a:latin typeface="Cambria Math" panose="02040503050406030204" pitchFamily="18" charset="0"/>
                            </a:rPr>
                          </m:ctrlPr>
                        </m:sSupPr>
                        <m:e>
                          <m:d>
                            <m:dPr>
                              <m:ctrlPr>
                                <a:rPr lang="en-US" b="0" i="1" dirty="0" smtClean="0">
                                  <a:latin typeface="Cambria Math" panose="02040503050406030204" pitchFamily="18" charset="0"/>
                                </a:rPr>
                              </m:ctrlPr>
                            </m:dPr>
                            <m:e>
                              <m:f>
                                <m:fPr>
                                  <m:ctrlPr>
                                    <a:rPr lang="en-US" b="0" i="1" dirty="0" smtClean="0">
                                      <a:latin typeface="Cambria Math" panose="02040503050406030204" pitchFamily="18" charset="0"/>
                                    </a:rPr>
                                  </m:ctrlPr>
                                </m:fPr>
                                <m:num>
                                  <m:r>
                                    <a:rPr lang="en-US" b="0" i="1" dirty="0" smtClean="0">
                                      <a:latin typeface="Cambria Math" panose="02040503050406030204" pitchFamily="18" charset="0"/>
                                    </a:rPr>
                                    <m:t>𝑛</m:t>
                                  </m:r>
                                </m:num>
                                <m:den>
                                  <m:r>
                                    <a:rPr lang="en-US" b="0" i="1" dirty="0" smtClean="0">
                                      <a:latin typeface="Cambria Math" panose="02040503050406030204" pitchFamily="18" charset="0"/>
                                    </a:rPr>
                                    <m:t>2</m:t>
                                  </m:r>
                                </m:den>
                              </m:f>
                            </m:e>
                          </m:d>
                        </m:e>
                        <m:sup>
                          <m:r>
                            <a:rPr lang="en-US" b="0" i="1" dirty="0" smtClean="0">
                              <a:latin typeface="Cambria Math" panose="02040503050406030204" pitchFamily="18" charset="0"/>
                            </a:rPr>
                            <m:t>2</m:t>
                          </m:r>
                        </m:sup>
                      </m:sSup>
                      <m:r>
                        <a:rPr lang="en-US" b="0" i="1" dirty="0" smtClean="0">
                          <a:latin typeface="Cambria Math" panose="02040503050406030204" pitchFamily="18" charset="0"/>
                        </a:rPr>
                        <m:t>+4</m:t>
                      </m:r>
                      <m:d>
                        <m:dPr>
                          <m:ctrlPr>
                            <a:rPr lang="en-US" b="0" i="1" dirty="0" smtClean="0">
                              <a:latin typeface="Cambria Math" panose="02040503050406030204" pitchFamily="18" charset="0"/>
                            </a:rPr>
                          </m:ctrlPr>
                        </m:dPr>
                        <m:e>
                          <m:f>
                            <m:fPr>
                              <m:ctrlPr>
                                <a:rPr lang="en-US" b="0" i="1" dirty="0" smtClean="0">
                                  <a:latin typeface="Cambria Math" panose="02040503050406030204" pitchFamily="18" charset="0"/>
                                </a:rPr>
                              </m:ctrlPr>
                            </m:fPr>
                            <m:num>
                              <m:r>
                                <a:rPr lang="en-US" b="0" i="1" dirty="0" smtClean="0">
                                  <a:latin typeface="Cambria Math" panose="02040503050406030204" pitchFamily="18" charset="0"/>
                                </a:rPr>
                                <m:t>𝑛</m:t>
                              </m:r>
                            </m:num>
                            <m:den>
                              <m:r>
                                <a:rPr lang="en-US" b="0" i="1" dirty="0" smtClean="0">
                                  <a:latin typeface="Cambria Math" panose="02040503050406030204" pitchFamily="18" charset="0"/>
                                </a:rPr>
                                <m:t>2</m:t>
                              </m:r>
                            </m:den>
                          </m:f>
                        </m:e>
                      </m:d>
                      <m:r>
                        <a:rPr lang="en-US" b="0" i="1" dirty="0" smtClean="0">
                          <a:latin typeface="Cambria Math" panose="02040503050406030204" pitchFamily="18" charset="0"/>
                        </a:rPr>
                        <m:t>+2</m:t>
                      </m:r>
                    </m:oMath>
                    <m:oMath xmlns:m="http://schemas.openxmlformats.org/officeDocument/2006/math">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4</m:t>
                          </m:r>
                        </m:den>
                      </m:f>
                      <m:sSup>
                        <m:sSupPr>
                          <m:ctrlPr>
                            <a:rPr lang="en-US" b="0" i="1" smtClean="0">
                              <a:latin typeface="Cambria Math" panose="02040503050406030204" pitchFamily="18" charset="0"/>
                            </a:rPr>
                          </m:ctrlPr>
                        </m:sSupPr>
                        <m:e>
                          <m:r>
                            <a:rPr lang="en-US" b="0" i="1" smtClean="0">
                              <a:latin typeface="Cambria Math" panose="02040503050406030204" pitchFamily="18" charset="0"/>
                            </a:rPr>
                            <m:t>𝑛</m:t>
                          </m:r>
                        </m:e>
                        <m:sup>
                          <m:r>
                            <a:rPr lang="en-US" b="0" i="1" smtClean="0">
                              <a:latin typeface="Cambria Math" panose="02040503050406030204" pitchFamily="18" charset="0"/>
                            </a:rPr>
                            <m:t>2</m:t>
                          </m:r>
                        </m:sup>
                      </m:sSup>
                      <m:r>
                        <a:rPr lang="en-US" b="0" i="1" smtClean="0">
                          <a:latin typeface="Cambria Math" panose="02040503050406030204" pitchFamily="18" charset="0"/>
                        </a:rPr>
                        <m:t>+2</m:t>
                      </m:r>
                      <m:r>
                        <a:rPr lang="en-US" b="0" i="1" smtClean="0">
                          <a:latin typeface="Cambria Math" panose="02040503050406030204" pitchFamily="18" charset="0"/>
                        </a:rPr>
                        <m:t>𝑛</m:t>
                      </m:r>
                      <m:r>
                        <a:rPr lang="en-US" b="0" i="1" smtClean="0">
                          <a:latin typeface="Cambria Math" panose="02040503050406030204" pitchFamily="18" charset="0"/>
                        </a:rPr>
                        <m:t>+2</m:t>
                      </m:r>
                    </m:oMath>
                    <m:oMath xmlns:m="http://schemas.openxmlformats.org/officeDocument/2006/math">
                      <m:r>
                        <a:rPr lang="en-US" b="0" i="1" smtClean="0">
                          <a:latin typeface="Cambria Math" panose="02040503050406030204" pitchFamily="18" charset="0"/>
                        </a:rPr>
                        <m:t>=</m:t>
                      </m:r>
                      <m:r>
                        <a:rPr lang="en-US" b="0" i="1" smtClean="0">
                          <a:solidFill>
                            <a:srgbClr val="FF0000"/>
                          </a:solidFill>
                          <a:latin typeface="Cambria Math" panose="02040503050406030204" pitchFamily="18" charset="0"/>
                          <a:ea typeface="Cambria Math" panose="02040503050406030204" pitchFamily="18" charset="0"/>
                        </a:rPr>
                        <m:t>𝒪</m:t>
                      </m:r>
                      <m:d>
                        <m:dPr>
                          <m:ctrlPr>
                            <a:rPr lang="en-US" b="0" i="1" smtClean="0">
                              <a:solidFill>
                                <a:srgbClr val="FF0000"/>
                              </a:solidFill>
                              <a:latin typeface="Cambria Math" panose="02040503050406030204" pitchFamily="18" charset="0"/>
                            </a:rPr>
                          </m:ctrlPr>
                        </m:dPr>
                        <m:e>
                          <m:sSup>
                            <m:sSupPr>
                              <m:ctrlPr>
                                <a:rPr lang="en-US" b="0" i="1" smtClean="0">
                                  <a:solidFill>
                                    <a:srgbClr val="FF0000"/>
                                  </a:solidFill>
                                  <a:latin typeface="Cambria Math" panose="02040503050406030204" pitchFamily="18" charset="0"/>
                                </a:rPr>
                              </m:ctrlPr>
                            </m:sSupPr>
                            <m:e>
                              <m:r>
                                <a:rPr lang="en-US" b="0" i="1" smtClean="0">
                                  <a:solidFill>
                                    <a:srgbClr val="FF0000"/>
                                  </a:solidFill>
                                  <a:latin typeface="Cambria Math" panose="02040503050406030204" pitchFamily="18" charset="0"/>
                                </a:rPr>
                                <m:t>𝑛</m:t>
                              </m:r>
                            </m:e>
                            <m:sup>
                              <m:r>
                                <a:rPr lang="en-US" b="0" i="1" smtClean="0">
                                  <a:solidFill>
                                    <a:srgbClr val="FF0000"/>
                                  </a:solidFill>
                                  <a:latin typeface="Cambria Math" panose="02040503050406030204" pitchFamily="18" charset="0"/>
                                </a:rPr>
                                <m:t>2</m:t>
                              </m:r>
                            </m:sup>
                          </m:sSup>
                        </m:e>
                      </m:d>
                    </m:oMath>
                  </m:oMathPara>
                </a14:m>
                <a:endParaRPr lang="en-US" dirty="0"/>
              </a:p>
            </p:txBody>
          </p:sp>
        </mc:Choice>
        <mc:Fallback xmlns="">
          <p:sp>
            <p:nvSpPr>
              <p:cNvPr id="4" name="TextBox 3">
                <a:extLst>
                  <a:ext uri="{FF2B5EF4-FFF2-40B4-BE49-F238E27FC236}">
                    <a16:creationId xmlns:a16="http://schemas.microsoft.com/office/drawing/2014/main" id="{DB54E152-386B-FE46-ACFB-E5BA28071DCE}"/>
                  </a:ext>
                </a:extLst>
              </p:cNvPr>
              <p:cNvSpPr txBox="1">
                <a:spLocks noRot="1" noChangeAspect="1" noMove="1" noResize="1" noEditPoints="1" noAdjustHandles="1" noChangeArrowheads="1" noChangeShapeType="1" noTextEdit="1"/>
              </p:cNvSpPr>
              <p:nvPr/>
            </p:nvSpPr>
            <p:spPr>
              <a:xfrm>
                <a:off x="8177349" y="4076468"/>
                <a:ext cx="2821577" cy="1691360"/>
              </a:xfrm>
              <a:prstGeom prst="rect">
                <a:avLst/>
              </a:prstGeom>
              <a:blipFill>
                <a:blip r:embed="rId4"/>
                <a:stretch>
                  <a:fillRect/>
                </a:stretch>
              </a:blipFill>
            </p:spPr>
            <p:txBody>
              <a:bodyPr/>
              <a:lstStyle/>
              <a:p>
                <a:r>
                  <a:rPr lang="en-US">
                    <a:noFill/>
                  </a:rPr>
                  <a:t> </a:t>
                </a:r>
              </a:p>
            </p:txBody>
          </p:sp>
        </mc:Fallback>
      </mc:AlternateContent>
      <p:sp>
        <p:nvSpPr>
          <p:cNvPr id="83" name="Oval 82">
            <a:extLst>
              <a:ext uri="{FF2B5EF4-FFF2-40B4-BE49-F238E27FC236}">
                <a16:creationId xmlns:a16="http://schemas.microsoft.com/office/drawing/2014/main" id="{BB1BC92D-C32A-1247-9550-4171395F2C94}"/>
              </a:ext>
            </a:extLst>
          </p:cNvPr>
          <p:cNvSpPr/>
          <p:nvPr/>
        </p:nvSpPr>
        <p:spPr>
          <a:xfrm>
            <a:off x="5377957" y="2908234"/>
            <a:ext cx="86669" cy="11900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980F8E52-A31A-1347-840F-D2C9DFCB7F37}"/>
              </a:ext>
            </a:extLst>
          </p:cNvPr>
          <p:cNvSpPr/>
          <p:nvPr/>
        </p:nvSpPr>
        <p:spPr>
          <a:xfrm>
            <a:off x="5598091" y="3038056"/>
            <a:ext cx="86669" cy="11900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6BB284C9-6826-9043-9A51-6DA71E456457}"/>
              </a:ext>
            </a:extLst>
          </p:cNvPr>
          <p:cNvSpPr/>
          <p:nvPr/>
        </p:nvSpPr>
        <p:spPr>
          <a:xfrm>
            <a:off x="5806936" y="3179167"/>
            <a:ext cx="86669" cy="11900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a:extLst>
              <a:ext uri="{FF2B5EF4-FFF2-40B4-BE49-F238E27FC236}">
                <a16:creationId xmlns:a16="http://schemas.microsoft.com/office/drawing/2014/main" id="{F3F62FCC-B517-8247-A4F1-6AECD8500F51}"/>
              </a:ext>
            </a:extLst>
          </p:cNvPr>
          <p:cNvSpPr/>
          <p:nvPr/>
        </p:nvSpPr>
        <p:spPr>
          <a:xfrm>
            <a:off x="5191690" y="3771838"/>
            <a:ext cx="86669" cy="11900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Oval 94">
            <a:extLst>
              <a:ext uri="{FF2B5EF4-FFF2-40B4-BE49-F238E27FC236}">
                <a16:creationId xmlns:a16="http://schemas.microsoft.com/office/drawing/2014/main" id="{A85AC9A2-9025-A646-9771-A435CBD612A8}"/>
              </a:ext>
            </a:extLst>
          </p:cNvPr>
          <p:cNvSpPr/>
          <p:nvPr/>
        </p:nvSpPr>
        <p:spPr>
          <a:xfrm>
            <a:off x="5411824" y="3901660"/>
            <a:ext cx="86669" cy="11900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a:extLst>
              <a:ext uri="{FF2B5EF4-FFF2-40B4-BE49-F238E27FC236}">
                <a16:creationId xmlns:a16="http://schemas.microsoft.com/office/drawing/2014/main" id="{BC1021C9-30A8-0843-AF65-3EAD8B27CFBC}"/>
              </a:ext>
            </a:extLst>
          </p:cNvPr>
          <p:cNvSpPr/>
          <p:nvPr/>
        </p:nvSpPr>
        <p:spPr>
          <a:xfrm>
            <a:off x="5620669" y="4042771"/>
            <a:ext cx="86669" cy="11900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7" name="Straight Arrow Connector 96">
            <a:extLst>
              <a:ext uri="{FF2B5EF4-FFF2-40B4-BE49-F238E27FC236}">
                <a16:creationId xmlns:a16="http://schemas.microsoft.com/office/drawing/2014/main" id="{C4FFF27C-C1C5-8E45-9D06-3FDB7569FE7E}"/>
              </a:ext>
            </a:extLst>
          </p:cNvPr>
          <p:cNvCxnSpPr>
            <a:cxnSpLocks/>
          </p:cNvCxnSpPr>
          <p:nvPr/>
        </p:nvCxnSpPr>
        <p:spPr>
          <a:xfrm>
            <a:off x="5851698" y="3495847"/>
            <a:ext cx="0" cy="43978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4863B691-23D6-D343-A15D-A40C03ABAB50}"/>
              </a:ext>
            </a:extLst>
          </p:cNvPr>
          <p:cNvCxnSpPr>
            <a:cxnSpLocks/>
          </p:cNvCxnSpPr>
          <p:nvPr/>
        </p:nvCxnSpPr>
        <p:spPr>
          <a:xfrm>
            <a:off x="5338047" y="3219265"/>
            <a:ext cx="0" cy="43978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BFB360D6-DFE2-914A-9170-26AAE3A9365A}"/>
              </a:ext>
            </a:extLst>
          </p:cNvPr>
          <p:cNvSpPr txBox="1"/>
          <p:nvPr/>
        </p:nvSpPr>
        <p:spPr>
          <a:xfrm>
            <a:off x="2923736" y="4919168"/>
            <a:ext cx="335285" cy="369332"/>
          </a:xfrm>
          <a:prstGeom prst="rect">
            <a:avLst/>
          </a:prstGeom>
          <a:noFill/>
        </p:spPr>
        <p:txBody>
          <a:bodyPr wrap="square" rtlCol="0">
            <a:spAutoFit/>
          </a:bodyPr>
          <a:lstStyle/>
          <a:p>
            <a:r>
              <a:rPr lang="en-US" dirty="0"/>
              <a:t>b</a:t>
            </a:r>
          </a:p>
        </p:txBody>
      </p:sp>
      <p:cxnSp>
        <p:nvCxnSpPr>
          <p:cNvPr id="100" name="Straight Arrow Connector 99">
            <a:extLst>
              <a:ext uri="{FF2B5EF4-FFF2-40B4-BE49-F238E27FC236}">
                <a16:creationId xmlns:a16="http://schemas.microsoft.com/office/drawing/2014/main" id="{DA38EF3C-4409-DA41-BBEE-1EBC2857577A}"/>
              </a:ext>
            </a:extLst>
          </p:cNvPr>
          <p:cNvCxnSpPr>
            <a:cxnSpLocks/>
          </p:cNvCxnSpPr>
          <p:nvPr/>
        </p:nvCxnSpPr>
        <p:spPr>
          <a:xfrm flipH="1">
            <a:off x="2109918" y="3122391"/>
            <a:ext cx="210597" cy="14862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9FA09C49-3F0F-7B46-9E97-F2A20DEE3419}"/>
              </a:ext>
            </a:extLst>
          </p:cNvPr>
          <p:cNvCxnSpPr>
            <a:cxnSpLocks/>
          </p:cNvCxnSpPr>
          <p:nvPr/>
        </p:nvCxnSpPr>
        <p:spPr>
          <a:xfrm flipH="1">
            <a:off x="2660004" y="3627492"/>
            <a:ext cx="191738" cy="14119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782F61D5-5A7B-8E49-B7A3-F38D7289BBDC}"/>
              </a:ext>
            </a:extLst>
          </p:cNvPr>
          <p:cNvCxnSpPr>
            <a:cxnSpLocks/>
          </p:cNvCxnSpPr>
          <p:nvPr/>
        </p:nvCxnSpPr>
        <p:spPr>
          <a:xfrm flipH="1">
            <a:off x="3692196" y="4507063"/>
            <a:ext cx="226084" cy="21931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3" name="Oval 102">
            <a:extLst>
              <a:ext uri="{FF2B5EF4-FFF2-40B4-BE49-F238E27FC236}">
                <a16:creationId xmlns:a16="http://schemas.microsoft.com/office/drawing/2014/main" id="{2CB42086-6E3D-574A-AA70-534F451A0E17}"/>
              </a:ext>
            </a:extLst>
          </p:cNvPr>
          <p:cNvSpPr/>
          <p:nvPr/>
        </p:nvSpPr>
        <p:spPr>
          <a:xfrm>
            <a:off x="3571725" y="2953388"/>
            <a:ext cx="86669" cy="11900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a:extLst>
              <a:ext uri="{FF2B5EF4-FFF2-40B4-BE49-F238E27FC236}">
                <a16:creationId xmlns:a16="http://schemas.microsoft.com/office/drawing/2014/main" id="{24FF2628-7471-D64C-858B-8F29DCA34F24}"/>
              </a:ext>
            </a:extLst>
          </p:cNvPr>
          <p:cNvSpPr/>
          <p:nvPr/>
        </p:nvSpPr>
        <p:spPr>
          <a:xfrm>
            <a:off x="3791859" y="3083210"/>
            <a:ext cx="86669" cy="11900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104">
            <a:extLst>
              <a:ext uri="{FF2B5EF4-FFF2-40B4-BE49-F238E27FC236}">
                <a16:creationId xmlns:a16="http://schemas.microsoft.com/office/drawing/2014/main" id="{760907BE-AB23-8643-8678-A178F2D88C56}"/>
              </a:ext>
            </a:extLst>
          </p:cNvPr>
          <p:cNvSpPr/>
          <p:nvPr/>
        </p:nvSpPr>
        <p:spPr>
          <a:xfrm>
            <a:off x="4000704" y="3224321"/>
            <a:ext cx="86669" cy="11900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a:extLst>
              <a:ext uri="{FF2B5EF4-FFF2-40B4-BE49-F238E27FC236}">
                <a16:creationId xmlns:a16="http://schemas.microsoft.com/office/drawing/2014/main" id="{38D5A13C-642A-EE4A-B639-6974F76D2774}"/>
              </a:ext>
            </a:extLst>
          </p:cNvPr>
          <p:cNvSpPr/>
          <p:nvPr/>
        </p:nvSpPr>
        <p:spPr>
          <a:xfrm>
            <a:off x="1917900" y="3308989"/>
            <a:ext cx="86669" cy="11900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9CA016E4-2594-B749-B967-78AB7A94D2E5}"/>
              </a:ext>
            </a:extLst>
          </p:cNvPr>
          <p:cNvSpPr/>
          <p:nvPr/>
        </p:nvSpPr>
        <p:spPr>
          <a:xfrm>
            <a:off x="1765497" y="3438811"/>
            <a:ext cx="86669" cy="11900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a:extLst>
              <a:ext uri="{FF2B5EF4-FFF2-40B4-BE49-F238E27FC236}">
                <a16:creationId xmlns:a16="http://schemas.microsoft.com/office/drawing/2014/main" id="{BEFEBF51-B54E-C542-B8A2-78A273A606A7}"/>
              </a:ext>
            </a:extLst>
          </p:cNvPr>
          <p:cNvSpPr/>
          <p:nvPr/>
        </p:nvSpPr>
        <p:spPr>
          <a:xfrm>
            <a:off x="1624383" y="3557344"/>
            <a:ext cx="86669" cy="11900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a:extLst>
              <a:ext uri="{FF2B5EF4-FFF2-40B4-BE49-F238E27FC236}">
                <a16:creationId xmlns:a16="http://schemas.microsoft.com/office/drawing/2014/main" id="{59B105D9-57AC-E04A-BFE6-82B9F21AD940}"/>
              </a:ext>
            </a:extLst>
          </p:cNvPr>
          <p:cNvSpPr/>
          <p:nvPr/>
        </p:nvSpPr>
        <p:spPr>
          <a:xfrm>
            <a:off x="2465415" y="3811348"/>
            <a:ext cx="86669" cy="11900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a:extLst>
              <a:ext uri="{FF2B5EF4-FFF2-40B4-BE49-F238E27FC236}">
                <a16:creationId xmlns:a16="http://schemas.microsoft.com/office/drawing/2014/main" id="{520E396C-6B6B-3E47-8E88-D10038B129DC}"/>
              </a:ext>
            </a:extLst>
          </p:cNvPr>
          <p:cNvSpPr/>
          <p:nvPr/>
        </p:nvSpPr>
        <p:spPr>
          <a:xfrm>
            <a:off x="2313012" y="3941170"/>
            <a:ext cx="86669" cy="11900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Oval 110">
            <a:extLst>
              <a:ext uri="{FF2B5EF4-FFF2-40B4-BE49-F238E27FC236}">
                <a16:creationId xmlns:a16="http://schemas.microsoft.com/office/drawing/2014/main" id="{2992145F-19B1-3A44-BD65-D3D36A04A3B9}"/>
              </a:ext>
            </a:extLst>
          </p:cNvPr>
          <p:cNvSpPr/>
          <p:nvPr/>
        </p:nvSpPr>
        <p:spPr>
          <a:xfrm>
            <a:off x="2171898" y="4059703"/>
            <a:ext cx="86669" cy="11900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Oval 111">
            <a:extLst>
              <a:ext uri="{FF2B5EF4-FFF2-40B4-BE49-F238E27FC236}">
                <a16:creationId xmlns:a16="http://schemas.microsoft.com/office/drawing/2014/main" id="{BD5BE4BC-5460-5C40-8193-B30326B413D5}"/>
              </a:ext>
            </a:extLst>
          </p:cNvPr>
          <p:cNvSpPr/>
          <p:nvPr/>
        </p:nvSpPr>
        <p:spPr>
          <a:xfrm>
            <a:off x="3621424" y="4767884"/>
            <a:ext cx="86669" cy="11900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Oval 112">
            <a:extLst>
              <a:ext uri="{FF2B5EF4-FFF2-40B4-BE49-F238E27FC236}">
                <a16:creationId xmlns:a16="http://schemas.microsoft.com/office/drawing/2014/main" id="{D61D47B5-7364-C148-9219-E683E25E7F47}"/>
              </a:ext>
            </a:extLst>
          </p:cNvPr>
          <p:cNvSpPr/>
          <p:nvPr/>
        </p:nvSpPr>
        <p:spPr>
          <a:xfrm>
            <a:off x="3469021" y="4897706"/>
            <a:ext cx="86669" cy="11900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a:extLst>
              <a:ext uri="{FF2B5EF4-FFF2-40B4-BE49-F238E27FC236}">
                <a16:creationId xmlns:a16="http://schemas.microsoft.com/office/drawing/2014/main" id="{AB534D7C-44DC-F54A-8B43-5940B15F2EDF}"/>
              </a:ext>
            </a:extLst>
          </p:cNvPr>
          <p:cNvSpPr/>
          <p:nvPr/>
        </p:nvSpPr>
        <p:spPr>
          <a:xfrm>
            <a:off x="3327907" y="5016239"/>
            <a:ext cx="86669" cy="11900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8794173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AC8990-E147-2343-A0AB-0F1C92AA5257}"/>
              </a:ext>
            </a:extLst>
          </p:cNvPr>
          <p:cNvSpPr>
            <a:spLocks noGrp="1"/>
          </p:cNvSpPr>
          <p:nvPr>
            <p:ph type="title"/>
          </p:nvPr>
        </p:nvSpPr>
        <p:spPr/>
        <p:txBody>
          <a:bodyPr/>
          <a:lstStyle/>
          <a:p>
            <a:pPr algn="ctr"/>
            <a:r>
              <a:rPr lang="en-US" dirty="0"/>
              <a:t>A bad family of strings</a:t>
            </a:r>
          </a:p>
        </p:txBody>
      </p:sp>
      <p:sp>
        <p:nvSpPr>
          <p:cNvPr id="9" name="Oval 8">
            <a:extLst>
              <a:ext uri="{FF2B5EF4-FFF2-40B4-BE49-F238E27FC236}">
                <a16:creationId xmlns:a16="http://schemas.microsoft.com/office/drawing/2014/main" id="{38FD9AEF-6272-7844-A6D9-FF0383BF1B5F}"/>
              </a:ext>
            </a:extLst>
          </p:cNvPr>
          <p:cNvSpPr/>
          <p:nvPr/>
        </p:nvSpPr>
        <p:spPr>
          <a:xfrm>
            <a:off x="3709867" y="1888158"/>
            <a:ext cx="235131" cy="242615"/>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68B72F46-300B-2F4F-8335-82E04DF617F5}"/>
              </a:ext>
            </a:extLst>
          </p:cNvPr>
          <p:cNvCxnSpPr>
            <a:stCxn id="9" idx="6"/>
          </p:cNvCxnSpPr>
          <p:nvPr/>
        </p:nvCxnSpPr>
        <p:spPr>
          <a:xfrm>
            <a:off x="3944998" y="2009466"/>
            <a:ext cx="548640" cy="36485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97E66A8D-694E-8D40-A5F8-2410D9E6E6F4}"/>
              </a:ext>
            </a:extLst>
          </p:cNvPr>
          <p:cNvSpPr/>
          <p:nvPr/>
        </p:nvSpPr>
        <p:spPr>
          <a:xfrm>
            <a:off x="4493638" y="2374319"/>
            <a:ext cx="235131" cy="242615"/>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a:extLst>
              <a:ext uri="{FF2B5EF4-FFF2-40B4-BE49-F238E27FC236}">
                <a16:creationId xmlns:a16="http://schemas.microsoft.com/office/drawing/2014/main" id="{0DBF4677-5C9C-B848-82BD-79863249C9E7}"/>
              </a:ext>
            </a:extLst>
          </p:cNvPr>
          <p:cNvCxnSpPr>
            <a:stCxn id="12" idx="6"/>
          </p:cNvCxnSpPr>
          <p:nvPr/>
        </p:nvCxnSpPr>
        <p:spPr>
          <a:xfrm>
            <a:off x="4728769" y="2495627"/>
            <a:ext cx="548640" cy="36485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7CF3E525-A3BC-A24E-9944-8FD4A821D24F}"/>
              </a:ext>
            </a:extLst>
          </p:cNvPr>
          <p:cNvCxnSpPr>
            <a:cxnSpLocks/>
          </p:cNvCxnSpPr>
          <p:nvPr/>
        </p:nvCxnSpPr>
        <p:spPr>
          <a:xfrm>
            <a:off x="6078592" y="3370631"/>
            <a:ext cx="548640" cy="36485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322BF0AB-3B9B-9849-B807-56C7711F1740}"/>
              </a:ext>
            </a:extLst>
          </p:cNvPr>
          <p:cNvSpPr/>
          <p:nvPr/>
        </p:nvSpPr>
        <p:spPr>
          <a:xfrm>
            <a:off x="6627232" y="3721741"/>
            <a:ext cx="235131" cy="242615"/>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Arrow Connector 16">
            <a:extLst>
              <a:ext uri="{FF2B5EF4-FFF2-40B4-BE49-F238E27FC236}">
                <a16:creationId xmlns:a16="http://schemas.microsoft.com/office/drawing/2014/main" id="{6F55FE16-0E03-DC4D-8219-E76C8ED7903A}"/>
              </a:ext>
            </a:extLst>
          </p:cNvPr>
          <p:cNvCxnSpPr>
            <a:cxnSpLocks/>
          </p:cNvCxnSpPr>
          <p:nvPr/>
        </p:nvCxnSpPr>
        <p:spPr>
          <a:xfrm>
            <a:off x="6749167" y="3986919"/>
            <a:ext cx="0" cy="43978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272F90DB-1003-5446-8981-F132198563C5}"/>
              </a:ext>
            </a:extLst>
          </p:cNvPr>
          <p:cNvCxnSpPr>
            <a:cxnSpLocks/>
          </p:cNvCxnSpPr>
          <p:nvPr/>
        </p:nvCxnSpPr>
        <p:spPr>
          <a:xfrm flipH="1">
            <a:off x="3161227" y="2045582"/>
            <a:ext cx="509451" cy="3423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685005BC-44CA-1648-A346-0FB696BD18AE}"/>
              </a:ext>
            </a:extLst>
          </p:cNvPr>
          <p:cNvSpPr/>
          <p:nvPr/>
        </p:nvSpPr>
        <p:spPr>
          <a:xfrm>
            <a:off x="2960927" y="2380195"/>
            <a:ext cx="235131" cy="242615"/>
          </a:xfrm>
          <a:prstGeom prst="ellipse">
            <a:avLst/>
          </a:prstGeom>
          <a:solidFill>
            <a:srgbClr val="FF4EFF"/>
          </a:solidFill>
          <a:ln>
            <a:solidFill>
              <a:srgbClr val="FF4E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273BD8C6-8417-FB44-8F00-13D384ECBE39}"/>
              </a:ext>
            </a:extLst>
          </p:cNvPr>
          <p:cNvSpPr/>
          <p:nvPr/>
        </p:nvSpPr>
        <p:spPr>
          <a:xfrm>
            <a:off x="4587241" y="3783019"/>
            <a:ext cx="235131" cy="242615"/>
          </a:xfrm>
          <a:prstGeom prst="ellipse">
            <a:avLst/>
          </a:prstGeom>
          <a:solidFill>
            <a:srgbClr val="FF4EFF"/>
          </a:solidFill>
          <a:ln>
            <a:solidFill>
              <a:srgbClr val="FF4E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C41856A7-2F74-F640-99A5-FFC372A199FB}"/>
              </a:ext>
            </a:extLst>
          </p:cNvPr>
          <p:cNvSpPr/>
          <p:nvPr/>
        </p:nvSpPr>
        <p:spPr>
          <a:xfrm>
            <a:off x="2316486" y="2872231"/>
            <a:ext cx="235131" cy="242615"/>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2B1E556C-7D38-0649-885D-DFCA3FD24136}"/>
              </a:ext>
            </a:extLst>
          </p:cNvPr>
          <p:cNvSpPr/>
          <p:nvPr/>
        </p:nvSpPr>
        <p:spPr>
          <a:xfrm>
            <a:off x="2886902" y="3429584"/>
            <a:ext cx="235131" cy="242615"/>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E3441C57-F63B-B745-A93A-191A40DE5335}"/>
              </a:ext>
            </a:extLst>
          </p:cNvPr>
          <p:cNvSpPr/>
          <p:nvPr/>
        </p:nvSpPr>
        <p:spPr>
          <a:xfrm>
            <a:off x="3953440" y="4283029"/>
            <a:ext cx="235131" cy="242615"/>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3C4890BE-88F8-894A-94C3-BFB0C4E9B4D7}"/>
              </a:ext>
            </a:extLst>
          </p:cNvPr>
          <p:cNvSpPr/>
          <p:nvPr/>
        </p:nvSpPr>
        <p:spPr>
          <a:xfrm>
            <a:off x="883912" y="3895489"/>
            <a:ext cx="235131" cy="242615"/>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41C538B3-F4B5-4948-AA9F-23DE26D8521C}"/>
              </a:ext>
            </a:extLst>
          </p:cNvPr>
          <p:cNvSpPr/>
          <p:nvPr/>
        </p:nvSpPr>
        <p:spPr>
          <a:xfrm>
            <a:off x="1454328" y="4452842"/>
            <a:ext cx="235131" cy="242615"/>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3A463E84-B9D8-414A-8BA3-E1129DB75763}"/>
              </a:ext>
            </a:extLst>
          </p:cNvPr>
          <p:cNvSpPr/>
          <p:nvPr/>
        </p:nvSpPr>
        <p:spPr>
          <a:xfrm>
            <a:off x="2702139" y="5309602"/>
            <a:ext cx="235131" cy="242615"/>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Arrow Connector 32">
            <a:extLst>
              <a:ext uri="{FF2B5EF4-FFF2-40B4-BE49-F238E27FC236}">
                <a16:creationId xmlns:a16="http://schemas.microsoft.com/office/drawing/2014/main" id="{34B91EA3-5358-6A4B-8EC6-C27D6807ED77}"/>
              </a:ext>
            </a:extLst>
          </p:cNvPr>
          <p:cNvCxnSpPr>
            <a:cxnSpLocks/>
          </p:cNvCxnSpPr>
          <p:nvPr/>
        </p:nvCxnSpPr>
        <p:spPr>
          <a:xfrm>
            <a:off x="3182995" y="2645192"/>
            <a:ext cx="348348" cy="23479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1EF0C297-4041-3D4D-BA45-5CA0530A0141}"/>
              </a:ext>
            </a:extLst>
          </p:cNvPr>
          <p:cNvCxnSpPr>
            <a:cxnSpLocks/>
            <a:endCxn id="22" idx="1"/>
          </p:cNvCxnSpPr>
          <p:nvPr/>
        </p:nvCxnSpPr>
        <p:spPr>
          <a:xfrm>
            <a:off x="4273732" y="3493790"/>
            <a:ext cx="347943" cy="32475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9399C9E2-01D7-7043-B721-EECD54D1B907}"/>
              </a:ext>
            </a:extLst>
          </p:cNvPr>
          <p:cNvCxnSpPr>
            <a:cxnSpLocks/>
          </p:cNvCxnSpPr>
          <p:nvPr/>
        </p:nvCxnSpPr>
        <p:spPr>
          <a:xfrm flipH="1">
            <a:off x="2577742" y="2653900"/>
            <a:ext cx="391890" cy="2549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535CEC02-4103-8945-B2AC-C616DF63D812}"/>
              </a:ext>
            </a:extLst>
          </p:cNvPr>
          <p:cNvCxnSpPr>
            <a:cxnSpLocks/>
          </p:cNvCxnSpPr>
          <p:nvPr/>
        </p:nvCxnSpPr>
        <p:spPr>
          <a:xfrm flipH="1">
            <a:off x="3108969" y="3159001"/>
            <a:ext cx="391890" cy="2549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CE094B61-CB49-5C40-ACA7-B4173CD7CBBA}"/>
              </a:ext>
            </a:extLst>
          </p:cNvPr>
          <p:cNvCxnSpPr>
            <a:cxnSpLocks/>
          </p:cNvCxnSpPr>
          <p:nvPr/>
        </p:nvCxnSpPr>
        <p:spPr>
          <a:xfrm flipH="1">
            <a:off x="4232116" y="4026390"/>
            <a:ext cx="391890" cy="2549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442EAED9-8AA7-D440-8928-A23E22F61F12}"/>
              </a:ext>
            </a:extLst>
          </p:cNvPr>
          <p:cNvCxnSpPr>
            <a:cxnSpLocks/>
          </p:cNvCxnSpPr>
          <p:nvPr/>
        </p:nvCxnSpPr>
        <p:spPr>
          <a:xfrm flipH="1">
            <a:off x="1236613" y="3715741"/>
            <a:ext cx="313513" cy="20325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C32184A1-A562-7B43-A0AC-1722388F30B5}"/>
              </a:ext>
            </a:extLst>
          </p:cNvPr>
          <p:cNvCxnSpPr>
            <a:cxnSpLocks/>
          </p:cNvCxnSpPr>
          <p:nvPr/>
        </p:nvCxnSpPr>
        <p:spPr>
          <a:xfrm flipH="1">
            <a:off x="1767840" y="4221280"/>
            <a:ext cx="287942" cy="20281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C71774EC-CBB7-C840-95D8-075310668088}"/>
              </a:ext>
            </a:extLst>
          </p:cNvPr>
          <p:cNvCxnSpPr>
            <a:cxnSpLocks/>
          </p:cNvCxnSpPr>
          <p:nvPr/>
        </p:nvCxnSpPr>
        <p:spPr>
          <a:xfrm flipH="1">
            <a:off x="2997768" y="5192307"/>
            <a:ext cx="261253" cy="1814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4C5EF4E5-6C82-6247-8BC8-D50B7CFEFDB0}"/>
              </a:ext>
            </a:extLst>
          </p:cNvPr>
          <p:cNvCxnSpPr>
            <a:cxnSpLocks/>
          </p:cNvCxnSpPr>
          <p:nvPr/>
        </p:nvCxnSpPr>
        <p:spPr>
          <a:xfrm flipH="1">
            <a:off x="435423" y="4143071"/>
            <a:ext cx="391890" cy="2549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31F60B8D-277D-A24D-8D93-361C534012CB}"/>
              </a:ext>
            </a:extLst>
          </p:cNvPr>
          <p:cNvCxnSpPr>
            <a:cxnSpLocks/>
          </p:cNvCxnSpPr>
          <p:nvPr/>
        </p:nvCxnSpPr>
        <p:spPr>
          <a:xfrm flipH="1">
            <a:off x="966650" y="4648172"/>
            <a:ext cx="391890" cy="2549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A5326132-2BE4-0B4E-ACD5-CFA0E69F5CAF}"/>
              </a:ext>
            </a:extLst>
          </p:cNvPr>
          <p:cNvCxnSpPr>
            <a:cxnSpLocks/>
          </p:cNvCxnSpPr>
          <p:nvPr/>
        </p:nvCxnSpPr>
        <p:spPr>
          <a:xfrm flipH="1">
            <a:off x="2214461" y="5531058"/>
            <a:ext cx="391890" cy="2549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E50B2F99-E6A4-1E4E-894C-1AF5A2C94B6D}"/>
              </a:ext>
            </a:extLst>
          </p:cNvPr>
          <p:cNvSpPr txBox="1"/>
          <p:nvPr/>
        </p:nvSpPr>
        <p:spPr>
          <a:xfrm>
            <a:off x="3196058" y="1888158"/>
            <a:ext cx="335285" cy="369332"/>
          </a:xfrm>
          <a:prstGeom prst="rect">
            <a:avLst/>
          </a:prstGeom>
          <a:noFill/>
        </p:spPr>
        <p:txBody>
          <a:bodyPr wrap="square" rtlCol="0">
            <a:spAutoFit/>
          </a:bodyPr>
          <a:lstStyle/>
          <a:p>
            <a:r>
              <a:rPr lang="en-US" dirty="0"/>
              <a:t>a</a:t>
            </a:r>
          </a:p>
        </p:txBody>
      </p:sp>
      <p:sp>
        <p:nvSpPr>
          <p:cNvPr id="59" name="TextBox 58">
            <a:extLst>
              <a:ext uri="{FF2B5EF4-FFF2-40B4-BE49-F238E27FC236}">
                <a16:creationId xmlns:a16="http://schemas.microsoft.com/office/drawing/2014/main" id="{391C430B-7530-1D4B-B853-41B0205A2F37}"/>
              </a:ext>
            </a:extLst>
          </p:cNvPr>
          <p:cNvSpPr txBox="1"/>
          <p:nvPr/>
        </p:nvSpPr>
        <p:spPr>
          <a:xfrm>
            <a:off x="3283144" y="2432448"/>
            <a:ext cx="335285" cy="369332"/>
          </a:xfrm>
          <a:prstGeom prst="rect">
            <a:avLst/>
          </a:prstGeom>
          <a:noFill/>
        </p:spPr>
        <p:txBody>
          <a:bodyPr wrap="square" rtlCol="0">
            <a:spAutoFit/>
          </a:bodyPr>
          <a:lstStyle/>
          <a:p>
            <a:r>
              <a:rPr lang="en-US" dirty="0"/>
              <a:t>a</a:t>
            </a:r>
          </a:p>
        </p:txBody>
      </p:sp>
      <p:sp>
        <p:nvSpPr>
          <p:cNvPr id="60" name="TextBox 59">
            <a:extLst>
              <a:ext uri="{FF2B5EF4-FFF2-40B4-BE49-F238E27FC236}">
                <a16:creationId xmlns:a16="http://schemas.microsoft.com/office/drawing/2014/main" id="{63937721-5DFA-1D42-B88A-AA8E12477688}"/>
              </a:ext>
            </a:extLst>
          </p:cNvPr>
          <p:cNvSpPr txBox="1"/>
          <p:nvPr/>
        </p:nvSpPr>
        <p:spPr>
          <a:xfrm>
            <a:off x="4339042" y="3369360"/>
            <a:ext cx="335285" cy="369332"/>
          </a:xfrm>
          <a:prstGeom prst="rect">
            <a:avLst/>
          </a:prstGeom>
          <a:noFill/>
        </p:spPr>
        <p:txBody>
          <a:bodyPr wrap="square" rtlCol="0">
            <a:spAutoFit/>
          </a:bodyPr>
          <a:lstStyle/>
          <a:p>
            <a:r>
              <a:rPr lang="en-US" dirty="0"/>
              <a:t>a</a:t>
            </a:r>
          </a:p>
        </p:txBody>
      </p:sp>
      <p:sp>
        <p:nvSpPr>
          <p:cNvPr id="61" name="TextBox 60">
            <a:extLst>
              <a:ext uri="{FF2B5EF4-FFF2-40B4-BE49-F238E27FC236}">
                <a16:creationId xmlns:a16="http://schemas.microsoft.com/office/drawing/2014/main" id="{F8C7BD4F-5366-1846-880F-2FCF84D54C8F}"/>
              </a:ext>
            </a:extLst>
          </p:cNvPr>
          <p:cNvSpPr txBox="1"/>
          <p:nvPr/>
        </p:nvSpPr>
        <p:spPr>
          <a:xfrm>
            <a:off x="4106106" y="1831551"/>
            <a:ext cx="335285" cy="369332"/>
          </a:xfrm>
          <a:prstGeom prst="rect">
            <a:avLst/>
          </a:prstGeom>
          <a:noFill/>
        </p:spPr>
        <p:txBody>
          <a:bodyPr wrap="square" rtlCol="0">
            <a:spAutoFit/>
          </a:bodyPr>
          <a:lstStyle/>
          <a:p>
            <a:r>
              <a:rPr lang="en-US" dirty="0"/>
              <a:t>b</a:t>
            </a:r>
          </a:p>
        </p:txBody>
      </p:sp>
      <p:sp>
        <p:nvSpPr>
          <p:cNvPr id="62" name="TextBox 61">
            <a:extLst>
              <a:ext uri="{FF2B5EF4-FFF2-40B4-BE49-F238E27FC236}">
                <a16:creationId xmlns:a16="http://schemas.microsoft.com/office/drawing/2014/main" id="{8D15BFC2-F9F0-8348-B0B9-84415DD024DF}"/>
              </a:ext>
            </a:extLst>
          </p:cNvPr>
          <p:cNvSpPr txBox="1"/>
          <p:nvPr/>
        </p:nvSpPr>
        <p:spPr>
          <a:xfrm>
            <a:off x="4859403" y="2258273"/>
            <a:ext cx="335285" cy="369332"/>
          </a:xfrm>
          <a:prstGeom prst="rect">
            <a:avLst/>
          </a:prstGeom>
          <a:noFill/>
        </p:spPr>
        <p:txBody>
          <a:bodyPr wrap="square" rtlCol="0">
            <a:spAutoFit/>
          </a:bodyPr>
          <a:lstStyle/>
          <a:p>
            <a:r>
              <a:rPr lang="en-US" dirty="0"/>
              <a:t>b</a:t>
            </a:r>
          </a:p>
        </p:txBody>
      </p:sp>
      <p:sp>
        <p:nvSpPr>
          <p:cNvPr id="63" name="TextBox 62">
            <a:extLst>
              <a:ext uri="{FF2B5EF4-FFF2-40B4-BE49-F238E27FC236}">
                <a16:creationId xmlns:a16="http://schemas.microsoft.com/office/drawing/2014/main" id="{6F1F7750-611D-0A4D-A59E-1F52B4864491}"/>
              </a:ext>
            </a:extLst>
          </p:cNvPr>
          <p:cNvSpPr txBox="1"/>
          <p:nvPr/>
        </p:nvSpPr>
        <p:spPr>
          <a:xfrm>
            <a:off x="6296316" y="3114274"/>
            <a:ext cx="335285" cy="369332"/>
          </a:xfrm>
          <a:prstGeom prst="rect">
            <a:avLst/>
          </a:prstGeom>
          <a:noFill/>
        </p:spPr>
        <p:txBody>
          <a:bodyPr wrap="square" rtlCol="0">
            <a:spAutoFit/>
          </a:bodyPr>
          <a:lstStyle/>
          <a:p>
            <a:r>
              <a:rPr lang="en-US" dirty="0"/>
              <a:t>b</a:t>
            </a:r>
          </a:p>
        </p:txBody>
      </p:sp>
      <p:sp>
        <p:nvSpPr>
          <p:cNvPr id="64" name="TextBox 63">
            <a:extLst>
              <a:ext uri="{FF2B5EF4-FFF2-40B4-BE49-F238E27FC236}">
                <a16:creationId xmlns:a16="http://schemas.microsoft.com/office/drawing/2014/main" id="{B8CA0B0F-698A-6241-B086-E7B3057B61B1}"/>
              </a:ext>
            </a:extLst>
          </p:cNvPr>
          <p:cNvSpPr txBox="1"/>
          <p:nvPr/>
        </p:nvSpPr>
        <p:spPr>
          <a:xfrm>
            <a:off x="6762220" y="3999982"/>
            <a:ext cx="335285" cy="369332"/>
          </a:xfrm>
          <a:prstGeom prst="rect">
            <a:avLst/>
          </a:prstGeom>
          <a:noFill/>
        </p:spPr>
        <p:txBody>
          <a:bodyPr wrap="square" rtlCol="0">
            <a:spAutoFit/>
          </a:bodyPr>
          <a:lstStyle/>
          <a:p>
            <a:r>
              <a:rPr lang="en-US" dirty="0"/>
              <a:t>$</a:t>
            </a:r>
          </a:p>
        </p:txBody>
      </p:sp>
      <p:sp>
        <p:nvSpPr>
          <p:cNvPr id="65" name="Oval 64">
            <a:extLst>
              <a:ext uri="{FF2B5EF4-FFF2-40B4-BE49-F238E27FC236}">
                <a16:creationId xmlns:a16="http://schemas.microsoft.com/office/drawing/2014/main" id="{6471C5F8-508A-4E48-B072-7415DD844ECE}"/>
              </a:ext>
            </a:extLst>
          </p:cNvPr>
          <p:cNvSpPr/>
          <p:nvPr/>
        </p:nvSpPr>
        <p:spPr>
          <a:xfrm>
            <a:off x="6627231" y="4500739"/>
            <a:ext cx="235131" cy="242615"/>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TextBox 65">
            <a:extLst>
              <a:ext uri="{FF2B5EF4-FFF2-40B4-BE49-F238E27FC236}">
                <a16:creationId xmlns:a16="http://schemas.microsoft.com/office/drawing/2014/main" id="{420D98BF-D9AE-1545-B13E-42573228B4A1}"/>
              </a:ext>
            </a:extLst>
          </p:cNvPr>
          <p:cNvSpPr txBox="1"/>
          <p:nvPr/>
        </p:nvSpPr>
        <p:spPr>
          <a:xfrm>
            <a:off x="2534206" y="2441155"/>
            <a:ext cx="335285" cy="369332"/>
          </a:xfrm>
          <a:prstGeom prst="rect">
            <a:avLst/>
          </a:prstGeom>
          <a:noFill/>
        </p:spPr>
        <p:txBody>
          <a:bodyPr wrap="square" rtlCol="0">
            <a:spAutoFit/>
          </a:bodyPr>
          <a:lstStyle/>
          <a:p>
            <a:r>
              <a:rPr lang="en-US" dirty="0"/>
              <a:t>b</a:t>
            </a:r>
          </a:p>
        </p:txBody>
      </p:sp>
      <p:sp>
        <p:nvSpPr>
          <p:cNvPr id="68" name="TextBox 67">
            <a:extLst>
              <a:ext uri="{FF2B5EF4-FFF2-40B4-BE49-F238E27FC236}">
                <a16:creationId xmlns:a16="http://schemas.microsoft.com/office/drawing/2014/main" id="{7C62CC9F-8193-3148-A3C7-3A489C819200}"/>
              </a:ext>
            </a:extLst>
          </p:cNvPr>
          <p:cNvSpPr txBox="1"/>
          <p:nvPr/>
        </p:nvSpPr>
        <p:spPr>
          <a:xfrm>
            <a:off x="1232269" y="3412163"/>
            <a:ext cx="335285" cy="369332"/>
          </a:xfrm>
          <a:prstGeom prst="rect">
            <a:avLst/>
          </a:prstGeom>
          <a:noFill/>
        </p:spPr>
        <p:txBody>
          <a:bodyPr wrap="square" rtlCol="0">
            <a:spAutoFit/>
          </a:bodyPr>
          <a:lstStyle/>
          <a:p>
            <a:r>
              <a:rPr lang="en-US" dirty="0"/>
              <a:t>b</a:t>
            </a:r>
          </a:p>
        </p:txBody>
      </p:sp>
      <p:sp>
        <p:nvSpPr>
          <p:cNvPr id="69" name="TextBox 68">
            <a:extLst>
              <a:ext uri="{FF2B5EF4-FFF2-40B4-BE49-F238E27FC236}">
                <a16:creationId xmlns:a16="http://schemas.microsoft.com/office/drawing/2014/main" id="{CA62A1C8-2775-764F-951E-27DDCB71B5D9}"/>
              </a:ext>
            </a:extLst>
          </p:cNvPr>
          <p:cNvSpPr txBox="1"/>
          <p:nvPr/>
        </p:nvSpPr>
        <p:spPr>
          <a:xfrm>
            <a:off x="522514" y="3851948"/>
            <a:ext cx="335285" cy="369332"/>
          </a:xfrm>
          <a:prstGeom prst="rect">
            <a:avLst/>
          </a:prstGeom>
          <a:noFill/>
        </p:spPr>
        <p:txBody>
          <a:bodyPr wrap="square" rtlCol="0">
            <a:spAutoFit/>
          </a:bodyPr>
          <a:lstStyle/>
          <a:p>
            <a:r>
              <a:rPr lang="en-US" dirty="0"/>
              <a:t>$</a:t>
            </a:r>
          </a:p>
        </p:txBody>
      </p:sp>
      <p:sp>
        <p:nvSpPr>
          <p:cNvPr id="70" name="Oval 69">
            <a:extLst>
              <a:ext uri="{FF2B5EF4-FFF2-40B4-BE49-F238E27FC236}">
                <a16:creationId xmlns:a16="http://schemas.microsoft.com/office/drawing/2014/main" id="{AA80112F-FAF4-A84F-B69F-264C7629D3B4}"/>
              </a:ext>
            </a:extLst>
          </p:cNvPr>
          <p:cNvSpPr/>
          <p:nvPr/>
        </p:nvSpPr>
        <p:spPr>
          <a:xfrm>
            <a:off x="161095" y="4387524"/>
            <a:ext cx="235131" cy="242615"/>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TextBox 70">
            <a:extLst>
              <a:ext uri="{FF2B5EF4-FFF2-40B4-BE49-F238E27FC236}">
                <a16:creationId xmlns:a16="http://schemas.microsoft.com/office/drawing/2014/main" id="{DDC5789F-E01B-8248-98EB-0C9530919E6A}"/>
              </a:ext>
            </a:extLst>
          </p:cNvPr>
          <p:cNvSpPr txBox="1"/>
          <p:nvPr/>
        </p:nvSpPr>
        <p:spPr>
          <a:xfrm>
            <a:off x="1027615" y="4357049"/>
            <a:ext cx="335285" cy="369332"/>
          </a:xfrm>
          <a:prstGeom prst="rect">
            <a:avLst/>
          </a:prstGeom>
          <a:noFill/>
        </p:spPr>
        <p:txBody>
          <a:bodyPr wrap="square" rtlCol="0">
            <a:spAutoFit/>
          </a:bodyPr>
          <a:lstStyle/>
          <a:p>
            <a:r>
              <a:rPr lang="en-US" dirty="0"/>
              <a:t>$</a:t>
            </a:r>
          </a:p>
        </p:txBody>
      </p:sp>
      <p:sp>
        <p:nvSpPr>
          <p:cNvPr id="72" name="Oval 71">
            <a:extLst>
              <a:ext uri="{FF2B5EF4-FFF2-40B4-BE49-F238E27FC236}">
                <a16:creationId xmlns:a16="http://schemas.microsoft.com/office/drawing/2014/main" id="{58690CB7-93C0-024C-9931-ADBF601E2D40}"/>
              </a:ext>
            </a:extLst>
          </p:cNvPr>
          <p:cNvSpPr/>
          <p:nvPr/>
        </p:nvSpPr>
        <p:spPr>
          <a:xfrm>
            <a:off x="666196" y="4892625"/>
            <a:ext cx="235131" cy="242615"/>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TextBox 72">
            <a:extLst>
              <a:ext uri="{FF2B5EF4-FFF2-40B4-BE49-F238E27FC236}">
                <a16:creationId xmlns:a16="http://schemas.microsoft.com/office/drawing/2014/main" id="{CACD0149-C01F-C84A-A1E4-BEA619A4F21C}"/>
              </a:ext>
            </a:extLst>
          </p:cNvPr>
          <p:cNvSpPr txBox="1"/>
          <p:nvPr/>
        </p:nvSpPr>
        <p:spPr>
          <a:xfrm>
            <a:off x="2188312" y="5309957"/>
            <a:ext cx="335285" cy="369332"/>
          </a:xfrm>
          <a:prstGeom prst="rect">
            <a:avLst/>
          </a:prstGeom>
          <a:noFill/>
        </p:spPr>
        <p:txBody>
          <a:bodyPr wrap="square" rtlCol="0">
            <a:spAutoFit/>
          </a:bodyPr>
          <a:lstStyle/>
          <a:p>
            <a:r>
              <a:rPr lang="en-US" dirty="0"/>
              <a:t>$</a:t>
            </a:r>
          </a:p>
        </p:txBody>
      </p:sp>
      <p:sp>
        <p:nvSpPr>
          <p:cNvPr id="74" name="Oval 73">
            <a:extLst>
              <a:ext uri="{FF2B5EF4-FFF2-40B4-BE49-F238E27FC236}">
                <a16:creationId xmlns:a16="http://schemas.microsoft.com/office/drawing/2014/main" id="{D8DAE332-A86D-814A-A702-7388B7F3F346}"/>
              </a:ext>
            </a:extLst>
          </p:cNvPr>
          <p:cNvSpPr/>
          <p:nvPr/>
        </p:nvSpPr>
        <p:spPr>
          <a:xfrm>
            <a:off x="1879165" y="5766802"/>
            <a:ext cx="235131" cy="242615"/>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TextBox 74">
            <a:extLst>
              <a:ext uri="{FF2B5EF4-FFF2-40B4-BE49-F238E27FC236}">
                <a16:creationId xmlns:a16="http://schemas.microsoft.com/office/drawing/2014/main" id="{DEC1CBB2-F720-8F49-A87E-8B67038F8F81}"/>
              </a:ext>
            </a:extLst>
          </p:cNvPr>
          <p:cNvSpPr txBox="1"/>
          <p:nvPr/>
        </p:nvSpPr>
        <p:spPr>
          <a:xfrm>
            <a:off x="3000118" y="2959319"/>
            <a:ext cx="335285" cy="369332"/>
          </a:xfrm>
          <a:prstGeom prst="rect">
            <a:avLst/>
          </a:prstGeom>
          <a:noFill/>
        </p:spPr>
        <p:txBody>
          <a:bodyPr wrap="square" rtlCol="0">
            <a:spAutoFit/>
          </a:bodyPr>
          <a:lstStyle/>
          <a:p>
            <a:r>
              <a:rPr lang="en-US" dirty="0"/>
              <a:t>b</a:t>
            </a:r>
          </a:p>
        </p:txBody>
      </p:sp>
      <p:sp>
        <p:nvSpPr>
          <p:cNvPr id="77" name="TextBox 76">
            <a:extLst>
              <a:ext uri="{FF2B5EF4-FFF2-40B4-BE49-F238E27FC236}">
                <a16:creationId xmlns:a16="http://schemas.microsoft.com/office/drawing/2014/main" id="{7CC8EDBD-A297-9341-A2BD-E25FDC402BB0}"/>
              </a:ext>
            </a:extLst>
          </p:cNvPr>
          <p:cNvSpPr txBox="1"/>
          <p:nvPr/>
        </p:nvSpPr>
        <p:spPr>
          <a:xfrm>
            <a:off x="1698181" y="3930327"/>
            <a:ext cx="335285" cy="369332"/>
          </a:xfrm>
          <a:prstGeom prst="rect">
            <a:avLst/>
          </a:prstGeom>
          <a:noFill/>
        </p:spPr>
        <p:txBody>
          <a:bodyPr wrap="square" rtlCol="0">
            <a:spAutoFit/>
          </a:bodyPr>
          <a:lstStyle/>
          <a:p>
            <a:r>
              <a:rPr lang="en-US" dirty="0"/>
              <a:t>b</a:t>
            </a:r>
          </a:p>
        </p:txBody>
      </p:sp>
      <p:sp>
        <p:nvSpPr>
          <p:cNvPr id="78" name="TextBox 77">
            <a:extLst>
              <a:ext uri="{FF2B5EF4-FFF2-40B4-BE49-F238E27FC236}">
                <a16:creationId xmlns:a16="http://schemas.microsoft.com/office/drawing/2014/main" id="{1346134F-ABF8-E845-BC81-3F1B499B1D06}"/>
              </a:ext>
            </a:extLst>
          </p:cNvPr>
          <p:cNvSpPr txBox="1"/>
          <p:nvPr/>
        </p:nvSpPr>
        <p:spPr>
          <a:xfrm>
            <a:off x="4092782" y="3904205"/>
            <a:ext cx="335285" cy="369332"/>
          </a:xfrm>
          <a:prstGeom prst="rect">
            <a:avLst/>
          </a:prstGeom>
          <a:noFill/>
        </p:spPr>
        <p:txBody>
          <a:bodyPr wrap="square" rtlCol="0">
            <a:spAutoFit/>
          </a:bodyPr>
          <a:lstStyle/>
          <a:p>
            <a:r>
              <a:rPr lang="en-US" dirty="0"/>
              <a:t>b</a:t>
            </a:r>
          </a:p>
        </p:txBody>
      </p:sp>
      <mc:AlternateContent xmlns:mc="http://schemas.openxmlformats.org/markup-compatibility/2006" xmlns:a14="http://schemas.microsoft.com/office/drawing/2010/main">
        <mc:Choice Requires="a14">
          <p:sp>
            <p:nvSpPr>
              <p:cNvPr id="81" name="Rectangle 80">
                <a:extLst>
                  <a:ext uri="{FF2B5EF4-FFF2-40B4-BE49-F238E27FC236}">
                    <a16:creationId xmlns:a16="http://schemas.microsoft.com/office/drawing/2014/main" id="{1ACB1975-B154-4E47-96DC-90CF7E6C94C1}"/>
                  </a:ext>
                </a:extLst>
              </p:cNvPr>
              <p:cNvSpPr/>
              <p:nvPr/>
            </p:nvSpPr>
            <p:spPr>
              <a:xfrm>
                <a:off x="235155" y="1526339"/>
                <a:ext cx="1820627" cy="837537"/>
              </a:xfrm>
              <a:prstGeom prst="rect">
                <a:avLst/>
              </a:prstGeom>
            </p:spPr>
            <p:txBody>
              <a:bodyPr wrap="none">
                <a:spAutoFit/>
              </a:bodyPr>
              <a:lstStyle/>
              <a:p>
                <a14:m>
                  <m:oMath xmlns:m="http://schemas.openxmlformats.org/officeDocument/2006/math">
                    <m:r>
                      <a:rPr lang="en-US" sz="2400" i="1" dirty="0" smtClean="0">
                        <a:solidFill>
                          <a:srgbClr val="FF0000"/>
                        </a:solidFill>
                        <a:latin typeface="Cambria Math" panose="02040503050406030204" pitchFamily="18" charset="0"/>
                        <a:cs typeface="Consolas" panose="020B0609020204030204" pitchFamily="49" charset="0"/>
                      </a:rPr>
                      <m:t>𝑇</m:t>
                    </m:r>
                    <m:r>
                      <a:rPr lang="en-US" sz="2400" b="0" i="1" dirty="0" smtClean="0">
                        <a:solidFill>
                          <a:srgbClr val="FF0000"/>
                        </a:solidFill>
                        <a:latin typeface="Cambria Math" panose="02040503050406030204" pitchFamily="18" charset="0"/>
                        <a:cs typeface="Consolas" panose="020B0609020204030204" pitchFamily="49" charset="0"/>
                      </a:rPr>
                      <m:t>$</m:t>
                    </m:r>
                    <m:r>
                      <a:rPr lang="en-US" sz="2400" i="1" dirty="0" smtClean="0">
                        <a:solidFill>
                          <a:srgbClr val="FF0000"/>
                        </a:solidFill>
                        <a:latin typeface="Cambria Math" panose="02040503050406030204" pitchFamily="18" charset="0"/>
                        <a:cs typeface="Consolas" panose="020B0609020204030204" pitchFamily="49" charset="0"/>
                      </a:rPr>
                      <m:t>=</m:t>
                    </m:r>
                    <m:sSup>
                      <m:sSupPr>
                        <m:ctrlPr>
                          <a:rPr lang="en-US" sz="2400" b="0" i="1" dirty="0" smtClean="0">
                            <a:solidFill>
                              <a:srgbClr val="FF0000"/>
                            </a:solidFill>
                            <a:latin typeface="Cambria Math" panose="02040503050406030204" pitchFamily="18" charset="0"/>
                            <a:cs typeface="Consolas" panose="020B0609020204030204" pitchFamily="49" charset="0"/>
                          </a:rPr>
                        </m:ctrlPr>
                      </m:sSupPr>
                      <m:e>
                        <m:r>
                          <a:rPr lang="en-US" sz="2400" i="1" dirty="0" smtClean="0">
                            <a:solidFill>
                              <a:srgbClr val="FF0000"/>
                            </a:solidFill>
                            <a:latin typeface="Cambria Math" panose="02040503050406030204" pitchFamily="18" charset="0"/>
                            <a:cs typeface="Consolas" panose="020B0609020204030204" pitchFamily="49" charset="0"/>
                          </a:rPr>
                          <m:t>𝑎</m:t>
                        </m:r>
                      </m:e>
                      <m:sup>
                        <m:r>
                          <a:rPr lang="en-US" sz="2400" b="0" i="1" dirty="0" smtClean="0">
                            <a:solidFill>
                              <a:srgbClr val="FF0000"/>
                            </a:solidFill>
                            <a:latin typeface="Cambria Math" panose="02040503050406030204" pitchFamily="18" charset="0"/>
                            <a:cs typeface="Consolas" panose="020B0609020204030204" pitchFamily="49" charset="0"/>
                          </a:rPr>
                          <m:t>𝑘</m:t>
                        </m:r>
                      </m:sup>
                    </m:sSup>
                    <m:sSup>
                      <m:sSupPr>
                        <m:ctrlPr>
                          <a:rPr lang="en-US" sz="2400" b="0" i="1" dirty="0" smtClean="0">
                            <a:solidFill>
                              <a:srgbClr val="FF0000"/>
                            </a:solidFill>
                            <a:latin typeface="Cambria Math" panose="02040503050406030204" pitchFamily="18" charset="0"/>
                            <a:cs typeface="Consolas" panose="020B0609020204030204" pitchFamily="49" charset="0"/>
                          </a:rPr>
                        </m:ctrlPr>
                      </m:sSupPr>
                      <m:e>
                        <m:r>
                          <a:rPr lang="en-US" sz="2400" b="0" i="1" dirty="0" smtClean="0">
                            <a:solidFill>
                              <a:srgbClr val="FF0000"/>
                            </a:solidFill>
                            <a:latin typeface="Cambria Math" panose="02040503050406030204" pitchFamily="18" charset="0"/>
                            <a:cs typeface="Consolas" panose="020B0609020204030204" pitchFamily="49" charset="0"/>
                          </a:rPr>
                          <m:t>𝑏</m:t>
                        </m:r>
                      </m:e>
                      <m:sup>
                        <m:r>
                          <a:rPr lang="en-US" sz="2400" b="0" i="1" dirty="0" smtClean="0">
                            <a:solidFill>
                              <a:srgbClr val="FF0000"/>
                            </a:solidFill>
                            <a:latin typeface="Cambria Math" panose="02040503050406030204" pitchFamily="18" charset="0"/>
                            <a:cs typeface="Consolas" panose="020B0609020204030204" pitchFamily="49" charset="0"/>
                          </a:rPr>
                          <m:t>𝑘</m:t>
                        </m:r>
                      </m:sup>
                    </m:sSup>
                    <m:r>
                      <a:rPr lang="en-US" sz="2400" b="0" i="1" dirty="0" smtClean="0">
                        <a:solidFill>
                          <a:srgbClr val="FF0000"/>
                        </a:solidFill>
                        <a:latin typeface="Cambria Math" panose="02040503050406030204" pitchFamily="18" charset="0"/>
                        <a:cs typeface="Consolas" panose="020B0609020204030204" pitchFamily="49" charset="0"/>
                      </a:rPr>
                      <m:t>$</m:t>
                    </m:r>
                  </m:oMath>
                </a14:m>
                <a:r>
                  <a:rPr lang="en-US" sz="2400" dirty="0">
                    <a:solidFill>
                      <a:srgbClr val="FF0000"/>
                    </a:solidFill>
                  </a:rPr>
                  <a:t>,</a:t>
                </a:r>
              </a:p>
              <a:p>
                <a:r>
                  <a:rPr lang="en-US" sz="2400" dirty="0">
                    <a:solidFill>
                      <a:srgbClr val="FF0000"/>
                    </a:solidFill>
                  </a:rPr>
                  <a:t>with </a:t>
                </a:r>
                <a14:m>
                  <m:oMath xmlns:m="http://schemas.openxmlformats.org/officeDocument/2006/math">
                    <m:r>
                      <a:rPr lang="en-US" sz="2400" b="0" i="1" smtClean="0">
                        <a:solidFill>
                          <a:srgbClr val="FF0000"/>
                        </a:solidFill>
                        <a:latin typeface="Cambria Math" panose="02040503050406030204" pitchFamily="18" charset="0"/>
                      </a:rPr>
                      <m:t>𝑛</m:t>
                    </m:r>
                    <m:r>
                      <a:rPr lang="en-US" sz="2400" b="0" i="1" smtClean="0">
                        <a:solidFill>
                          <a:srgbClr val="FF0000"/>
                        </a:solidFill>
                        <a:latin typeface="Cambria Math" panose="02040503050406030204" pitchFamily="18" charset="0"/>
                      </a:rPr>
                      <m:t>=2</m:t>
                    </m:r>
                    <m:r>
                      <a:rPr lang="en-US" sz="2400" b="0" i="1" smtClean="0">
                        <a:solidFill>
                          <a:srgbClr val="FF0000"/>
                        </a:solidFill>
                        <a:latin typeface="Cambria Math" panose="02040503050406030204" pitchFamily="18" charset="0"/>
                      </a:rPr>
                      <m:t>𝑘</m:t>
                    </m:r>
                  </m:oMath>
                </a14:m>
                <a:endParaRPr lang="en-US" sz="2400" dirty="0">
                  <a:solidFill>
                    <a:srgbClr val="FF0000"/>
                  </a:solidFill>
                </a:endParaRPr>
              </a:p>
            </p:txBody>
          </p:sp>
        </mc:Choice>
        <mc:Fallback xmlns="">
          <p:sp>
            <p:nvSpPr>
              <p:cNvPr id="81" name="Rectangle 80">
                <a:extLst>
                  <a:ext uri="{FF2B5EF4-FFF2-40B4-BE49-F238E27FC236}">
                    <a16:creationId xmlns:a16="http://schemas.microsoft.com/office/drawing/2014/main" id="{1ACB1975-B154-4E47-96DC-90CF7E6C94C1}"/>
                  </a:ext>
                </a:extLst>
              </p:cNvPr>
              <p:cNvSpPr>
                <a:spLocks noRot="1" noChangeAspect="1" noMove="1" noResize="1" noEditPoints="1" noAdjustHandles="1" noChangeArrowheads="1" noChangeShapeType="1" noTextEdit="1"/>
              </p:cNvSpPr>
              <p:nvPr/>
            </p:nvSpPr>
            <p:spPr>
              <a:xfrm>
                <a:off x="235155" y="1526339"/>
                <a:ext cx="1820627" cy="837537"/>
              </a:xfrm>
              <a:prstGeom prst="rect">
                <a:avLst/>
              </a:prstGeom>
              <a:blipFill>
                <a:blip r:embed="rId3"/>
                <a:stretch>
                  <a:fillRect l="-4861" t="-4545" r="-4167" b="-15152"/>
                </a:stretch>
              </a:blipFill>
            </p:spPr>
            <p:txBody>
              <a:bodyPr/>
              <a:lstStyle/>
              <a:p>
                <a:r>
                  <a:rPr lang="en-US">
                    <a:noFill/>
                  </a:rPr>
                  <a:t> </a:t>
                </a:r>
              </a:p>
            </p:txBody>
          </p:sp>
        </mc:Fallback>
      </mc:AlternateContent>
      <p:cxnSp>
        <p:nvCxnSpPr>
          <p:cNvPr id="82" name="Straight Arrow Connector 81">
            <a:extLst>
              <a:ext uri="{FF2B5EF4-FFF2-40B4-BE49-F238E27FC236}">
                <a16:creationId xmlns:a16="http://schemas.microsoft.com/office/drawing/2014/main" id="{5A4EDFC4-45C2-6C48-B029-B9E91A7B56C0}"/>
              </a:ext>
            </a:extLst>
          </p:cNvPr>
          <p:cNvCxnSpPr>
            <a:cxnSpLocks/>
          </p:cNvCxnSpPr>
          <p:nvPr/>
        </p:nvCxnSpPr>
        <p:spPr>
          <a:xfrm>
            <a:off x="4580716" y="2648040"/>
            <a:ext cx="26129" cy="41081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DABAE8B1-47ED-A54C-9019-074877F8ED7D}"/>
              </a:ext>
            </a:extLst>
          </p:cNvPr>
          <p:cNvSpPr txBox="1"/>
          <p:nvPr/>
        </p:nvSpPr>
        <p:spPr>
          <a:xfrm>
            <a:off x="4258515" y="2624036"/>
            <a:ext cx="335285" cy="369332"/>
          </a:xfrm>
          <a:prstGeom prst="rect">
            <a:avLst/>
          </a:prstGeom>
          <a:noFill/>
        </p:spPr>
        <p:txBody>
          <a:bodyPr wrap="square" rtlCol="0">
            <a:spAutoFit/>
          </a:bodyPr>
          <a:lstStyle/>
          <a:p>
            <a:r>
              <a:rPr lang="en-US" dirty="0"/>
              <a:t>$</a:t>
            </a:r>
          </a:p>
        </p:txBody>
      </p:sp>
      <p:sp>
        <p:nvSpPr>
          <p:cNvPr id="85" name="Oval 84">
            <a:extLst>
              <a:ext uri="{FF2B5EF4-FFF2-40B4-BE49-F238E27FC236}">
                <a16:creationId xmlns:a16="http://schemas.microsoft.com/office/drawing/2014/main" id="{F62EA85A-E01C-D844-BDE7-E0C958774D20}"/>
              </a:ext>
            </a:extLst>
          </p:cNvPr>
          <p:cNvSpPr/>
          <p:nvPr/>
        </p:nvSpPr>
        <p:spPr>
          <a:xfrm>
            <a:off x="4489281" y="3116136"/>
            <a:ext cx="235131" cy="242615"/>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Freeform 89">
            <a:extLst>
              <a:ext uri="{FF2B5EF4-FFF2-40B4-BE49-F238E27FC236}">
                <a16:creationId xmlns:a16="http://schemas.microsoft.com/office/drawing/2014/main" id="{4E076244-10A0-2541-9677-7E7FDAF3B705}"/>
              </a:ext>
            </a:extLst>
          </p:cNvPr>
          <p:cNvSpPr/>
          <p:nvPr/>
        </p:nvSpPr>
        <p:spPr>
          <a:xfrm>
            <a:off x="3944998" y="1773444"/>
            <a:ext cx="1110343" cy="161386"/>
          </a:xfrm>
          <a:custGeom>
            <a:avLst/>
            <a:gdLst>
              <a:gd name="connsiteX0" fmla="*/ 0 w 1110343"/>
              <a:gd name="connsiteY0" fmla="*/ 161386 h 161386"/>
              <a:gd name="connsiteX1" fmla="*/ 378823 w 1110343"/>
              <a:gd name="connsiteY1" fmla="*/ 4632 h 161386"/>
              <a:gd name="connsiteX2" fmla="*/ 1110343 w 1110343"/>
              <a:gd name="connsiteY2" fmla="*/ 56883 h 161386"/>
            </a:gdLst>
            <a:ahLst/>
            <a:cxnLst>
              <a:cxn ang="0">
                <a:pos x="connsiteX0" y="connsiteY0"/>
              </a:cxn>
              <a:cxn ang="0">
                <a:pos x="connsiteX1" y="connsiteY1"/>
              </a:cxn>
              <a:cxn ang="0">
                <a:pos x="connsiteX2" y="connsiteY2"/>
              </a:cxn>
            </a:cxnLst>
            <a:rect l="l" t="t" r="r" b="b"/>
            <a:pathLst>
              <a:path w="1110343" h="161386">
                <a:moveTo>
                  <a:pt x="0" y="161386"/>
                </a:moveTo>
                <a:cubicBezTo>
                  <a:pt x="96883" y="91717"/>
                  <a:pt x="193766" y="22049"/>
                  <a:pt x="378823" y="4632"/>
                </a:cubicBezTo>
                <a:cubicBezTo>
                  <a:pt x="563880" y="-12785"/>
                  <a:pt x="837111" y="22049"/>
                  <a:pt x="1110343" y="56883"/>
                </a:cubicBezTo>
              </a:path>
            </a:pathLst>
          </a:custGeom>
          <a:noFill/>
          <a:ln>
            <a:solidFill>
              <a:schemeClr val="tx1"/>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TextBox 90">
            <a:extLst>
              <a:ext uri="{FF2B5EF4-FFF2-40B4-BE49-F238E27FC236}">
                <a16:creationId xmlns:a16="http://schemas.microsoft.com/office/drawing/2014/main" id="{FF405FA6-4C04-2D4E-9DD2-20DE1A5C8885}"/>
              </a:ext>
            </a:extLst>
          </p:cNvPr>
          <p:cNvSpPr txBox="1"/>
          <p:nvPr/>
        </p:nvSpPr>
        <p:spPr>
          <a:xfrm>
            <a:off x="4306404" y="1430955"/>
            <a:ext cx="335285" cy="369332"/>
          </a:xfrm>
          <a:prstGeom prst="rect">
            <a:avLst/>
          </a:prstGeom>
          <a:noFill/>
        </p:spPr>
        <p:txBody>
          <a:bodyPr wrap="square" rtlCol="0">
            <a:spAutoFit/>
          </a:bodyPr>
          <a:lstStyle/>
          <a:p>
            <a:r>
              <a:rPr lang="en-US" dirty="0"/>
              <a:t>$</a:t>
            </a:r>
          </a:p>
        </p:txBody>
      </p:sp>
      <p:sp>
        <p:nvSpPr>
          <p:cNvPr id="92" name="Oval 91">
            <a:extLst>
              <a:ext uri="{FF2B5EF4-FFF2-40B4-BE49-F238E27FC236}">
                <a16:creationId xmlns:a16="http://schemas.microsoft.com/office/drawing/2014/main" id="{0CB93A1C-66CE-F446-82C4-565FC3E4596B}"/>
              </a:ext>
            </a:extLst>
          </p:cNvPr>
          <p:cNvSpPr/>
          <p:nvPr/>
        </p:nvSpPr>
        <p:spPr>
          <a:xfrm>
            <a:off x="5064055" y="1690688"/>
            <a:ext cx="235131" cy="242615"/>
          </a:xfrm>
          <a:prstGeom prst="ellipse">
            <a:avLst/>
          </a:pr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707651D1-3447-4C42-A55A-9E406F35E00A}"/>
                  </a:ext>
                </a:extLst>
              </p:cNvPr>
              <p:cNvSpPr txBox="1"/>
              <p:nvPr/>
            </p:nvSpPr>
            <p:spPr>
              <a:xfrm>
                <a:off x="7968350" y="1848112"/>
                <a:ext cx="3696781" cy="1785104"/>
              </a:xfrm>
              <a:prstGeom prst="rect">
                <a:avLst/>
              </a:prstGeom>
              <a:noFill/>
            </p:spPr>
            <p:txBody>
              <a:bodyPr wrap="square" rtlCol="0">
                <a:spAutoFit/>
              </a:bodyPr>
              <a:lstStyle/>
              <a:p>
                <a:r>
                  <a:rPr lang="en-US" sz="2200" dirty="0">
                    <a:solidFill>
                      <a:schemeClr val="accent1"/>
                    </a:solidFill>
                  </a:rPr>
                  <a:t>1 root</a:t>
                </a:r>
                <a:r>
                  <a:rPr lang="en-US" sz="2200" dirty="0"/>
                  <a:t> + </a:t>
                </a:r>
              </a:p>
              <a:p>
                <a14:m>
                  <m:oMath xmlns:m="http://schemas.openxmlformats.org/officeDocument/2006/math">
                    <m:r>
                      <a:rPr lang="en-US" sz="2200" i="1" dirty="0" smtClean="0">
                        <a:solidFill>
                          <a:schemeClr val="accent6"/>
                        </a:solidFill>
                        <a:latin typeface="Cambria Math" panose="02040503050406030204" pitchFamily="18" charset="0"/>
                      </a:rPr>
                      <m:t>𝑘</m:t>
                    </m:r>
                  </m:oMath>
                </a14:m>
                <a:r>
                  <a:rPr lang="en-US" sz="2200" dirty="0">
                    <a:solidFill>
                      <a:schemeClr val="accent6"/>
                    </a:solidFill>
                  </a:rPr>
                  <a:t> nodes along ‘b’ chain </a:t>
                </a:r>
                <a:r>
                  <a:rPr lang="en-US" sz="2200" dirty="0"/>
                  <a:t>+</a:t>
                </a:r>
              </a:p>
              <a:p>
                <a14:m>
                  <m:oMath xmlns:m="http://schemas.openxmlformats.org/officeDocument/2006/math">
                    <m:r>
                      <a:rPr lang="en-US" sz="2200" i="1" dirty="0" smtClean="0">
                        <a:solidFill>
                          <a:srgbClr val="FF4EFF"/>
                        </a:solidFill>
                        <a:latin typeface="Cambria Math" panose="02040503050406030204" pitchFamily="18" charset="0"/>
                      </a:rPr>
                      <m:t>𝑘</m:t>
                    </m:r>
                  </m:oMath>
                </a14:m>
                <a:r>
                  <a:rPr lang="en-US" sz="2200" dirty="0">
                    <a:solidFill>
                      <a:srgbClr val="FF4EFF"/>
                    </a:solidFill>
                  </a:rPr>
                  <a:t> nodes along ‘a’ chain</a:t>
                </a:r>
                <a:r>
                  <a:rPr lang="en-US" sz="2200" dirty="0"/>
                  <a:t> +</a:t>
                </a:r>
              </a:p>
              <a:p>
                <a14:m>
                  <m:oMath xmlns:m="http://schemas.openxmlformats.org/officeDocument/2006/math">
                    <m:r>
                      <a:rPr lang="en-US" sz="2200" i="1" dirty="0" smtClean="0">
                        <a:solidFill>
                          <a:schemeClr val="accent4">
                            <a:lumMod val="75000"/>
                          </a:schemeClr>
                        </a:solidFill>
                        <a:latin typeface="Cambria Math" panose="02040503050406030204" pitchFamily="18" charset="0"/>
                      </a:rPr>
                      <m:t>𝑘</m:t>
                    </m:r>
                  </m:oMath>
                </a14:m>
                <a:r>
                  <a:rPr lang="en-US" sz="2200" dirty="0">
                    <a:solidFill>
                      <a:schemeClr val="accent4"/>
                    </a:solidFill>
                  </a:rPr>
                  <a:t> chains of </a:t>
                </a:r>
                <a14:m>
                  <m:oMath xmlns:m="http://schemas.openxmlformats.org/officeDocument/2006/math">
                    <m:r>
                      <a:rPr lang="en-US" sz="2200" i="1" dirty="0" smtClean="0">
                        <a:solidFill>
                          <a:schemeClr val="accent4">
                            <a:lumMod val="75000"/>
                          </a:schemeClr>
                        </a:solidFill>
                        <a:latin typeface="Cambria Math" panose="02040503050406030204" pitchFamily="18" charset="0"/>
                      </a:rPr>
                      <m:t>𝑘</m:t>
                    </m:r>
                  </m:oMath>
                </a14:m>
                <a:r>
                  <a:rPr lang="en-US" sz="2200" dirty="0">
                    <a:solidFill>
                      <a:schemeClr val="accent4"/>
                    </a:solidFill>
                  </a:rPr>
                  <a:t> ‘b’ nodes each</a:t>
                </a:r>
                <a:r>
                  <a:rPr lang="en-US" sz="2200" dirty="0"/>
                  <a:t> +</a:t>
                </a:r>
              </a:p>
              <a:p>
                <a:r>
                  <a:rPr lang="en-US" sz="2200" dirty="0">
                    <a:solidFill>
                      <a:schemeClr val="accent5"/>
                    </a:solidFill>
                  </a:rPr>
                  <a:t>2 * </a:t>
                </a:r>
                <a14:m>
                  <m:oMath xmlns:m="http://schemas.openxmlformats.org/officeDocument/2006/math">
                    <m:r>
                      <a:rPr lang="en-US" sz="2200" i="1" dirty="0" smtClean="0">
                        <a:solidFill>
                          <a:schemeClr val="accent5"/>
                        </a:solidFill>
                        <a:latin typeface="Cambria Math" panose="02040503050406030204" pitchFamily="18" charset="0"/>
                      </a:rPr>
                      <m:t>𝑘</m:t>
                    </m:r>
                  </m:oMath>
                </a14:m>
                <a:r>
                  <a:rPr lang="en-US" sz="2200" dirty="0">
                    <a:solidFill>
                      <a:schemeClr val="accent5"/>
                    </a:solidFill>
                  </a:rPr>
                  <a:t> </a:t>
                </a:r>
                <a:r>
                  <a:rPr lang="en-US" sz="2200" dirty="0"/>
                  <a:t>+</a:t>
                </a:r>
                <a:r>
                  <a:rPr lang="en-US" sz="2200" dirty="0">
                    <a:solidFill>
                      <a:schemeClr val="accent5"/>
                    </a:solidFill>
                  </a:rPr>
                  <a:t> </a:t>
                </a:r>
                <a:r>
                  <a:rPr lang="en-US" sz="2200" dirty="0">
                    <a:solidFill>
                      <a:schemeClr val="bg1">
                        <a:lumMod val="65000"/>
                      </a:schemeClr>
                    </a:solidFill>
                  </a:rPr>
                  <a:t>1</a:t>
                </a:r>
                <a:r>
                  <a:rPr lang="en-US" sz="2200" dirty="0">
                    <a:solidFill>
                      <a:schemeClr val="accent5"/>
                    </a:solidFill>
                  </a:rPr>
                  <a:t> leaves </a:t>
                </a:r>
              </a:p>
            </p:txBody>
          </p:sp>
        </mc:Choice>
        <mc:Fallback xmlns="">
          <p:sp>
            <p:nvSpPr>
              <p:cNvPr id="3" name="TextBox 2">
                <a:extLst>
                  <a:ext uri="{FF2B5EF4-FFF2-40B4-BE49-F238E27FC236}">
                    <a16:creationId xmlns:a16="http://schemas.microsoft.com/office/drawing/2014/main" id="{707651D1-3447-4C42-A55A-9E406F35E00A}"/>
                  </a:ext>
                </a:extLst>
              </p:cNvPr>
              <p:cNvSpPr txBox="1">
                <a:spLocks noRot="1" noChangeAspect="1" noMove="1" noResize="1" noEditPoints="1" noAdjustHandles="1" noChangeArrowheads="1" noChangeShapeType="1" noTextEdit="1"/>
              </p:cNvSpPr>
              <p:nvPr/>
            </p:nvSpPr>
            <p:spPr>
              <a:xfrm>
                <a:off x="7968350" y="1848112"/>
                <a:ext cx="3696781" cy="1785104"/>
              </a:xfrm>
              <a:prstGeom prst="rect">
                <a:avLst/>
              </a:prstGeom>
              <a:blipFill>
                <a:blip r:embed="rId4"/>
                <a:stretch>
                  <a:fillRect l="-1706" t="-2128" b="-5674"/>
                </a:stretch>
              </a:blipFill>
            </p:spPr>
            <p:txBody>
              <a:bodyPr/>
              <a:lstStyle/>
              <a:p>
                <a:r>
                  <a:rPr lang="en-US">
                    <a:noFill/>
                  </a:rPr>
                  <a:t> </a:t>
                </a:r>
              </a:p>
            </p:txBody>
          </p:sp>
        </mc:Fallback>
      </mc:AlternateContent>
      <p:sp>
        <p:nvSpPr>
          <p:cNvPr id="5" name="Right Brace 4">
            <a:extLst>
              <a:ext uri="{FF2B5EF4-FFF2-40B4-BE49-F238E27FC236}">
                <a16:creationId xmlns:a16="http://schemas.microsoft.com/office/drawing/2014/main" id="{B6042ABE-548A-6849-B656-2EBE50CF0964}"/>
              </a:ext>
            </a:extLst>
          </p:cNvPr>
          <p:cNvSpPr/>
          <p:nvPr/>
        </p:nvSpPr>
        <p:spPr>
          <a:xfrm rot="5400000">
            <a:off x="8739161" y="3511886"/>
            <a:ext cx="202072" cy="311540"/>
          </a:xfrm>
          <a:prstGeom prst="rightBrace">
            <a:avLst/>
          </a:prstGeom>
          <a:noFill/>
          <a:ln>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bg1">
                  <a:lumMod val="65000"/>
                </a:schemeClr>
              </a:solidFill>
            </a:endParaRPr>
          </a:p>
        </p:txBody>
      </p:sp>
      <p:sp>
        <p:nvSpPr>
          <p:cNvPr id="6" name="TextBox 5">
            <a:extLst>
              <a:ext uri="{FF2B5EF4-FFF2-40B4-BE49-F238E27FC236}">
                <a16:creationId xmlns:a16="http://schemas.microsoft.com/office/drawing/2014/main" id="{6F730BF5-34E2-AB46-B535-5C56E497B6D7}"/>
              </a:ext>
            </a:extLst>
          </p:cNvPr>
          <p:cNvSpPr txBox="1"/>
          <p:nvPr/>
        </p:nvSpPr>
        <p:spPr>
          <a:xfrm>
            <a:off x="8608432" y="3768691"/>
            <a:ext cx="775069" cy="307777"/>
          </a:xfrm>
          <a:prstGeom prst="rect">
            <a:avLst/>
          </a:prstGeom>
          <a:noFill/>
        </p:spPr>
        <p:txBody>
          <a:bodyPr wrap="square" rtlCol="0">
            <a:spAutoFit/>
          </a:bodyPr>
          <a:lstStyle/>
          <a:p>
            <a:r>
              <a:rPr lang="en-US" sz="1400" dirty="0">
                <a:solidFill>
                  <a:schemeClr val="bg1">
                    <a:lumMod val="65000"/>
                  </a:schemeClr>
                </a:solidFill>
              </a:rPr>
              <a:t>suffix $</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DB54E152-386B-FE46-ACFB-E5BA28071DCE}"/>
                  </a:ext>
                </a:extLst>
              </p:cNvPr>
              <p:cNvSpPr txBox="1"/>
              <p:nvPr/>
            </p:nvSpPr>
            <p:spPr>
              <a:xfrm>
                <a:off x="8177349" y="4076468"/>
                <a:ext cx="2821577" cy="169136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l-GR" i="1" dirty="0" smtClean="0">
                          <a:latin typeface="Cambria Math" panose="02040503050406030204" pitchFamily="18" charset="0"/>
                        </a:rPr>
                        <m:t>=</m:t>
                      </m:r>
                      <m:sSup>
                        <m:sSupPr>
                          <m:ctrlPr>
                            <a:rPr lang="en-US" b="0" i="1" dirty="0" smtClean="0">
                              <a:latin typeface="Cambria Math" panose="02040503050406030204" pitchFamily="18" charset="0"/>
                            </a:rPr>
                          </m:ctrlPr>
                        </m:sSupPr>
                        <m:e>
                          <m:r>
                            <a:rPr lang="en-US" b="0" i="1" dirty="0" smtClean="0">
                              <a:latin typeface="Cambria Math" panose="02040503050406030204" pitchFamily="18" charset="0"/>
                            </a:rPr>
                            <m:t>𝑘</m:t>
                          </m:r>
                        </m:e>
                        <m:sup>
                          <m:r>
                            <a:rPr lang="en-US" b="0" i="1" dirty="0" smtClean="0">
                              <a:latin typeface="Cambria Math" panose="02040503050406030204" pitchFamily="18" charset="0"/>
                            </a:rPr>
                            <m:t>2</m:t>
                          </m:r>
                        </m:sup>
                      </m:sSup>
                      <m:r>
                        <a:rPr lang="en-US" b="0" i="1" dirty="0" smtClean="0">
                          <a:latin typeface="Cambria Math" panose="02040503050406030204" pitchFamily="18" charset="0"/>
                        </a:rPr>
                        <m:t>+4</m:t>
                      </m:r>
                      <m:r>
                        <a:rPr lang="en-US" b="0" i="1" dirty="0" smtClean="0">
                          <a:latin typeface="Cambria Math" panose="02040503050406030204" pitchFamily="18" charset="0"/>
                        </a:rPr>
                        <m:t>𝑘</m:t>
                      </m:r>
                      <m:r>
                        <a:rPr lang="en-US" b="0" i="1" dirty="0" smtClean="0">
                          <a:latin typeface="Cambria Math" panose="02040503050406030204" pitchFamily="18" charset="0"/>
                        </a:rPr>
                        <m:t>+2=</m:t>
                      </m:r>
                      <m:sSup>
                        <m:sSupPr>
                          <m:ctrlPr>
                            <a:rPr lang="en-US" b="0" i="1" dirty="0" smtClean="0">
                              <a:latin typeface="Cambria Math" panose="02040503050406030204" pitchFamily="18" charset="0"/>
                            </a:rPr>
                          </m:ctrlPr>
                        </m:sSupPr>
                        <m:e>
                          <m:d>
                            <m:dPr>
                              <m:ctrlPr>
                                <a:rPr lang="en-US" b="0" i="1" dirty="0" smtClean="0">
                                  <a:latin typeface="Cambria Math" panose="02040503050406030204" pitchFamily="18" charset="0"/>
                                </a:rPr>
                              </m:ctrlPr>
                            </m:dPr>
                            <m:e>
                              <m:f>
                                <m:fPr>
                                  <m:ctrlPr>
                                    <a:rPr lang="en-US" b="0" i="1" dirty="0" smtClean="0">
                                      <a:latin typeface="Cambria Math" panose="02040503050406030204" pitchFamily="18" charset="0"/>
                                    </a:rPr>
                                  </m:ctrlPr>
                                </m:fPr>
                                <m:num>
                                  <m:r>
                                    <a:rPr lang="en-US" b="0" i="1" dirty="0" smtClean="0">
                                      <a:latin typeface="Cambria Math" panose="02040503050406030204" pitchFamily="18" charset="0"/>
                                    </a:rPr>
                                    <m:t>𝑛</m:t>
                                  </m:r>
                                </m:num>
                                <m:den>
                                  <m:r>
                                    <a:rPr lang="en-US" b="0" i="1" dirty="0" smtClean="0">
                                      <a:latin typeface="Cambria Math" panose="02040503050406030204" pitchFamily="18" charset="0"/>
                                    </a:rPr>
                                    <m:t>2</m:t>
                                  </m:r>
                                </m:den>
                              </m:f>
                            </m:e>
                          </m:d>
                        </m:e>
                        <m:sup>
                          <m:r>
                            <a:rPr lang="en-US" b="0" i="1" dirty="0" smtClean="0">
                              <a:latin typeface="Cambria Math" panose="02040503050406030204" pitchFamily="18" charset="0"/>
                            </a:rPr>
                            <m:t>2</m:t>
                          </m:r>
                        </m:sup>
                      </m:sSup>
                      <m:r>
                        <a:rPr lang="en-US" b="0" i="1" dirty="0" smtClean="0">
                          <a:latin typeface="Cambria Math" panose="02040503050406030204" pitchFamily="18" charset="0"/>
                        </a:rPr>
                        <m:t>+4</m:t>
                      </m:r>
                      <m:d>
                        <m:dPr>
                          <m:ctrlPr>
                            <a:rPr lang="en-US" b="0" i="1" dirty="0" smtClean="0">
                              <a:latin typeface="Cambria Math" panose="02040503050406030204" pitchFamily="18" charset="0"/>
                            </a:rPr>
                          </m:ctrlPr>
                        </m:dPr>
                        <m:e>
                          <m:f>
                            <m:fPr>
                              <m:ctrlPr>
                                <a:rPr lang="en-US" b="0" i="1" dirty="0" smtClean="0">
                                  <a:latin typeface="Cambria Math" panose="02040503050406030204" pitchFamily="18" charset="0"/>
                                </a:rPr>
                              </m:ctrlPr>
                            </m:fPr>
                            <m:num>
                              <m:r>
                                <a:rPr lang="en-US" b="0" i="1" dirty="0" smtClean="0">
                                  <a:latin typeface="Cambria Math" panose="02040503050406030204" pitchFamily="18" charset="0"/>
                                </a:rPr>
                                <m:t>𝑛</m:t>
                              </m:r>
                            </m:num>
                            <m:den>
                              <m:r>
                                <a:rPr lang="en-US" b="0" i="1" dirty="0" smtClean="0">
                                  <a:latin typeface="Cambria Math" panose="02040503050406030204" pitchFamily="18" charset="0"/>
                                </a:rPr>
                                <m:t>2</m:t>
                              </m:r>
                            </m:den>
                          </m:f>
                        </m:e>
                      </m:d>
                      <m:r>
                        <a:rPr lang="en-US" b="0" i="1" dirty="0" smtClean="0">
                          <a:latin typeface="Cambria Math" panose="02040503050406030204" pitchFamily="18" charset="0"/>
                        </a:rPr>
                        <m:t>+2</m:t>
                      </m:r>
                    </m:oMath>
                    <m:oMath xmlns:m="http://schemas.openxmlformats.org/officeDocument/2006/math">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4</m:t>
                          </m:r>
                        </m:den>
                      </m:f>
                      <m:sSup>
                        <m:sSupPr>
                          <m:ctrlPr>
                            <a:rPr lang="en-US" b="0" i="1" smtClean="0">
                              <a:latin typeface="Cambria Math" panose="02040503050406030204" pitchFamily="18" charset="0"/>
                            </a:rPr>
                          </m:ctrlPr>
                        </m:sSupPr>
                        <m:e>
                          <m:r>
                            <a:rPr lang="en-US" b="0" i="1" smtClean="0">
                              <a:latin typeface="Cambria Math" panose="02040503050406030204" pitchFamily="18" charset="0"/>
                            </a:rPr>
                            <m:t>𝑛</m:t>
                          </m:r>
                        </m:e>
                        <m:sup>
                          <m:r>
                            <a:rPr lang="en-US" b="0" i="1" smtClean="0">
                              <a:latin typeface="Cambria Math" panose="02040503050406030204" pitchFamily="18" charset="0"/>
                            </a:rPr>
                            <m:t>2</m:t>
                          </m:r>
                        </m:sup>
                      </m:sSup>
                      <m:r>
                        <a:rPr lang="en-US" b="0" i="1" smtClean="0">
                          <a:latin typeface="Cambria Math" panose="02040503050406030204" pitchFamily="18" charset="0"/>
                        </a:rPr>
                        <m:t>+2</m:t>
                      </m:r>
                      <m:r>
                        <a:rPr lang="en-US" b="0" i="1" smtClean="0">
                          <a:latin typeface="Cambria Math" panose="02040503050406030204" pitchFamily="18" charset="0"/>
                        </a:rPr>
                        <m:t>𝑛</m:t>
                      </m:r>
                      <m:r>
                        <a:rPr lang="en-US" b="0" i="1" smtClean="0">
                          <a:latin typeface="Cambria Math" panose="02040503050406030204" pitchFamily="18" charset="0"/>
                        </a:rPr>
                        <m:t>+2</m:t>
                      </m:r>
                    </m:oMath>
                    <m:oMath xmlns:m="http://schemas.openxmlformats.org/officeDocument/2006/math">
                      <m:r>
                        <a:rPr lang="en-US" b="0" i="1" smtClean="0">
                          <a:latin typeface="Cambria Math" panose="02040503050406030204" pitchFamily="18" charset="0"/>
                        </a:rPr>
                        <m:t>=</m:t>
                      </m:r>
                      <m:r>
                        <a:rPr lang="en-US" b="0" i="1" smtClean="0">
                          <a:solidFill>
                            <a:srgbClr val="FF0000"/>
                          </a:solidFill>
                          <a:latin typeface="Cambria Math" panose="02040503050406030204" pitchFamily="18" charset="0"/>
                          <a:ea typeface="Cambria Math" panose="02040503050406030204" pitchFamily="18" charset="0"/>
                        </a:rPr>
                        <m:t>𝒪</m:t>
                      </m:r>
                      <m:d>
                        <m:dPr>
                          <m:ctrlPr>
                            <a:rPr lang="en-US" b="0" i="1" smtClean="0">
                              <a:solidFill>
                                <a:srgbClr val="FF0000"/>
                              </a:solidFill>
                              <a:latin typeface="Cambria Math" panose="02040503050406030204" pitchFamily="18" charset="0"/>
                            </a:rPr>
                          </m:ctrlPr>
                        </m:dPr>
                        <m:e>
                          <m:sSup>
                            <m:sSupPr>
                              <m:ctrlPr>
                                <a:rPr lang="en-US" b="0" i="1" smtClean="0">
                                  <a:solidFill>
                                    <a:srgbClr val="FF0000"/>
                                  </a:solidFill>
                                  <a:latin typeface="Cambria Math" panose="02040503050406030204" pitchFamily="18" charset="0"/>
                                </a:rPr>
                              </m:ctrlPr>
                            </m:sSupPr>
                            <m:e>
                              <m:r>
                                <a:rPr lang="en-US" b="0" i="1" smtClean="0">
                                  <a:solidFill>
                                    <a:srgbClr val="FF0000"/>
                                  </a:solidFill>
                                  <a:latin typeface="Cambria Math" panose="02040503050406030204" pitchFamily="18" charset="0"/>
                                </a:rPr>
                                <m:t>𝑛</m:t>
                              </m:r>
                            </m:e>
                            <m:sup>
                              <m:r>
                                <a:rPr lang="en-US" b="0" i="1" smtClean="0">
                                  <a:solidFill>
                                    <a:srgbClr val="FF0000"/>
                                  </a:solidFill>
                                  <a:latin typeface="Cambria Math" panose="02040503050406030204" pitchFamily="18" charset="0"/>
                                </a:rPr>
                                <m:t>2</m:t>
                              </m:r>
                            </m:sup>
                          </m:sSup>
                        </m:e>
                      </m:d>
                    </m:oMath>
                  </m:oMathPara>
                </a14:m>
                <a:endParaRPr lang="en-US" dirty="0"/>
              </a:p>
            </p:txBody>
          </p:sp>
        </mc:Choice>
        <mc:Fallback xmlns="">
          <p:sp>
            <p:nvSpPr>
              <p:cNvPr id="4" name="TextBox 3">
                <a:extLst>
                  <a:ext uri="{FF2B5EF4-FFF2-40B4-BE49-F238E27FC236}">
                    <a16:creationId xmlns:a16="http://schemas.microsoft.com/office/drawing/2014/main" id="{DB54E152-386B-FE46-ACFB-E5BA28071DCE}"/>
                  </a:ext>
                </a:extLst>
              </p:cNvPr>
              <p:cNvSpPr txBox="1">
                <a:spLocks noRot="1" noChangeAspect="1" noMove="1" noResize="1" noEditPoints="1" noAdjustHandles="1" noChangeArrowheads="1" noChangeShapeType="1" noTextEdit="1"/>
              </p:cNvSpPr>
              <p:nvPr/>
            </p:nvSpPr>
            <p:spPr>
              <a:xfrm>
                <a:off x="8177349" y="4076468"/>
                <a:ext cx="2821577" cy="1691360"/>
              </a:xfrm>
              <a:prstGeom prst="rect">
                <a:avLst/>
              </a:prstGeom>
              <a:blipFill>
                <a:blip r:embed="rId5"/>
                <a:stretch>
                  <a:fillRect/>
                </a:stretch>
              </a:blipFill>
            </p:spPr>
            <p:txBody>
              <a:bodyPr/>
              <a:lstStyle/>
              <a:p>
                <a:r>
                  <a:rPr lang="en-US">
                    <a:noFill/>
                  </a:rPr>
                  <a:t> </a:t>
                </a:r>
              </a:p>
            </p:txBody>
          </p:sp>
        </mc:Fallback>
      </mc:AlternateContent>
      <p:sp>
        <p:nvSpPr>
          <p:cNvPr id="83" name="Oval 82">
            <a:extLst>
              <a:ext uri="{FF2B5EF4-FFF2-40B4-BE49-F238E27FC236}">
                <a16:creationId xmlns:a16="http://schemas.microsoft.com/office/drawing/2014/main" id="{BB1BC92D-C32A-1247-9550-4171395F2C94}"/>
              </a:ext>
            </a:extLst>
          </p:cNvPr>
          <p:cNvSpPr/>
          <p:nvPr/>
        </p:nvSpPr>
        <p:spPr>
          <a:xfrm>
            <a:off x="5377957" y="2908234"/>
            <a:ext cx="86669" cy="11900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980F8E52-A31A-1347-840F-D2C9DFCB7F37}"/>
              </a:ext>
            </a:extLst>
          </p:cNvPr>
          <p:cNvSpPr/>
          <p:nvPr/>
        </p:nvSpPr>
        <p:spPr>
          <a:xfrm>
            <a:off x="5598091" y="3038056"/>
            <a:ext cx="86669" cy="11900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6BB284C9-6826-9043-9A51-6DA71E456457}"/>
              </a:ext>
            </a:extLst>
          </p:cNvPr>
          <p:cNvSpPr/>
          <p:nvPr/>
        </p:nvSpPr>
        <p:spPr>
          <a:xfrm>
            <a:off x="5806936" y="3179167"/>
            <a:ext cx="86669" cy="11900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a:extLst>
              <a:ext uri="{FF2B5EF4-FFF2-40B4-BE49-F238E27FC236}">
                <a16:creationId xmlns:a16="http://schemas.microsoft.com/office/drawing/2014/main" id="{F3F62FCC-B517-8247-A4F1-6AECD8500F51}"/>
              </a:ext>
            </a:extLst>
          </p:cNvPr>
          <p:cNvSpPr/>
          <p:nvPr/>
        </p:nvSpPr>
        <p:spPr>
          <a:xfrm>
            <a:off x="5191690" y="3771838"/>
            <a:ext cx="86669" cy="11900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Oval 94">
            <a:extLst>
              <a:ext uri="{FF2B5EF4-FFF2-40B4-BE49-F238E27FC236}">
                <a16:creationId xmlns:a16="http://schemas.microsoft.com/office/drawing/2014/main" id="{A85AC9A2-9025-A646-9771-A435CBD612A8}"/>
              </a:ext>
            </a:extLst>
          </p:cNvPr>
          <p:cNvSpPr/>
          <p:nvPr/>
        </p:nvSpPr>
        <p:spPr>
          <a:xfrm>
            <a:off x="5411824" y="3901660"/>
            <a:ext cx="86669" cy="11900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a:extLst>
              <a:ext uri="{FF2B5EF4-FFF2-40B4-BE49-F238E27FC236}">
                <a16:creationId xmlns:a16="http://schemas.microsoft.com/office/drawing/2014/main" id="{BC1021C9-30A8-0843-AF65-3EAD8B27CFBC}"/>
              </a:ext>
            </a:extLst>
          </p:cNvPr>
          <p:cNvSpPr/>
          <p:nvPr/>
        </p:nvSpPr>
        <p:spPr>
          <a:xfrm>
            <a:off x="5620669" y="4042771"/>
            <a:ext cx="86669" cy="11900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7" name="Straight Arrow Connector 96">
            <a:extLst>
              <a:ext uri="{FF2B5EF4-FFF2-40B4-BE49-F238E27FC236}">
                <a16:creationId xmlns:a16="http://schemas.microsoft.com/office/drawing/2014/main" id="{C4FFF27C-C1C5-8E45-9D06-3FDB7569FE7E}"/>
              </a:ext>
            </a:extLst>
          </p:cNvPr>
          <p:cNvCxnSpPr>
            <a:cxnSpLocks/>
          </p:cNvCxnSpPr>
          <p:nvPr/>
        </p:nvCxnSpPr>
        <p:spPr>
          <a:xfrm>
            <a:off x="5851698" y="3495847"/>
            <a:ext cx="0" cy="43978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4863B691-23D6-D343-A15D-A40C03ABAB50}"/>
              </a:ext>
            </a:extLst>
          </p:cNvPr>
          <p:cNvCxnSpPr>
            <a:cxnSpLocks/>
          </p:cNvCxnSpPr>
          <p:nvPr/>
        </p:nvCxnSpPr>
        <p:spPr>
          <a:xfrm>
            <a:off x="5338047" y="3219265"/>
            <a:ext cx="0" cy="43978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BFB360D6-DFE2-914A-9170-26AAE3A9365A}"/>
              </a:ext>
            </a:extLst>
          </p:cNvPr>
          <p:cNvSpPr txBox="1"/>
          <p:nvPr/>
        </p:nvSpPr>
        <p:spPr>
          <a:xfrm>
            <a:off x="2923736" y="4919168"/>
            <a:ext cx="335285" cy="369332"/>
          </a:xfrm>
          <a:prstGeom prst="rect">
            <a:avLst/>
          </a:prstGeom>
          <a:noFill/>
        </p:spPr>
        <p:txBody>
          <a:bodyPr wrap="square" rtlCol="0">
            <a:spAutoFit/>
          </a:bodyPr>
          <a:lstStyle/>
          <a:p>
            <a:r>
              <a:rPr lang="en-US" dirty="0"/>
              <a:t>b</a:t>
            </a:r>
          </a:p>
        </p:txBody>
      </p:sp>
      <p:cxnSp>
        <p:nvCxnSpPr>
          <p:cNvPr id="100" name="Straight Arrow Connector 99">
            <a:extLst>
              <a:ext uri="{FF2B5EF4-FFF2-40B4-BE49-F238E27FC236}">
                <a16:creationId xmlns:a16="http://schemas.microsoft.com/office/drawing/2014/main" id="{DA38EF3C-4409-DA41-BBEE-1EBC2857577A}"/>
              </a:ext>
            </a:extLst>
          </p:cNvPr>
          <p:cNvCxnSpPr>
            <a:cxnSpLocks/>
          </p:cNvCxnSpPr>
          <p:nvPr/>
        </p:nvCxnSpPr>
        <p:spPr>
          <a:xfrm flipH="1">
            <a:off x="2109918" y="3122391"/>
            <a:ext cx="210597" cy="14862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9FA09C49-3F0F-7B46-9E97-F2A20DEE3419}"/>
              </a:ext>
            </a:extLst>
          </p:cNvPr>
          <p:cNvCxnSpPr>
            <a:cxnSpLocks/>
          </p:cNvCxnSpPr>
          <p:nvPr/>
        </p:nvCxnSpPr>
        <p:spPr>
          <a:xfrm flipH="1">
            <a:off x="2660004" y="3627492"/>
            <a:ext cx="191738" cy="14119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782F61D5-5A7B-8E49-B7A3-F38D7289BBDC}"/>
              </a:ext>
            </a:extLst>
          </p:cNvPr>
          <p:cNvCxnSpPr>
            <a:cxnSpLocks/>
          </p:cNvCxnSpPr>
          <p:nvPr/>
        </p:nvCxnSpPr>
        <p:spPr>
          <a:xfrm flipH="1">
            <a:off x="3692196" y="4507063"/>
            <a:ext cx="226084" cy="21931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3" name="Oval 102">
            <a:extLst>
              <a:ext uri="{FF2B5EF4-FFF2-40B4-BE49-F238E27FC236}">
                <a16:creationId xmlns:a16="http://schemas.microsoft.com/office/drawing/2014/main" id="{2CB42086-6E3D-574A-AA70-534F451A0E17}"/>
              </a:ext>
            </a:extLst>
          </p:cNvPr>
          <p:cNvSpPr/>
          <p:nvPr/>
        </p:nvSpPr>
        <p:spPr>
          <a:xfrm>
            <a:off x="3571725" y="2953388"/>
            <a:ext cx="86669" cy="11900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a:extLst>
              <a:ext uri="{FF2B5EF4-FFF2-40B4-BE49-F238E27FC236}">
                <a16:creationId xmlns:a16="http://schemas.microsoft.com/office/drawing/2014/main" id="{24FF2628-7471-D64C-858B-8F29DCA34F24}"/>
              </a:ext>
            </a:extLst>
          </p:cNvPr>
          <p:cNvSpPr/>
          <p:nvPr/>
        </p:nvSpPr>
        <p:spPr>
          <a:xfrm>
            <a:off x="3791859" y="3083210"/>
            <a:ext cx="86669" cy="11900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104">
            <a:extLst>
              <a:ext uri="{FF2B5EF4-FFF2-40B4-BE49-F238E27FC236}">
                <a16:creationId xmlns:a16="http://schemas.microsoft.com/office/drawing/2014/main" id="{760907BE-AB23-8643-8678-A178F2D88C56}"/>
              </a:ext>
            </a:extLst>
          </p:cNvPr>
          <p:cNvSpPr/>
          <p:nvPr/>
        </p:nvSpPr>
        <p:spPr>
          <a:xfrm>
            <a:off x="4000704" y="3224321"/>
            <a:ext cx="86669" cy="11900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a:extLst>
              <a:ext uri="{FF2B5EF4-FFF2-40B4-BE49-F238E27FC236}">
                <a16:creationId xmlns:a16="http://schemas.microsoft.com/office/drawing/2014/main" id="{38D5A13C-642A-EE4A-B639-6974F76D2774}"/>
              </a:ext>
            </a:extLst>
          </p:cNvPr>
          <p:cNvSpPr/>
          <p:nvPr/>
        </p:nvSpPr>
        <p:spPr>
          <a:xfrm>
            <a:off x="1917900" y="3308989"/>
            <a:ext cx="86669" cy="11900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9CA016E4-2594-B749-B967-78AB7A94D2E5}"/>
              </a:ext>
            </a:extLst>
          </p:cNvPr>
          <p:cNvSpPr/>
          <p:nvPr/>
        </p:nvSpPr>
        <p:spPr>
          <a:xfrm>
            <a:off x="1765497" y="3438811"/>
            <a:ext cx="86669" cy="11900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a:extLst>
              <a:ext uri="{FF2B5EF4-FFF2-40B4-BE49-F238E27FC236}">
                <a16:creationId xmlns:a16="http://schemas.microsoft.com/office/drawing/2014/main" id="{BEFEBF51-B54E-C542-B8A2-78A273A606A7}"/>
              </a:ext>
            </a:extLst>
          </p:cNvPr>
          <p:cNvSpPr/>
          <p:nvPr/>
        </p:nvSpPr>
        <p:spPr>
          <a:xfrm>
            <a:off x="1624383" y="3557344"/>
            <a:ext cx="86669" cy="11900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a:extLst>
              <a:ext uri="{FF2B5EF4-FFF2-40B4-BE49-F238E27FC236}">
                <a16:creationId xmlns:a16="http://schemas.microsoft.com/office/drawing/2014/main" id="{59B105D9-57AC-E04A-BFE6-82B9F21AD940}"/>
              </a:ext>
            </a:extLst>
          </p:cNvPr>
          <p:cNvSpPr/>
          <p:nvPr/>
        </p:nvSpPr>
        <p:spPr>
          <a:xfrm>
            <a:off x="2465415" y="3811348"/>
            <a:ext cx="86669" cy="11900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a:extLst>
              <a:ext uri="{FF2B5EF4-FFF2-40B4-BE49-F238E27FC236}">
                <a16:creationId xmlns:a16="http://schemas.microsoft.com/office/drawing/2014/main" id="{520E396C-6B6B-3E47-8E88-D10038B129DC}"/>
              </a:ext>
            </a:extLst>
          </p:cNvPr>
          <p:cNvSpPr/>
          <p:nvPr/>
        </p:nvSpPr>
        <p:spPr>
          <a:xfrm>
            <a:off x="2313012" y="3941170"/>
            <a:ext cx="86669" cy="11900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Oval 110">
            <a:extLst>
              <a:ext uri="{FF2B5EF4-FFF2-40B4-BE49-F238E27FC236}">
                <a16:creationId xmlns:a16="http://schemas.microsoft.com/office/drawing/2014/main" id="{2992145F-19B1-3A44-BD65-D3D36A04A3B9}"/>
              </a:ext>
            </a:extLst>
          </p:cNvPr>
          <p:cNvSpPr/>
          <p:nvPr/>
        </p:nvSpPr>
        <p:spPr>
          <a:xfrm>
            <a:off x="2171898" y="4059703"/>
            <a:ext cx="86669" cy="11900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Oval 111">
            <a:extLst>
              <a:ext uri="{FF2B5EF4-FFF2-40B4-BE49-F238E27FC236}">
                <a16:creationId xmlns:a16="http://schemas.microsoft.com/office/drawing/2014/main" id="{BD5BE4BC-5460-5C40-8193-B30326B413D5}"/>
              </a:ext>
            </a:extLst>
          </p:cNvPr>
          <p:cNvSpPr/>
          <p:nvPr/>
        </p:nvSpPr>
        <p:spPr>
          <a:xfrm>
            <a:off x="3621424" y="4767884"/>
            <a:ext cx="86669" cy="11900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Oval 112">
            <a:extLst>
              <a:ext uri="{FF2B5EF4-FFF2-40B4-BE49-F238E27FC236}">
                <a16:creationId xmlns:a16="http://schemas.microsoft.com/office/drawing/2014/main" id="{D61D47B5-7364-C148-9219-E683E25E7F47}"/>
              </a:ext>
            </a:extLst>
          </p:cNvPr>
          <p:cNvSpPr/>
          <p:nvPr/>
        </p:nvSpPr>
        <p:spPr>
          <a:xfrm>
            <a:off x="3469021" y="4897706"/>
            <a:ext cx="86669" cy="11900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a:extLst>
              <a:ext uri="{FF2B5EF4-FFF2-40B4-BE49-F238E27FC236}">
                <a16:creationId xmlns:a16="http://schemas.microsoft.com/office/drawing/2014/main" id="{AB534D7C-44DC-F54A-8B43-5940B15F2EDF}"/>
              </a:ext>
            </a:extLst>
          </p:cNvPr>
          <p:cNvSpPr/>
          <p:nvPr/>
        </p:nvSpPr>
        <p:spPr>
          <a:xfrm>
            <a:off x="3327907" y="5016239"/>
            <a:ext cx="86669" cy="11900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88706572-4637-F349-8947-49D1DE9F64D1}"/>
                  </a:ext>
                </a:extLst>
              </p:cNvPr>
              <p:cNvSpPr txBox="1"/>
              <p:nvPr/>
            </p:nvSpPr>
            <p:spPr>
              <a:xfrm>
                <a:off x="4859403" y="5785958"/>
                <a:ext cx="7001420" cy="646331"/>
              </a:xfrm>
              <a:prstGeom prst="rect">
                <a:avLst/>
              </a:prstGeom>
              <a:noFill/>
            </p:spPr>
            <p:txBody>
              <a:bodyPr wrap="square" rtlCol="0">
                <a:spAutoFit/>
              </a:bodyPr>
              <a:lstStyle/>
              <a:p>
                <a:r>
                  <a:rPr lang="en-US" dirty="0"/>
                  <a:t>It turns out that </a:t>
                </a:r>
                <a14:m>
                  <m:oMath xmlns:m="http://schemas.openxmlformats.org/officeDocument/2006/math">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𝑛</m:t>
                            </m:r>
                          </m:e>
                          <m:sup>
                            <m:r>
                              <a:rPr lang="en-US" i="1">
                                <a:latin typeface="Cambria Math" panose="02040503050406030204" pitchFamily="18" charset="0"/>
                              </a:rPr>
                              <m:t>2</m:t>
                            </m:r>
                          </m:sup>
                        </m:sSup>
                      </m:e>
                    </m:d>
                  </m:oMath>
                </a14:m>
                <a:r>
                  <a:rPr lang="en-US" dirty="0"/>
                  <a:t> is also </a:t>
                </a:r>
                <a:r>
                  <a:rPr lang="en-US" b="1" dirty="0"/>
                  <a:t>the worst </a:t>
                </a:r>
                <a:r>
                  <a:rPr lang="en-US" dirty="0"/>
                  <a:t>that we can do in terms of spatial complexity of a given suffix </a:t>
                </a:r>
                <a:r>
                  <a:rPr lang="en-US" dirty="0" err="1"/>
                  <a:t>trie</a:t>
                </a:r>
                <a:r>
                  <a:rPr lang="en-US" dirty="0"/>
                  <a:t>. </a:t>
                </a:r>
              </a:p>
            </p:txBody>
          </p:sp>
        </mc:Choice>
        <mc:Fallback xmlns="">
          <p:sp>
            <p:nvSpPr>
              <p:cNvPr id="7" name="TextBox 6">
                <a:extLst>
                  <a:ext uri="{FF2B5EF4-FFF2-40B4-BE49-F238E27FC236}">
                    <a16:creationId xmlns:a16="http://schemas.microsoft.com/office/drawing/2014/main" id="{88706572-4637-F349-8947-49D1DE9F64D1}"/>
                  </a:ext>
                </a:extLst>
              </p:cNvPr>
              <p:cNvSpPr txBox="1">
                <a:spLocks noRot="1" noChangeAspect="1" noMove="1" noResize="1" noEditPoints="1" noAdjustHandles="1" noChangeArrowheads="1" noChangeShapeType="1" noTextEdit="1"/>
              </p:cNvSpPr>
              <p:nvPr/>
            </p:nvSpPr>
            <p:spPr>
              <a:xfrm>
                <a:off x="4859403" y="5785958"/>
                <a:ext cx="7001420" cy="646331"/>
              </a:xfrm>
              <a:prstGeom prst="rect">
                <a:avLst/>
              </a:prstGeom>
              <a:blipFill>
                <a:blip r:embed="rId6"/>
                <a:stretch>
                  <a:fillRect l="-696" t="-4717" b="-14151"/>
                </a:stretch>
              </a:blipFill>
            </p:spPr>
            <p:txBody>
              <a:bodyPr/>
              <a:lstStyle/>
              <a:p>
                <a:r>
                  <a:rPr lang="en-US">
                    <a:noFill/>
                  </a:rPr>
                  <a:t> </a:t>
                </a:r>
              </a:p>
            </p:txBody>
          </p:sp>
        </mc:Fallback>
      </mc:AlternateContent>
    </p:spTree>
    <p:extLst>
      <p:ext uri="{BB962C8B-B14F-4D97-AF65-F5344CB8AC3E}">
        <p14:creationId xmlns:p14="http://schemas.microsoft.com/office/powerpoint/2010/main" val="251477552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4927A6-B7E4-1345-94CF-E193C283B29B}"/>
              </a:ext>
            </a:extLst>
          </p:cNvPr>
          <p:cNvSpPr>
            <a:spLocks noGrp="1"/>
          </p:cNvSpPr>
          <p:nvPr>
            <p:ph type="title"/>
          </p:nvPr>
        </p:nvSpPr>
        <p:spPr/>
        <p:txBody>
          <a:bodyPr/>
          <a:lstStyle/>
          <a:p>
            <a:pPr algn="ctr"/>
            <a:r>
              <a:rPr lang="en-US" dirty="0"/>
              <a:t>Spatial cost in practice</a:t>
            </a:r>
          </a:p>
        </p:txBody>
      </p:sp>
      <p:sp>
        <p:nvSpPr>
          <p:cNvPr id="7" name="TextBox 6">
            <a:extLst>
              <a:ext uri="{FF2B5EF4-FFF2-40B4-BE49-F238E27FC236}">
                <a16:creationId xmlns:a16="http://schemas.microsoft.com/office/drawing/2014/main" id="{2380D3DD-1769-3348-8F71-0A65C9749DFB}"/>
              </a:ext>
            </a:extLst>
          </p:cNvPr>
          <p:cNvSpPr txBox="1"/>
          <p:nvPr/>
        </p:nvSpPr>
        <p:spPr>
          <a:xfrm>
            <a:off x="8862646" y="4620260"/>
            <a:ext cx="2672861" cy="646331"/>
          </a:xfrm>
          <a:prstGeom prst="rect">
            <a:avLst/>
          </a:prstGeom>
          <a:noFill/>
        </p:spPr>
        <p:txBody>
          <a:bodyPr wrap="square" rtlCol="0">
            <a:spAutoFit/>
          </a:bodyPr>
          <a:lstStyle/>
          <a:p>
            <a:r>
              <a:rPr lang="en-US" dirty="0"/>
              <a:t>Graph Credit: </a:t>
            </a:r>
            <a:br>
              <a:rPr lang="en-US" dirty="0"/>
            </a:br>
            <a:r>
              <a:rPr lang="en-US" dirty="0">
                <a:hlinkClick r:id="rId2"/>
              </a:rPr>
              <a:t>Ben Langmead, JHU</a:t>
            </a:r>
            <a:endParaRPr lang="en-US" dirty="0"/>
          </a:p>
        </p:txBody>
      </p:sp>
      <p:pic>
        <p:nvPicPr>
          <p:cNvPr id="9" name="Picture 8">
            <a:extLst>
              <a:ext uri="{FF2B5EF4-FFF2-40B4-BE49-F238E27FC236}">
                <a16:creationId xmlns:a16="http://schemas.microsoft.com/office/drawing/2014/main" id="{6DC23E68-D298-4E41-9A60-21B47EC83A70}"/>
              </a:ext>
            </a:extLst>
          </p:cNvPr>
          <p:cNvPicPr>
            <a:picLocks noChangeAspect="1"/>
          </p:cNvPicPr>
          <p:nvPr/>
        </p:nvPicPr>
        <p:blipFill>
          <a:blip r:embed="rId3"/>
          <a:stretch>
            <a:fillRect/>
          </a:stretch>
        </p:blipFill>
        <p:spPr>
          <a:xfrm>
            <a:off x="767862" y="1361084"/>
            <a:ext cx="7944084" cy="4899039"/>
          </a:xfrm>
          <a:prstGeom prst="rect">
            <a:avLst/>
          </a:prstGeom>
        </p:spPr>
      </p:pic>
    </p:spTree>
    <p:extLst>
      <p:ext uri="{BB962C8B-B14F-4D97-AF65-F5344CB8AC3E}">
        <p14:creationId xmlns:p14="http://schemas.microsoft.com/office/powerpoint/2010/main" val="25610448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40982D-4B2C-6747-9898-86950B0CD288}"/>
              </a:ext>
            </a:extLst>
          </p:cNvPr>
          <p:cNvSpPr>
            <a:spLocks noGrp="1"/>
          </p:cNvSpPr>
          <p:nvPr>
            <p:ph type="title"/>
          </p:nvPr>
        </p:nvSpPr>
        <p:spPr/>
        <p:txBody>
          <a:bodyPr/>
          <a:lstStyle/>
          <a:p>
            <a:pPr algn="ctr"/>
            <a:r>
              <a:rPr lang="en-US"/>
              <a:t>Types of string matching algorithms</a:t>
            </a:r>
          </a:p>
        </p:txBody>
      </p:sp>
      <p:sp>
        <p:nvSpPr>
          <p:cNvPr id="3" name="Content Placeholder 2">
            <a:extLst>
              <a:ext uri="{FF2B5EF4-FFF2-40B4-BE49-F238E27FC236}">
                <a16:creationId xmlns:a16="http://schemas.microsoft.com/office/drawing/2014/main" id="{F3B5EECF-B986-5449-AAF4-FE42803B588D}"/>
              </a:ext>
            </a:extLst>
          </p:cNvPr>
          <p:cNvSpPr>
            <a:spLocks noGrp="1"/>
          </p:cNvSpPr>
          <p:nvPr>
            <p:ph idx="1"/>
          </p:nvPr>
        </p:nvSpPr>
        <p:spPr/>
        <p:txBody>
          <a:bodyPr/>
          <a:lstStyle/>
          <a:p>
            <a:pPr marL="514350" indent="-514350">
              <a:buFont typeface="+mj-lt"/>
              <a:buAutoNum type="arabicPeriod"/>
            </a:pPr>
            <a:r>
              <a:rPr lang="en-US"/>
              <a:t>Ones that pre-process the </a:t>
            </a:r>
            <a:r>
              <a:rPr lang="en-US" b="1" i="1"/>
              <a:t>pattern</a:t>
            </a:r>
            <a:endParaRPr lang="en-US"/>
          </a:p>
          <a:p>
            <a:pPr lvl="1"/>
            <a:r>
              <a:rPr lang="en-US">
                <a:solidFill>
                  <a:schemeClr val="accent4">
                    <a:lumMod val="75000"/>
                  </a:schemeClr>
                </a:solidFill>
              </a:rPr>
              <a:t>Knuth-Morris Pratt (KMP)</a:t>
            </a:r>
          </a:p>
          <a:p>
            <a:pPr lvl="1"/>
            <a:r>
              <a:rPr lang="en-US"/>
              <a:t>Boyer-Moore</a:t>
            </a:r>
          </a:p>
          <a:p>
            <a:pPr marL="514350" indent="-514350">
              <a:buFont typeface="+mj-lt"/>
              <a:buAutoNum type="arabicPeriod"/>
            </a:pPr>
            <a:r>
              <a:rPr lang="en-US"/>
              <a:t>Ones that pre-process the </a:t>
            </a:r>
            <a:r>
              <a:rPr lang="en-US" b="1" i="1"/>
              <a:t>text</a:t>
            </a:r>
            <a:endParaRPr lang="en-US"/>
          </a:p>
          <a:p>
            <a:pPr lvl="1"/>
            <a:r>
              <a:rPr lang="en-US"/>
              <a:t>Rabin-Karp</a:t>
            </a:r>
          </a:p>
          <a:p>
            <a:pPr lvl="1"/>
            <a:r>
              <a:rPr lang="en-US">
                <a:solidFill>
                  <a:schemeClr val="accent2">
                    <a:lumMod val="75000"/>
                  </a:schemeClr>
                </a:solidFill>
              </a:rPr>
              <a:t>Suffix tries / trees</a:t>
            </a:r>
          </a:p>
          <a:p>
            <a:pPr lvl="1"/>
            <a:r>
              <a:rPr lang="en-US">
                <a:solidFill>
                  <a:srgbClr val="7030A0"/>
                </a:solidFill>
              </a:rPr>
              <a:t>Suffix arrays</a:t>
            </a:r>
          </a:p>
          <a:p>
            <a:pPr lvl="1"/>
            <a:r>
              <a:rPr lang="en-US"/>
              <a:t>Extended suffix arrays, LCP arrays…</a:t>
            </a:r>
          </a:p>
          <a:p>
            <a:pPr lvl="1"/>
            <a:endParaRPr lang="en-US"/>
          </a:p>
        </p:txBody>
      </p:sp>
    </p:spTree>
    <p:extLst>
      <p:ext uri="{BB962C8B-B14F-4D97-AF65-F5344CB8AC3E}">
        <p14:creationId xmlns:p14="http://schemas.microsoft.com/office/powerpoint/2010/main" val="234626919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02F31B-8BD8-0E4F-A7C2-F6AD0C94F38F}"/>
              </a:ext>
            </a:extLst>
          </p:cNvPr>
          <p:cNvSpPr>
            <a:spLocks noGrp="1"/>
          </p:cNvSpPr>
          <p:nvPr>
            <p:ph type="title"/>
          </p:nvPr>
        </p:nvSpPr>
        <p:spPr/>
        <p:txBody>
          <a:bodyPr/>
          <a:lstStyle/>
          <a:p>
            <a:pPr algn="ctr"/>
            <a:r>
              <a:rPr lang="en-US" dirty="0"/>
              <a:t>Suffix Tries – not good enough!</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DC0F89B-9D9F-C743-AFD3-04DD3FB8FA9E}"/>
                  </a:ext>
                </a:extLst>
              </p:cNvPr>
              <p:cNvSpPr>
                <a:spLocks noGrp="1"/>
              </p:cNvSpPr>
              <p:nvPr>
                <p:ph idx="1"/>
              </p:nvPr>
            </p:nvSpPr>
            <p:spPr/>
            <p:txBody>
              <a:bodyPr/>
              <a:lstStyle/>
              <a:p>
                <a14:m>
                  <m:oMath xmlns:m="http://schemas.openxmlformats.org/officeDocument/2006/math">
                    <m:r>
                      <a:rPr lang="en-US" i="1" smtClean="0">
                        <a:solidFill>
                          <a:schemeClr val="accent1"/>
                        </a:solidFill>
                        <a:latin typeface="Cambria Math" panose="02040503050406030204" pitchFamily="18" charset="0"/>
                        <a:ea typeface="Cambria Math" panose="02040503050406030204" pitchFamily="18" charset="0"/>
                      </a:rPr>
                      <m:t>𝒪</m:t>
                    </m:r>
                    <m:d>
                      <m:dPr>
                        <m:ctrlPr>
                          <a:rPr lang="en-US" i="1">
                            <a:solidFill>
                              <a:schemeClr val="accent1"/>
                            </a:solidFill>
                            <a:latin typeface="Cambria Math" panose="02040503050406030204" pitchFamily="18" charset="0"/>
                          </a:rPr>
                        </m:ctrlPr>
                      </m:dPr>
                      <m:e>
                        <m:sSup>
                          <m:sSupPr>
                            <m:ctrlPr>
                              <a:rPr lang="en-US" i="1">
                                <a:solidFill>
                                  <a:schemeClr val="accent1"/>
                                </a:solidFill>
                                <a:latin typeface="Cambria Math" panose="02040503050406030204" pitchFamily="18" charset="0"/>
                              </a:rPr>
                            </m:ctrlPr>
                          </m:sSupPr>
                          <m:e>
                            <m:r>
                              <a:rPr lang="en-US" i="1">
                                <a:solidFill>
                                  <a:schemeClr val="accent1"/>
                                </a:solidFill>
                                <a:latin typeface="Cambria Math" panose="02040503050406030204" pitchFamily="18" charset="0"/>
                              </a:rPr>
                              <m:t>𝑛</m:t>
                            </m:r>
                          </m:e>
                          <m:sup>
                            <m:r>
                              <a:rPr lang="en-US" i="1">
                                <a:solidFill>
                                  <a:schemeClr val="accent1"/>
                                </a:solidFill>
                                <a:latin typeface="Cambria Math" panose="02040503050406030204" pitchFamily="18" charset="0"/>
                              </a:rPr>
                              <m:t>2</m:t>
                            </m:r>
                          </m:sup>
                        </m:sSup>
                      </m:e>
                    </m:d>
                  </m:oMath>
                </a14:m>
                <a:r>
                  <a:rPr lang="en-US" dirty="0">
                    <a:solidFill>
                      <a:schemeClr val="accent1"/>
                    </a:solidFill>
                  </a:rPr>
                  <a:t> time </a:t>
                </a:r>
                <a:r>
                  <a:rPr lang="en-US" dirty="0"/>
                  <a:t>and </a:t>
                </a:r>
                <a14:m>
                  <m:oMath xmlns:m="http://schemas.openxmlformats.org/officeDocument/2006/math">
                    <m:r>
                      <a:rPr lang="en-US" i="1" smtClean="0">
                        <a:solidFill>
                          <a:schemeClr val="accent5"/>
                        </a:solidFill>
                        <a:latin typeface="Cambria Math" panose="02040503050406030204" pitchFamily="18" charset="0"/>
                        <a:ea typeface="Cambria Math" panose="02040503050406030204" pitchFamily="18" charset="0"/>
                      </a:rPr>
                      <m:t>𝒪</m:t>
                    </m:r>
                    <m:d>
                      <m:dPr>
                        <m:ctrlPr>
                          <a:rPr lang="en-US" i="1">
                            <a:solidFill>
                              <a:schemeClr val="accent5"/>
                            </a:solidFill>
                            <a:latin typeface="Cambria Math" panose="02040503050406030204" pitchFamily="18" charset="0"/>
                          </a:rPr>
                        </m:ctrlPr>
                      </m:dPr>
                      <m:e>
                        <m:sSup>
                          <m:sSupPr>
                            <m:ctrlPr>
                              <a:rPr lang="en-US" i="1">
                                <a:solidFill>
                                  <a:schemeClr val="accent5"/>
                                </a:solidFill>
                                <a:latin typeface="Cambria Math" panose="02040503050406030204" pitchFamily="18" charset="0"/>
                              </a:rPr>
                            </m:ctrlPr>
                          </m:sSupPr>
                          <m:e>
                            <m:r>
                              <a:rPr lang="en-US" i="1">
                                <a:solidFill>
                                  <a:schemeClr val="accent5"/>
                                </a:solidFill>
                                <a:latin typeface="Cambria Math" panose="02040503050406030204" pitchFamily="18" charset="0"/>
                              </a:rPr>
                              <m:t>𝑛</m:t>
                            </m:r>
                          </m:e>
                          <m:sup>
                            <m:r>
                              <a:rPr lang="en-US" i="1">
                                <a:solidFill>
                                  <a:schemeClr val="accent5"/>
                                </a:solidFill>
                                <a:latin typeface="Cambria Math" panose="02040503050406030204" pitchFamily="18" charset="0"/>
                              </a:rPr>
                              <m:t>2</m:t>
                            </m:r>
                          </m:sup>
                        </m:sSup>
                      </m:e>
                    </m:d>
                  </m:oMath>
                </a14:m>
                <a:r>
                  <a:rPr lang="en-US" dirty="0">
                    <a:solidFill>
                      <a:schemeClr val="accent5"/>
                    </a:solidFill>
                  </a:rPr>
                  <a:t> space </a:t>
                </a:r>
                <a:r>
                  <a:rPr lang="en-US" dirty="0"/>
                  <a:t>is not good enough. </a:t>
                </a:r>
              </a:p>
              <a:p>
                <a:pPr lvl="1"/>
                <a:r>
                  <a:rPr lang="en-US" dirty="0" err="1"/>
                  <a:t>W.r.t</a:t>
                </a:r>
                <a:r>
                  <a:rPr lang="en-US" dirty="0"/>
                  <a:t>. space, recall that every node in the </a:t>
                </a:r>
                <a:r>
                  <a:rPr lang="en-US" dirty="0" err="1"/>
                  <a:t>trie</a:t>
                </a:r>
                <a:r>
                  <a:rPr lang="en-US" dirty="0"/>
                  <a:t> also needs to hold a </a:t>
                </a:r>
                <a14:m>
                  <m:oMath xmlns:m="http://schemas.openxmlformats.org/officeDocument/2006/math">
                    <m:r>
                      <a:rPr lang="en-US" b="0" i="0" smtClean="0">
                        <a:solidFill>
                          <a:srgbClr val="FF4EFF"/>
                        </a:solidFill>
                        <a:latin typeface="Cambria Math" panose="02040503050406030204" pitchFamily="18" charset="0"/>
                      </a:rPr>
                      <m:t>|</m:t>
                    </m:r>
                    <m:r>
                      <m:rPr>
                        <m:sty m:val="p"/>
                      </m:rPr>
                      <a:rPr lang="el-GR" b="0" i="0" smtClean="0">
                        <a:solidFill>
                          <a:srgbClr val="FF4EFF"/>
                        </a:solidFill>
                        <a:latin typeface="Cambria Math" panose="02040503050406030204" pitchFamily="18" charset="0"/>
                      </a:rPr>
                      <m:t>Σ</m:t>
                    </m:r>
                    <m:r>
                      <a:rPr lang="en-US" b="0" i="0" smtClean="0">
                        <a:solidFill>
                          <a:srgbClr val="FF4EFF"/>
                        </a:solidFill>
                        <a:latin typeface="Cambria Math" panose="02040503050406030204" pitchFamily="18" charset="0"/>
                      </a:rPr>
                      <m:t>|</m:t>
                    </m:r>
                    <m:r>
                      <a:rPr lang="el-GR" b="0" i="0" smtClean="0">
                        <a:solidFill>
                          <a:srgbClr val="FF4EFF"/>
                        </a:solidFill>
                        <a:latin typeface="Cambria Math" panose="02040503050406030204" pitchFamily="18" charset="0"/>
                      </a:rPr>
                      <m:t>−</m:t>
                    </m:r>
                  </m:oMath>
                </a14:m>
                <a:r>
                  <a:rPr lang="en-US" dirty="0">
                    <a:solidFill>
                      <a:srgbClr val="FF4EFF"/>
                    </a:solidFill>
                  </a:rPr>
                  <a:t>sized array of pointers!</a:t>
                </a:r>
              </a:p>
              <a:p>
                <a:r>
                  <a:rPr lang="en-US" dirty="0"/>
                  <a:t>So suffix tries are </a:t>
                </a:r>
                <a:r>
                  <a:rPr lang="en-US" dirty="0">
                    <a:solidFill>
                      <a:schemeClr val="accent6"/>
                    </a:solidFill>
                  </a:rPr>
                  <a:t>not really practical</a:t>
                </a:r>
                <a:r>
                  <a:rPr lang="en-US" dirty="0"/>
                  <a:t>, but offer interesting theoretical insights.</a:t>
                </a:r>
              </a:p>
              <a:p>
                <a:pPr lvl="1"/>
                <a:r>
                  <a:rPr lang="en-US" dirty="0"/>
                  <a:t>Goal: </a:t>
                </a:r>
                <a:r>
                  <a:rPr lang="en-US" dirty="0">
                    <a:solidFill>
                      <a:srgbClr val="FF0000"/>
                    </a:solidFill>
                  </a:rPr>
                  <a:t>Maintaining the same functionality </a:t>
                </a:r>
                <a:r>
                  <a:rPr lang="en-US" i="1" dirty="0">
                    <a:solidFill>
                      <a:schemeClr val="bg1">
                        <a:lumMod val="65000"/>
                      </a:schemeClr>
                    </a:solidFill>
                  </a:rPr>
                  <a:t>(allowing the same queries)</a:t>
                </a:r>
                <a:r>
                  <a:rPr lang="en-US" dirty="0"/>
                  <a:t>, beat </a:t>
                </a:r>
                <a14:m>
                  <m:oMath xmlns:m="http://schemas.openxmlformats.org/officeDocument/2006/math">
                    <m:r>
                      <a:rPr lang="en-US" i="1">
                        <a:solidFill>
                          <a:schemeClr val="accent1"/>
                        </a:solidFill>
                        <a:latin typeface="Cambria Math" panose="02040503050406030204" pitchFamily="18" charset="0"/>
                        <a:ea typeface="Cambria Math" panose="02040503050406030204" pitchFamily="18" charset="0"/>
                      </a:rPr>
                      <m:t>𝒪</m:t>
                    </m:r>
                    <m:d>
                      <m:dPr>
                        <m:ctrlPr>
                          <a:rPr lang="en-US" i="1">
                            <a:solidFill>
                              <a:schemeClr val="accent1"/>
                            </a:solidFill>
                            <a:latin typeface="Cambria Math" panose="02040503050406030204" pitchFamily="18" charset="0"/>
                          </a:rPr>
                        </m:ctrlPr>
                      </m:dPr>
                      <m:e>
                        <m:sSup>
                          <m:sSupPr>
                            <m:ctrlPr>
                              <a:rPr lang="en-US" i="1">
                                <a:solidFill>
                                  <a:schemeClr val="accent1"/>
                                </a:solidFill>
                                <a:latin typeface="Cambria Math" panose="02040503050406030204" pitchFamily="18" charset="0"/>
                              </a:rPr>
                            </m:ctrlPr>
                          </m:sSupPr>
                          <m:e>
                            <m:r>
                              <a:rPr lang="en-US" i="1">
                                <a:solidFill>
                                  <a:schemeClr val="accent1"/>
                                </a:solidFill>
                                <a:latin typeface="Cambria Math" panose="02040503050406030204" pitchFamily="18" charset="0"/>
                              </a:rPr>
                              <m:t>𝑛</m:t>
                            </m:r>
                          </m:e>
                          <m:sup>
                            <m:r>
                              <a:rPr lang="en-US" i="1">
                                <a:solidFill>
                                  <a:schemeClr val="accent1"/>
                                </a:solidFill>
                                <a:latin typeface="Cambria Math" panose="02040503050406030204" pitchFamily="18" charset="0"/>
                              </a:rPr>
                              <m:t>2</m:t>
                            </m:r>
                          </m:sup>
                        </m:sSup>
                      </m:e>
                    </m:d>
                  </m:oMath>
                </a14:m>
                <a:r>
                  <a:rPr lang="en-US" dirty="0">
                    <a:solidFill>
                      <a:schemeClr val="accent1"/>
                    </a:solidFill>
                  </a:rPr>
                  <a:t> time </a:t>
                </a:r>
                <a:r>
                  <a:rPr lang="en-US" dirty="0"/>
                  <a:t>and </a:t>
                </a:r>
                <a14:m>
                  <m:oMath xmlns:m="http://schemas.openxmlformats.org/officeDocument/2006/math">
                    <m:r>
                      <a:rPr lang="en-US" i="1">
                        <a:solidFill>
                          <a:schemeClr val="accent5"/>
                        </a:solidFill>
                        <a:latin typeface="Cambria Math" panose="02040503050406030204" pitchFamily="18" charset="0"/>
                        <a:ea typeface="Cambria Math" panose="02040503050406030204" pitchFamily="18" charset="0"/>
                      </a:rPr>
                      <m:t>𝒪</m:t>
                    </m:r>
                    <m:d>
                      <m:dPr>
                        <m:ctrlPr>
                          <a:rPr lang="en-US" i="1">
                            <a:solidFill>
                              <a:schemeClr val="accent5"/>
                            </a:solidFill>
                            <a:latin typeface="Cambria Math" panose="02040503050406030204" pitchFamily="18" charset="0"/>
                          </a:rPr>
                        </m:ctrlPr>
                      </m:dPr>
                      <m:e>
                        <m:sSup>
                          <m:sSupPr>
                            <m:ctrlPr>
                              <a:rPr lang="en-US" i="1">
                                <a:solidFill>
                                  <a:schemeClr val="accent5"/>
                                </a:solidFill>
                                <a:latin typeface="Cambria Math" panose="02040503050406030204" pitchFamily="18" charset="0"/>
                              </a:rPr>
                            </m:ctrlPr>
                          </m:sSupPr>
                          <m:e>
                            <m:r>
                              <a:rPr lang="en-US" i="1">
                                <a:solidFill>
                                  <a:schemeClr val="accent5"/>
                                </a:solidFill>
                                <a:latin typeface="Cambria Math" panose="02040503050406030204" pitchFamily="18" charset="0"/>
                              </a:rPr>
                              <m:t>𝑛</m:t>
                            </m:r>
                          </m:e>
                          <m:sup>
                            <m:r>
                              <a:rPr lang="en-US" i="1">
                                <a:solidFill>
                                  <a:schemeClr val="accent5"/>
                                </a:solidFill>
                                <a:latin typeface="Cambria Math" panose="02040503050406030204" pitchFamily="18" charset="0"/>
                              </a:rPr>
                              <m:t>2</m:t>
                            </m:r>
                          </m:sup>
                        </m:sSup>
                      </m:e>
                    </m:d>
                  </m:oMath>
                </a14:m>
                <a:r>
                  <a:rPr lang="en-US" dirty="0">
                    <a:solidFill>
                      <a:schemeClr val="accent5"/>
                    </a:solidFill>
                  </a:rPr>
                  <a:t> space! </a:t>
                </a:r>
                <a:r>
                  <a:rPr lang="en-US" dirty="0">
                    <a:solidFill>
                      <a:schemeClr val="accent5"/>
                    </a:solidFill>
                    <a:sym typeface="Wingdings" pitchFamily="2" charset="2"/>
                  </a:rPr>
                  <a:t></a:t>
                </a:r>
                <a:endParaRPr lang="en-US" dirty="0"/>
              </a:p>
            </p:txBody>
          </p:sp>
        </mc:Choice>
        <mc:Fallback xmlns="">
          <p:sp>
            <p:nvSpPr>
              <p:cNvPr id="3" name="Content Placeholder 2">
                <a:extLst>
                  <a:ext uri="{FF2B5EF4-FFF2-40B4-BE49-F238E27FC236}">
                    <a16:creationId xmlns:a16="http://schemas.microsoft.com/office/drawing/2014/main" id="{8DC0F89B-9D9F-C743-AFD3-04DD3FB8FA9E}"/>
                  </a:ext>
                </a:extLst>
              </p:cNvPr>
              <p:cNvSpPr>
                <a:spLocks noGrp="1" noRot="1" noChangeAspect="1" noMove="1" noResize="1" noEditPoints="1" noAdjustHandles="1" noChangeArrowheads="1" noChangeShapeType="1" noTextEdit="1"/>
              </p:cNvSpPr>
              <p:nvPr>
                <p:ph idx="1"/>
              </p:nvPr>
            </p:nvSpPr>
            <p:spPr>
              <a:blipFill>
                <a:blip r:embed="rId2"/>
                <a:stretch>
                  <a:fillRect l="-965" t="-2632" r="-241"/>
                </a:stretch>
              </a:blipFill>
            </p:spPr>
            <p:txBody>
              <a:bodyPr/>
              <a:lstStyle/>
              <a:p>
                <a:r>
                  <a:rPr lang="en-US">
                    <a:noFill/>
                  </a:rPr>
                  <a:t> </a:t>
                </a:r>
              </a:p>
            </p:txBody>
          </p:sp>
        </mc:Fallback>
      </mc:AlternateContent>
    </p:spTree>
    <p:extLst>
      <p:ext uri="{BB962C8B-B14F-4D97-AF65-F5344CB8AC3E}">
        <p14:creationId xmlns:p14="http://schemas.microsoft.com/office/powerpoint/2010/main" val="209770458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B2FADD-9B91-1D41-A5B8-5F5E83D2BF00}"/>
              </a:ext>
            </a:extLst>
          </p:cNvPr>
          <p:cNvSpPr>
            <a:spLocks noGrp="1"/>
          </p:cNvSpPr>
          <p:nvPr>
            <p:ph type="title"/>
          </p:nvPr>
        </p:nvSpPr>
        <p:spPr/>
        <p:txBody>
          <a:bodyPr/>
          <a:lstStyle/>
          <a:p>
            <a:pPr algn="ctr"/>
            <a:r>
              <a:rPr lang="en-US" dirty="0"/>
              <a:t>Suffix Tr</a:t>
            </a:r>
            <a:r>
              <a:rPr lang="en-US" b="1" u="sng" dirty="0">
                <a:solidFill>
                  <a:srgbClr val="FF0000"/>
                </a:solidFill>
              </a:rPr>
              <a:t>ee</a:t>
            </a:r>
            <a:r>
              <a:rPr lang="en-US" dirty="0"/>
              <a:t>s</a:t>
            </a:r>
          </a:p>
        </p:txBody>
      </p:sp>
      <p:sp>
        <p:nvSpPr>
          <p:cNvPr id="3" name="Content Placeholder 2">
            <a:extLst>
              <a:ext uri="{FF2B5EF4-FFF2-40B4-BE49-F238E27FC236}">
                <a16:creationId xmlns:a16="http://schemas.microsoft.com/office/drawing/2014/main" id="{A11D258E-E39A-664B-89F0-752EDA989283}"/>
              </a:ext>
            </a:extLst>
          </p:cNvPr>
          <p:cNvSpPr>
            <a:spLocks noGrp="1"/>
          </p:cNvSpPr>
          <p:nvPr>
            <p:ph idx="1"/>
          </p:nvPr>
        </p:nvSpPr>
        <p:spPr>
          <a:xfrm>
            <a:off x="838200" y="1825625"/>
            <a:ext cx="10515600" cy="4351338"/>
          </a:xfrm>
        </p:spPr>
        <p:txBody>
          <a:bodyPr/>
          <a:lstStyle/>
          <a:p>
            <a:r>
              <a:rPr lang="en-US" dirty="0"/>
              <a:t>A suffix tree is a </a:t>
            </a:r>
            <a:r>
              <a:rPr lang="en-US" b="1" i="1" dirty="0">
                <a:solidFill>
                  <a:schemeClr val="accent4"/>
                </a:solidFill>
              </a:rPr>
              <a:t>compressed </a:t>
            </a:r>
            <a:r>
              <a:rPr lang="en-US" dirty="0">
                <a:solidFill>
                  <a:schemeClr val="accent4"/>
                </a:solidFill>
              </a:rPr>
              <a:t>(</a:t>
            </a:r>
            <a:r>
              <a:rPr lang="en-US" b="1" i="1" dirty="0">
                <a:solidFill>
                  <a:schemeClr val="accent4"/>
                </a:solidFill>
              </a:rPr>
              <a:t>Patricia</a:t>
            </a:r>
            <a:r>
              <a:rPr lang="en-US" dirty="0">
                <a:solidFill>
                  <a:schemeClr val="accent4"/>
                </a:solidFill>
              </a:rPr>
              <a:t>) suffix </a:t>
            </a:r>
            <a:r>
              <a:rPr lang="en-US" dirty="0" err="1">
                <a:solidFill>
                  <a:schemeClr val="accent4"/>
                </a:solidFill>
              </a:rPr>
              <a:t>trie</a:t>
            </a:r>
            <a:r>
              <a:rPr lang="en-US" dirty="0">
                <a:solidFill>
                  <a:schemeClr val="accent4"/>
                </a:solidFill>
              </a:rPr>
              <a:t> </a:t>
            </a:r>
            <a:r>
              <a:rPr lang="en-US" dirty="0"/>
              <a:t>with some additional bells and whistles.</a:t>
            </a:r>
          </a:p>
        </p:txBody>
      </p:sp>
      <p:sp>
        <p:nvSpPr>
          <p:cNvPr id="4" name="TextBox 3">
            <a:extLst>
              <a:ext uri="{FF2B5EF4-FFF2-40B4-BE49-F238E27FC236}">
                <a16:creationId xmlns:a16="http://schemas.microsoft.com/office/drawing/2014/main" id="{401315A6-6132-A34E-B367-8BA481464289}"/>
              </a:ext>
            </a:extLst>
          </p:cNvPr>
          <p:cNvSpPr txBox="1"/>
          <p:nvPr/>
        </p:nvSpPr>
        <p:spPr>
          <a:xfrm>
            <a:off x="2125213" y="4534353"/>
            <a:ext cx="370115" cy="369332"/>
          </a:xfrm>
          <a:prstGeom prst="rect">
            <a:avLst/>
          </a:prstGeom>
          <a:noFill/>
        </p:spPr>
        <p:txBody>
          <a:bodyPr wrap="square" rtlCol="0">
            <a:spAutoFit/>
          </a:bodyPr>
          <a:lstStyle/>
          <a:p>
            <a:r>
              <a:rPr lang="en-US" dirty="0"/>
              <a:t>a</a:t>
            </a:r>
          </a:p>
        </p:txBody>
      </p:sp>
      <p:sp>
        <p:nvSpPr>
          <p:cNvPr id="5" name="Oval 4">
            <a:extLst>
              <a:ext uri="{FF2B5EF4-FFF2-40B4-BE49-F238E27FC236}">
                <a16:creationId xmlns:a16="http://schemas.microsoft.com/office/drawing/2014/main" id="{36023CF5-77D8-0148-A59D-721C28217BF5}"/>
              </a:ext>
            </a:extLst>
          </p:cNvPr>
          <p:cNvSpPr/>
          <p:nvPr/>
        </p:nvSpPr>
        <p:spPr>
          <a:xfrm>
            <a:off x="2977573" y="2768122"/>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C99FD618-6632-7542-9764-7C57B4C6E7BD}"/>
              </a:ext>
            </a:extLst>
          </p:cNvPr>
          <p:cNvSpPr/>
          <p:nvPr/>
        </p:nvSpPr>
        <p:spPr>
          <a:xfrm>
            <a:off x="3495737" y="3286286"/>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69E2900F-C9C0-164B-9AAE-D106B8502A31}"/>
              </a:ext>
            </a:extLst>
          </p:cNvPr>
          <p:cNvSpPr/>
          <p:nvPr/>
        </p:nvSpPr>
        <p:spPr>
          <a:xfrm>
            <a:off x="2994992" y="3308057"/>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D87EBE01-8BCD-8C4D-BE5A-DA6F38ABE59F}"/>
              </a:ext>
            </a:extLst>
          </p:cNvPr>
          <p:cNvSpPr/>
          <p:nvPr/>
        </p:nvSpPr>
        <p:spPr>
          <a:xfrm>
            <a:off x="2350558" y="3329828"/>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B90FEEC8-FB18-3548-AF24-A1C78008C2B4}"/>
              </a:ext>
            </a:extLst>
          </p:cNvPr>
          <p:cNvSpPr/>
          <p:nvPr/>
        </p:nvSpPr>
        <p:spPr>
          <a:xfrm>
            <a:off x="3238833" y="3773969"/>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5B936612-1269-FE4C-B47B-4138F377949D}"/>
              </a:ext>
            </a:extLst>
          </p:cNvPr>
          <p:cNvSpPr/>
          <p:nvPr/>
        </p:nvSpPr>
        <p:spPr>
          <a:xfrm>
            <a:off x="3617658" y="4218105"/>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3A9DB6E8-A650-EE4E-B065-F496B7C5C35E}"/>
              </a:ext>
            </a:extLst>
          </p:cNvPr>
          <p:cNvSpPr/>
          <p:nvPr/>
        </p:nvSpPr>
        <p:spPr>
          <a:xfrm>
            <a:off x="3234479" y="4213750"/>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8CF21E9C-D237-DF46-95DF-1C7DADD991AB}"/>
              </a:ext>
            </a:extLst>
          </p:cNvPr>
          <p:cNvSpPr/>
          <p:nvPr/>
        </p:nvSpPr>
        <p:spPr>
          <a:xfrm>
            <a:off x="3247541" y="4697079"/>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B7C88B50-C2E9-F24D-99F8-37127BF3464D}"/>
              </a:ext>
            </a:extLst>
          </p:cNvPr>
          <p:cNvSpPr/>
          <p:nvPr/>
        </p:nvSpPr>
        <p:spPr>
          <a:xfrm>
            <a:off x="3243187" y="5136860"/>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3FD45847-797B-A140-AC51-F7D81D803B86}"/>
              </a:ext>
            </a:extLst>
          </p:cNvPr>
          <p:cNvSpPr/>
          <p:nvPr/>
        </p:nvSpPr>
        <p:spPr>
          <a:xfrm>
            <a:off x="3251894" y="5668087"/>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C88BFC9A-1D15-DB49-8D14-899F318B7625}"/>
              </a:ext>
            </a:extLst>
          </p:cNvPr>
          <p:cNvSpPr/>
          <p:nvPr/>
        </p:nvSpPr>
        <p:spPr>
          <a:xfrm>
            <a:off x="2320079" y="3808802"/>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14EA05C3-65D6-DD4B-9DCA-F7F220BCAD76}"/>
              </a:ext>
            </a:extLst>
          </p:cNvPr>
          <p:cNvSpPr/>
          <p:nvPr/>
        </p:nvSpPr>
        <p:spPr>
          <a:xfrm>
            <a:off x="2354914" y="4366150"/>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79463A7E-8A72-9F48-96F9-D3D4C6F275F8}"/>
              </a:ext>
            </a:extLst>
          </p:cNvPr>
          <p:cNvSpPr/>
          <p:nvPr/>
        </p:nvSpPr>
        <p:spPr>
          <a:xfrm>
            <a:off x="2367976" y="4888668"/>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14F6E565-2EF3-6247-AC7B-DDD8742C023F}"/>
              </a:ext>
            </a:extLst>
          </p:cNvPr>
          <p:cNvSpPr/>
          <p:nvPr/>
        </p:nvSpPr>
        <p:spPr>
          <a:xfrm>
            <a:off x="2363622" y="5328449"/>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1EF3F0DE-184F-8847-B925-7E68BC988C6C}"/>
              </a:ext>
            </a:extLst>
          </p:cNvPr>
          <p:cNvSpPr/>
          <p:nvPr/>
        </p:nvSpPr>
        <p:spPr>
          <a:xfrm>
            <a:off x="2372329" y="5859676"/>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279C5730-6D5D-AC4C-8897-CF966D60F610}"/>
              </a:ext>
            </a:extLst>
          </p:cNvPr>
          <p:cNvSpPr/>
          <p:nvPr/>
        </p:nvSpPr>
        <p:spPr>
          <a:xfrm>
            <a:off x="2751151" y="3808803"/>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AA8E89F4-9A9E-F649-A253-9B4CA03ADFE6}"/>
              </a:ext>
            </a:extLst>
          </p:cNvPr>
          <p:cNvSpPr/>
          <p:nvPr/>
        </p:nvSpPr>
        <p:spPr>
          <a:xfrm>
            <a:off x="2341847" y="6351714"/>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8E01051A-838D-7B40-B535-4C6BCBC420FB}"/>
              </a:ext>
            </a:extLst>
          </p:cNvPr>
          <p:cNvSpPr/>
          <p:nvPr/>
        </p:nvSpPr>
        <p:spPr>
          <a:xfrm>
            <a:off x="1832397" y="3830573"/>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2940FB65-532D-174B-8453-273AF99E5750}"/>
              </a:ext>
            </a:extLst>
          </p:cNvPr>
          <p:cNvSpPr/>
          <p:nvPr/>
        </p:nvSpPr>
        <p:spPr>
          <a:xfrm>
            <a:off x="1828043" y="4270354"/>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422AE911-B96E-AE47-A0C4-CCA1220E0DD6}"/>
              </a:ext>
            </a:extLst>
          </p:cNvPr>
          <p:cNvSpPr/>
          <p:nvPr/>
        </p:nvSpPr>
        <p:spPr>
          <a:xfrm>
            <a:off x="1423090" y="4779809"/>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0FEB8A97-81A0-604D-A1E2-1E9C1E55198F}"/>
              </a:ext>
            </a:extLst>
          </p:cNvPr>
          <p:cNvSpPr/>
          <p:nvPr/>
        </p:nvSpPr>
        <p:spPr>
          <a:xfrm>
            <a:off x="1183603" y="5376345"/>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Straight Arrow Connector 25">
            <a:extLst>
              <a:ext uri="{FF2B5EF4-FFF2-40B4-BE49-F238E27FC236}">
                <a16:creationId xmlns:a16="http://schemas.microsoft.com/office/drawing/2014/main" id="{6229771B-A5C3-8344-B3C9-BCFDFF0FAD72}"/>
              </a:ext>
            </a:extLst>
          </p:cNvPr>
          <p:cNvCxnSpPr>
            <a:stCxn id="5" idx="2"/>
            <a:endCxn id="8" idx="7"/>
          </p:cNvCxnSpPr>
          <p:nvPr/>
        </p:nvCxnSpPr>
        <p:spPr>
          <a:xfrm flipH="1">
            <a:off x="2517806" y="2856773"/>
            <a:ext cx="459767" cy="4990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7B829AF-D14F-ED4A-9DB9-2B70F762C3D6}"/>
              </a:ext>
            </a:extLst>
          </p:cNvPr>
          <p:cNvCxnSpPr>
            <a:cxnSpLocks/>
            <a:stCxn id="5" idx="6"/>
            <a:endCxn id="6" idx="1"/>
          </p:cNvCxnSpPr>
          <p:nvPr/>
        </p:nvCxnSpPr>
        <p:spPr>
          <a:xfrm>
            <a:off x="3173516" y="2856773"/>
            <a:ext cx="350916" cy="45547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417797CA-C7B4-0349-AF42-1181E447E828}"/>
              </a:ext>
            </a:extLst>
          </p:cNvPr>
          <p:cNvCxnSpPr>
            <a:cxnSpLocks/>
            <a:endCxn id="7" idx="0"/>
          </p:cNvCxnSpPr>
          <p:nvPr/>
        </p:nvCxnSpPr>
        <p:spPr>
          <a:xfrm>
            <a:off x="3063375" y="2955803"/>
            <a:ext cx="29589" cy="35225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FF647739-5025-5C47-9320-D80F873EBF4F}"/>
              </a:ext>
            </a:extLst>
          </p:cNvPr>
          <p:cNvCxnSpPr>
            <a:cxnSpLocks/>
            <a:endCxn id="9" idx="0"/>
          </p:cNvCxnSpPr>
          <p:nvPr/>
        </p:nvCxnSpPr>
        <p:spPr>
          <a:xfrm>
            <a:off x="3144821" y="3454453"/>
            <a:ext cx="191984" cy="31951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98D6B793-E803-804A-9515-73FD280F5017}"/>
              </a:ext>
            </a:extLst>
          </p:cNvPr>
          <p:cNvCxnSpPr>
            <a:cxnSpLocks/>
            <a:endCxn id="10" idx="0"/>
          </p:cNvCxnSpPr>
          <p:nvPr/>
        </p:nvCxnSpPr>
        <p:spPr>
          <a:xfrm>
            <a:off x="3414788" y="3894239"/>
            <a:ext cx="300842" cy="3238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C26377AD-9F55-6949-8827-DEF5FE52319B}"/>
              </a:ext>
            </a:extLst>
          </p:cNvPr>
          <p:cNvCxnSpPr>
            <a:cxnSpLocks/>
            <a:endCxn id="22" idx="0"/>
          </p:cNvCxnSpPr>
          <p:nvPr/>
        </p:nvCxnSpPr>
        <p:spPr>
          <a:xfrm flipH="1">
            <a:off x="1930369" y="3453312"/>
            <a:ext cx="441960" cy="37726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7C02A548-7C5D-774F-9F9C-B310680F5B38}"/>
              </a:ext>
            </a:extLst>
          </p:cNvPr>
          <p:cNvCxnSpPr>
            <a:cxnSpLocks/>
            <a:endCxn id="15" idx="0"/>
          </p:cNvCxnSpPr>
          <p:nvPr/>
        </p:nvCxnSpPr>
        <p:spPr>
          <a:xfrm flipH="1">
            <a:off x="2418051" y="3514257"/>
            <a:ext cx="17412" cy="29454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16B797BB-1B88-A24E-A6AF-BE74DC57136D}"/>
              </a:ext>
            </a:extLst>
          </p:cNvPr>
          <p:cNvCxnSpPr>
            <a:cxnSpLocks/>
            <a:endCxn id="20" idx="0"/>
          </p:cNvCxnSpPr>
          <p:nvPr/>
        </p:nvCxnSpPr>
        <p:spPr>
          <a:xfrm>
            <a:off x="2548674" y="3509901"/>
            <a:ext cx="300449" cy="29890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2A32FBB8-7588-A348-8731-EC23896D6A60}"/>
              </a:ext>
            </a:extLst>
          </p:cNvPr>
          <p:cNvCxnSpPr>
            <a:cxnSpLocks/>
          </p:cNvCxnSpPr>
          <p:nvPr/>
        </p:nvCxnSpPr>
        <p:spPr>
          <a:xfrm flipH="1">
            <a:off x="3328099" y="3927916"/>
            <a:ext cx="17412" cy="29454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240F90C4-8D41-AA40-B4EB-1A8BC6121076}"/>
              </a:ext>
            </a:extLst>
          </p:cNvPr>
          <p:cNvCxnSpPr>
            <a:cxnSpLocks/>
          </p:cNvCxnSpPr>
          <p:nvPr/>
        </p:nvCxnSpPr>
        <p:spPr>
          <a:xfrm flipH="1">
            <a:off x="3323742" y="4393828"/>
            <a:ext cx="17412" cy="29454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E51C09DF-286C-264D-978F-F6E1A9F847B5}"/>
              </a:ext>
            </a:extLst>
          </p:cNvPr>
          <p:cNvCxnSpPr>
            <a:cxnSpLocks/>
          </p:cNvCxnSpPr>
          <p:nvPr/>
        </p:nvCxnSpPr>
        <p:spPr>
          <a:xfrm flipH="1">
            <a:off x="3323744" y="4864088"/>
            <a:ext cx="17412" cy="29454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21537C00-C0C1-264C-B79F-F375DFCD84F3}"/>
              </a:ext>
            </a:extLst>
          </p:cNvPr>
          <p:cNvCxnSpPr>
            <a:cxnSpLocks/>
          </p:cNvCxnSpPr>
          <p:nvPr/>
        </p:nvCxnSpPr>
        <p:spPr>
          <a:xfrm flipH="1">
            <a:off x="3345513" y="5356126"/>
            <a:ext cx="17412" cy="29454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ED3ED1CC-F3DE-EE49-87DB-E5243AE9C0C7}"/>
              </a:ext>
            </a:extLst>
          </p:cNvPr>
          <p:cNvCxnSpPr>
            <a:cxnSpLocks/>
          </p:cNvCxnSpPr>
          <p:nvPr/>
        </p:nvCxnSpPr>
        <p:spPr>
          <a:xfrm>
            <a:off x="2400630" y="4028064"/>
            <a:ext cx="16654" cy="28181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FB912109-0A7B-2A4E-8BAB-9A5E0D364A2E}"/>
              </a:ext>
            </a:extLst>
          </p:cNvPr>
          <p:cNvCxnSpPr>
            <a:cxnSpLocks/>
          </p:cNvCxnSpPr>
          <p:nvPr/>
        </p:nvCxnSpPr>
        <p:spPr>
          <a:xfrm flipH="1">
            <a:off x="2457238" y="4606806"/>
            <a:ext cx="26121" cy="29928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0D9AD4D2-BA9A-6342-A9B6-D532DBF1B697}"/>
              </a:ext>
            </a:extLst>
          </p:cNvPr>
          <p:cNvCxnSpPr>
            <a:cxnSpLocks/>
          </p:cNvCxnSpPr>
          <p:nvPr/>
        </p:nvCxnSpPr>
        <p:spPr>
          <a:xfrm flipH="1">
            <a:off x="2457241" y="5042614"/>
            <a:ext cx="17412" cy="29454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2875AD38-1B60-DE44-A7CF-16D830F06992}"/>
              </a:ext>
            </a:extLst>
          </p:cNvPr>
          <p:cNvCxnSpPr>
            <a:cxnSpLocks/>
          </p:cNvCxnSpPr>
          <p:nvPr/>
        </p:nvCxnSpPr>
        <p:spPr>
          <a:xfrm flipH="1">
            <a:off x="2465947" y="5573841"/>
            <a:ext cx="17412" cy="29454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2F6A933C-8C95-5B42-A3B1-0D984B334A40}"/>
              </a:ext>
            </a:extLst>
          </p:cNvPr>
          <p:cNvCxnSpPr>
            <a:cxnSpLocks/>
          </p:cNvCxnSpPr>
          <p:nvPr/>
        </p:nvCxnSpPr>
        <p:spPr>
          <a:xfrm flipH="1">
            <a:off x="2448528" y="6013627"/>
            <a:ext cx="17412" cy="29454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F99A44D3-A0B7-B844-99BF-791ED84D6C37}"/>
              </a:ext>
            </a:extLst>
          </p:cNvPr>
          <p:cNvCxnSpPr>
            <a:cxnSpLocks/>
          </p:cNvCxnSpPr>
          <p:nvPr/>
        </p:nvCxnSpPr>
        <p:spPr>
          <a:xfrm flipH="1">
            <a:off x="1921662" y="3997583"/>
            <a:ext cx="17412" cy="29454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DD1DFC94-8413-2742-96D7-27A8109EEAE5}"/>
              </a:ext>
            </a:extLst>
          </p:cNvPr>
          <p:cNvCxnSpPr>
            <a:cxnSpLocks/>
          </p:cNvCxnSpPr>
          <p:nvPr/>
        </p:nvCxnSpPr>
        <p:spPr>
          <a:xfrm flipH="1">
            <a:off x="1634271" y="4463495"/>
            <a:ext cx="209005" cy="30325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E7E9B1C1-074F-3244-B62F-E9D6C329A684}"/>
              </a:ext>
            </a:extLst>
          </p:cNvPr>
          <p:cNvCxnSpPr>
            <a:cxnSpLocks/>
          </p:cNvCxnSpPr>
          <p:nvPr/>
        </p:nvCxnSpPr>
        <p:spPr>
          <a:xfrm flipH="1">
            <a:off x="1287694" y="4946818"/>
            <a:ext cx="202884" cy="36734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4ACF4A97-EF71-804A-8040-AEB6F1A96BED}"/>
              </a:ext>
            </a:extLst>
          </p:cNvPr>
          <p:cNvSpPr txBox="1"/>
          <p:nvPr/>
        </p:nvSpPr>
        <p:spPr>
          <a:xfrm rot="19172715">
            <a:off x="2563916" y="2768122"/>
            <a:ext cx="370115" cy="369332"/>
          </a:xfrm>
          <a:prstGeom prst="rect">
            <a:avLst/>
          </a:prstGeom>
          <a:noFill/>
        </p:spPr>
        <p:txBody>
          <a:bodyPr wrap="square" rtlCol="0">
            <a:spAutoFit/>
          </a:bodyPr>
          <a:lstStyle/>
          <a:p>
            <a:r>
              <a:rPr lang="en-US" dirty="0"/>
              <a:t>a</a:t>
            </a:r>
          </a:p>
        </p:txBody>
      </p:sp>
      <p:sp>
        <p:nvSpPr>
          <p:cNvPr id="47" name="TextBox 46">
            <a:extLst>
              <a:ext uri="{FF2B5EF4-FFF2-40B4-BE49-F238E27FC236}">
                <a16:creationId xmlns:a16="http://schemas.microsoft.com/office/drawing/2014/main" id="{C0A5C31B-0CCF-4645-9248-0521296DB3A9}"/>
              </a:ext>
            </a:extLst>
          </p:cNvPr>
          <p:cNvSpPr txBox="1"/>
          <p:nvPr/>
        </p:nvSpPr>
        <p:spPr>
          <a:xfrm rot="19172715">
            <a:off x="1932542" y="3286285"/>
            <a:ext cx="370115" cy="369332"/>
          </a:xfrm>
          <a:prstGeom prst="rect">
            <a:avLst/>
          </a:prstGeom>
          <a:noFill/>
        </p:spPr>
        <p:txBody>
          <a:bodyPr wrap="square" rtlCol="0">
            <a:spAutoFit/>
          </a:bodyPr>
          <a:lstStyle/>
          <a:p>
            <a:r>
              <a:rPr lang="en-US" dirty="0"/>
              <a:t>a</a:t>
            </a:r>
          </a:p>
        </p:txBody>
      </p:sp>
      <p:sp>
        <p:nvSpPr>
          <p:cNvPr id="48" name="TextBox 47">
            <a:extLst>
              <a:ext uri="{FF2B5EF4-FFF2-40B4-BE49-F238E27FC236}">
                <a16:creationId xmlns:a16="http://schemas.microsoft.com/office/drawing/2014/main" id="{3110C0E2-AF40-B449-ACFA-E39BBDE7E5F8}"/>
              </a:ext>
            </a:extLst>
          </p:cNvPr>
          <p:cNvSpPr txBox="1"/>
          <p:nvPr/>
        </p:nvSpPr>
        <p:spPr>
          <a:xfrm rot="18347572">
            <a:off x="1432505" y="4246291"/>
            <a:ext cx="370115" cy="369332"/>
          </a:xfrm>
          <a:prstGeom prst="rect">
            <a:avLst/>
          </a:prstGeom>
          <a:noFill/>
        </p:spPr>
        <p:txBody>
          <a:bodyPr wrap="square" rtlCol="0">
            <a:spAutoFit/>
          </a:bodyPr>
          <a:lstStyle/>
          <a:p>
            <a:r>
              <a:rPr lang="en-US" dirty="0"/>
              <a:t>a</a:t>
            </a:r>
          </a:p>
        </p:txBody>
      </p:sp>
      <p:sp>
        <p:nvSpPr>
          <p:cNvPr id="49" name="TextBox 48">
            <a:extLst>
              <a:ext uri="{FF2B5EF4-FFF2-40B4-BE49-F238E27FC236}">
                <a16:creationId xmlns:a16="http://schemas.microsoft.com/office/drawing/2014/main" id="{813B60CE-A2F0-E743-A236-E011C6D5D3FC}"/>
              </a:ext>
            </a:extLst>
          </p:cNvPr>
          <p:cNvSpPr txBox="1"/>
          <p:nvPr/>
        </p:nvSpPr>
        <p:spPr>
          <a:xfrm rot="21249859">
            <a:off x="2407165" y="3512706"/>
            <a:ext cx="370115" cy="369332"/>
          </a:xfrm>
          <a:prstGeom prst="rect">
            <a:avLst/>
          </a:prstGeom>
          <a:noFill/>
        </p:spPr>
        <p:txBody>
          <a:bodyPr wrap="square" rtlCol="0">
            <a:spAutoFit/>
          </a:bodyPr>
          <a:lstStyle/>
          <a:p>
            <a:r>
              <a:rPr lang="en-US" dirty="0"/>
              <a:t>b</a:t>
            </a:r>
          </a:p>
        </p:txBody>
      </p:sp>
      <p:sp>
        <p:nvSpPr>
          <p:cNvPr id="50" name="TextBox 49">
            <a:extLst>
              <a:ext uri="{FF2B5EF4-FFF2-40B4-BE49-F238E27FC236}">
                <a16:creationId xmlns:a16="http://schemas.microsoft.com/office/drawing/2014/main" id="{0EFC9629-07CA-2642-801C-452CF2084927}"/>
              </a:ext>
            </a:extLst>
          </p:cNvPr>
          <p:cNvSpPr txBox="1"/>
          <p:nvPr/>
        </p:nvSpPr>
        <p:spPr>
          <a:xfrm rot="21306919">
            <a:off x="2692640" y="3377321"/>
            <a:ext cx="370115" cy="369332"/>
          </a:xfrm>
          <a:prstGeom prst="rect">
            <a:avLst/>
          </a:prstGeom>
          <a:noFill/>
        </p:spPr>
        <p:txBody>
          <a:bodyPr wrap="square" rtlCol="0">
            <a:spAutoFit/>
          </a:bodyPr>
          <a:lstStyle/>
          <a:p>
            <a:r>
              <a:rPr lang="en-US" dirty="0"/>
              <a:t>$</a:t>
            </a:r>
          </a:p>
        </p:txBody>
      </p:sp>
      <p:sp>
        <p:nvSpPr>
          <p:cNvPr id="51" name="TextBox 50">
            <a:extLst>
              <a:ext uri="{FF2B5EF4-FFF2-40B4-BE49-F238E27FC236}">
                <a16:creationId xmlns:a16="http://schemas.microsoft.com/office/drawing/2014/main" id="{208CBEC8-4FC7-3144-BDB9-3FB8509B63F5}"/>
              </a:ext>
            </a:extLst>
          </p:cNvPr>
          <p:cNvSpPr txBox="1"/>
          <p:nvPr/>
        </p:nvSpPr>
        <p:spPr>
          <a:xfrm>
            <a:off x="2117603" y="3961037"/>
            <a:ext cx="373505" cy="369332"/>
          </a:xfrm>
          <a:prstGeom prst="rect">
            <a:avLst/>
          </a:prstGeom>
          <a:noFill/>
        </p:spPr>
        <p:txBody>
          <a:bodyPr wrap="square" rtlCol="0">
            <a:spAutoFit/>
          </a:bodyPr>
          <a:lstStyle/>
          <a:p>
            <a:r>
              <a:rPr lang="en-US" dirty="0"/>
              <a:t>a</a:t>
            </a:r>
          </a:p>
        </p:txBody>
      </p:sp>
      <p:sp>
        <p:nvSpPr>
          <p:cNvPr id="52" name="TextBox 51">
            <a:extLst>
              <a:ext uri="{FF2B5EF4-FFF2-40B4-BE49-F238E27FC236}">
                <a16:creationId xmlns:a16="http://schemas.microsoft.com/office/drawing/2014/main" id="{6444E906-F6AB-4E49-BB7B-F6C92BAF7F9E}"/>
              </a:ext>
            </a:extLst>
          </p:cNvPr>
          <p:cNvSpPr txBox="1"/>
          <p:nvPr/>
        </p:nvSpPr>
        <p:spPr>
          <a:xfrm>
            <a:off x="2172027" y="5485199"/>
            <a:ext cx="370115" cy="369332"/>
          </a:xfrm>
          <a:prstGeom prst="rect">
            <a:avLst/>
          </a:prstGeom>
          <a:noFill/>
        </p:spPr>
        <p:txBody>
          <a:bodyPr wrap="square" rtlCol="0">
            <a:spAutoFit/>
          </a:bodyPr>
          <a:lstStyle/>
          <a:p>
            <a:r>
              <a:rPr lang="en-US" dirty="0"/>
              <a:t>a</a:t>
            </a:r>
          </a:p>
        </p:txBody>
      </p:sp>
      <p:sp>
        <p:nvSpPr>
          <p:cNvPr id="53" name="TextBox 52">
            <a:extLst>
              <a:ext uri="{FF2B5EF4-FFF2-40B4-BE49-F238E27FC236}">
                <a16:creationId xmlns:a16="http://schemas.microsoft.com/office/drawing/2014/main" id="{F9A99225-9A83-8A43-8FE9-421975F8AD96}"/>
              </a:ext>
            </a:extLst>
          </p:cNvPr>
          <p:cNvSpPr txBox="1"/>
          <p:nvPr/>
        </p:nvSpPr>
        <p:spPr>
          <a:xfrm>
            <a:off x="2169433" y="5938049"/>
            <a:ext cx="370115" cy="369332"/>
          </a:xfrm>
          <a:prstGeom prst="rect">
            <a:avLst/>
          </a:prstGeom>
          <a:noFill/>
        </p:spPr>
        <p:txBody>
          <a:bodyPr wrap="square" rtlCol="0">
            <a:spAutoFit/>
          </a:bodyPr>
          <a:lstStyle/>
          <a:p>
            <a:r>
              <a:rPr lang="en-US" dirty="0"/>
              <a:t>$</a:t>
            </a:r>
          </a:p>
        </p:txBody>
      </p:sp>
      <p:sp>
        <p:nvSpPr>
          <p:cNvPr id="54" name="TextBox 53">
            <a:extLst>
              <a:ext uri="{FF2B5EF4-FFF2-40B4-BE49-F238E27FC236}">
                <a16:creationId xmlns:a16="http://schemas.microsoft.com/office/drawing/2014/main" id="{B3642A69-336E-FC4D-969B-518C77AD6A1E}"/>
              </a:ext>
            </a:extLst>
          </p:cNvPr>
          <p:cNvSpPr txBox="1"/>
          <p:nvPr/>
        </p:nvSpPr>
        <p:spPr>
          <a:xfrm rot="21249859">
            <a:off x="2846950" y="2946642"/>
            <a:ext cx="370115" cy="369332"/>
          </a:xfrm>
          <a:prstGeom prst="rect">
            <a:avLst/>
          </a:prstGeom>
          <a:noFill/>
        </p:spPr>
        <p:txBody>
          <a:bodyPr wrap="square" rtlCol="0">
            <a:spAutoFit/>
          </a:bodyPr>
          <a:lstStyle/>
          <a:p>
            <a:r>
              <a:rPr lang="en-US" dirty="0"/>
              <a:t>b</a:t>
            </a:r>
          </a:p>
        </p:txBody>
      </p:sp>
      <p:sp>
        <p:nvSpPr>
          <p:cNvPr id="55" name="Oval 54">
            <a:extLst>
              <a:ext uri="{FF2B5EF4-FFF2-40B4-BE49-F238E27FC236}">
                <a16:creationId xmlns:a16="http://schemas.microsoft.com/office/drawing/2014/main" id="{AF38F83A-3CAB-8642-BE02-DADF09C898E1}"/>
              </a:ext>
            </a:extLst>
          </p:cNvPr>
          <p:cNvSpPr/>
          <p:nvPr/>
        </p:nvSpPr>
        <p:spPr>
          <a:xfrm>
            <a:off x="2785985" y="4901729"/>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6" name="Straight Arrow Connector 55">
            <a:extLst>
              <a:ext uri="{FF2B5EF4-FFF2-40B4-BE49-F238E27FC236}">
                <a16:creationId xmlns:a16="http://schemas.microsoft.com/office/drawing/2014/main" id="{918AF43B-36DC-2E49-8A74-91A4B8237DF7}"/>
              </a:ext>
            </a:extLst>
          </p:cNvPr>
          <p:cNvCxnSpPr>
            <a:cxnSpLocks/>
            <a:stCxn id="16" idx="5"/>
            <a:endCxn id="55" idx="0"/>
          </p:cNvCxnSpPr>
          <p:nvPr/>
        </p:nvCxnSpPr>
        <p:spPr>
          <a:xfrm>
            <a:off x="2522162" y="4517486"/>
            <a:ext cx="361795" cy="38424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824446B0-95EB-D548-B17B-79B47335788D}"/>
              </a:ext>
            </a:extLst>
          </p:cNvPr>
          <p:cNvSpPr txBox="1"/>
          <p:nvPr/>
        </p:nvSpPr>
        <p:spPr>
          <a:xfrm rot="21306919">
            <a:off x="2727474" y="4470247"/>
            <a:ext cx="370115" cy="369332"/>
          </a:xfrm>
          <a:prstGeom prst="rect">
            <a:avLst/>
          </a:prstGeom>
          <a:noFill/>
        </p:spPr>
        <p:txBody>
          <a:bodyPr wrap="square" rtlCol="0">
            <a:spAutoFit/>
          </a:bodyPr>
          <a:lstStyle/>
          <a:p>
            <a:r>
              <a:rPr lang="en-US" dirty="0"/>
              <a:t>$</a:t>
            </a:r>
          </a:p>
        </p:txBody>
      </p:sp>
      <p:sp>
        <p:nvSpPr>
          <p:cNvPr id="58" name="TextBox 57">
            <a:extLst>
              <a:ext uri="{FF2B5EF4-FFF2-40B4-BE49-F238E27FC236}">
                <a16:creationId xmlns:a16="http://schemas.microsoft.com/office/drawing/2014/main" id="{E84B5ED7-D265-9C44-A6CF-D644A71F41EE}"/>
              </a:ext>
            </a:extLst>
          </p:cNvPr>
          <p:cNvSpPr txBox="1"/>
          <p:nvPr/>
        </p:nvSpPr>
        <p:spPr>
          <a:xfrm>
            <a:off x="2154614" y="4984455"/>
            <a:ext cx="370115" cy="369332"/>
          </a:xfrm>
          <a:prstGeom prst="rect">
            <a:avLst/>
          </a:prstGeom>
          <a:noFill/>
        </p:spPr>
        <p:txBody>
          <a:bodyPr wrap="square" rtlCol="0">
            <a:spAutoFit/>
          </a:bodyPr>
          <a:lstStyle/>
          <a:p>
            <a:r>
              <a:rPr lang="en-US" dirty="0"/>
              <a:t>b</a:t>
            </a:r>
          </a:p>
        </p:txBody>
      </p:sp>
      <p:sp>
        <p:nvSpPr>
          <p:cNvPr id="59" name="TextBox 58">
            <a:extLst>
              <a:ext uri="{FF2B5EF4-FFF2-40B4-BE49-F238E27FC236}">
                <a16:creationId xmlns:a16="http://schemas.microsoft.com/office/drawing/2014/main" id="{25FD4665-6D0E-7140-A7F2-9421B259155B}"/>
              </a:ext>
            </a:extLst>
          </p:cNvPr>
          <p:cNvSpPr txBox="1"/>
          <p:nvPr/>
        </p:nvSpPr>
        <p:spPr>
          <a:xfrm rot="19172715">
            <a:off x="3169160" y="3360306"/>
            <a:ext cx="370115" cy="369332"/>
          </a:xfrm>
          <a:prstGeom prst="rect">
            <a:avLst/>
          </a:prstGeom>
          <a:noFill/>
        </p:spPr>
        <p:txBody>
          <a:bodyPr wrap="square" rtlCol="0">
            <a:spAutoFit/>
          </a:bodyPr>
          <a:lstStyle/>
          <a:p>
            <a:r>
              <a:rPr lang="en-US" dirty="0"/>
              <a:t>a</a:t>
            </a:r>
          </a:p>
        </p:txBody>
      </p:sp>
      <p:sp>
        <p:nvSpPr>
          <p:cNvPr id="60" name="TextBox 59">
            <a:extLst>
              <a:ext uri="{FF2B5EF4-FFF2-40B4-BE49-F238E27FC236}">
                <a16:creationId xmlns:a16="http://schemas.microsoft.com/office/drawing/2014/main" id="{BEB3CB68-A240-FA48-84CE-6D370564138E}"/>
              </a:ext>
            </a:extLst>
          </p:cNvPr>
          <p:cNvSpPr txBox="1"/>
          <p:nvPr/>
        </p:nvSpPr>
        <p:spPr>
          <a:xfrm rot="21306919">
            <a:off x="3380620" y="2824321"/>
            <a:ext cx="370115" cy="369332"/>
          </a:xfrm>
          <a:prstGeom prst="rect">
            <a:avLst/>
          </a:prstGeom>
          <a:noFill/>
        </p:spPr>
        <p:txBody>
          <a:bodyPr wrap="square" rtlCol="0">
            <a:spAutoFit/>
          </a:bodyPr>
          <a:lstStyle/>
          <a:p>
            <a:r>
              <a:rPr lang="en-US" dirty="0"/>
              <a:t>$</a:t>
            </a:r>
          </a:p>
        </p:txBody>
      </p:sp>
      <p:sp>
        <p:nvSpPr>
          <p:cNvPr id="61" name="TextBox 60">
            <a:extLst>
              <a:ext uri="{FF2B5EF4-FFF2-40B4-BE49-F238E27FC236}">
                <a16:creationId xmlns:a16="http://schemas.microsoft.com/office/drawing/2014/main" id="{947B635D-71AD-B245-8332-05D316F4504E}"/>
              </a:ext>
            </a:extLst>
          </p:cNvPr>
          <p:cNvSpPr txBox="1"/>
          <p:nvPr/>
        </p:nvSpPr>
        <p:spPr>
          <a:xfrm rot="21306919">
            <a:off x="3533020" y="3734370"/>
            <a:ext cx="370115" cy="369332"/>
          </a:xfrm>
          <a:prstGeom prst="rect">
            <a:avLst/>
          </a:prstGeom>
          <a:noFill/>
        </p:spPr>
        <p:txBody>
          <a:bodyPr wrap="square" rtlCol="0">
            <a:spAutoFit/>
          </a:bodyPr>
          <a:lstStyle/>
          <a:p>
            <a:r>
              <a:rPr lang="en-US" dirty="0"/>
              <a:t>$</a:t>
            </a:r>
          </a:p>
        </p:txBody>
      </p:sp>
      <p:sp>
        <p:nvSpPr>
          <p:cNvPr id="62" name="TextBox 61">
            <a:extLst>
              <a:ext uri="{FF2B5EF4-FFF2-40B4-BE49-F238E27FC236}">
                <a16:creationId xmlns:a16="http://schemas.microsoft.com/office/drawing/2014/main" id="{9DD94CD5-6714-1A45-BD2D-C5880549CB76}"/>
              </a:ext>
            </a:extLst>
          </p:cNvPr>
          <p:cNvSpPr txBox="1"/>
          <p:nvPr/>
        </p:nvSpPr>
        <p:spPr>
          <a:xfrm>
            <a:off x="3079902" y="3878304"/>
            <a:ext cx="373505" cy="369332"/>
          </a:xfrm>
          <a:prstGeom prst="rect">
            <a:avLst/>
          </a:prstGeom>
          <a:noFill/>
        </p:spPr>
        <p:txBody>
          <a:bodyPr wrap="square" rtlCol="0">
            <a:spAutoFit/>
          </a:bodyPr>
          <a:lstStyle/>
          <a:p>
            <a:r>
              <a:rPr lang="en-US" dirty="0"/>
              <a:t>a</a:t>
            </a:r>
          </a:p>
        </p:txBody>
      </p:sp>
      <p:sp>
        <p:nvSpPr>
          <p:cNvPr id="63" name="TextBox 62">
            <a:extLst>
              <a:ext uri="{FF2B5EF4-FFF2-40B4-BE49-F238E27FC236}">
                <a16:creationId xmlns:a16="http://schemas.microsoft.com/office/drawing/2014/main" id="{222AF20E-D9F6-064D-9740-CB4FF0B07457}"/>
              </a:ext>
            </a:extLst>
          </p:cNvPr>
          <p:cNvSpPr txBox="1"/>
          <p:nvPr/>
        </p:nvSpPr>
        <p:spPr>
          <a:xfrm>
            <a:off x="3049420" y="4318090"/>
            <a:ext cx="373505" cy="369332"/>
          </a:xfrm>
          <a:prstGeom prst="rect">
            <a:avLst/>
          </a:prstGeom>
          <a:noFill/>
        </p:spPr>
        <p:txBody>
          <a:bodyPr wrap="square" rtlCol="0">
            <a:spAutoFit/>
          </a:bodyPr>
          <a:lstStyle/>
          <a:p>
            <a:r>
              <a:rPr lang="en-US" dirty="0"/>
              <a:t>b</a:t>
            </a:r>
          </a:p>
        </p:txBody>
      </p:sp>
      <p:sp>
        <p:nvSpPr>
          <p:cNvPr id="64" name="TextBox 63">
            <a:extLst>
              <a:ext uri="{FF2B5EF4-FFF2-40B4-BE49-F238E27FC236}">
                <a16:creationId xmlns:a16="http://schemas.microsoft.com/office/drawing/2014/main" id="{3B3DF92A-8FDD-F949-8012-95D6EB3E8D9B}"/>
              </a:ext>
            </a:extLst>
          </p:cNvPr>
          <p:cNvSpPr txBox="1"/>
          <p:nvPr/>
        </p:nvSpPr>
        <p:spPr>
          <a:xfrm>
            <a:off x="3045065" y="4797064"/>
            <a:ext cx="373505" cy="369332"/>
          </a:xfrm>
          <a:prstGeom prst="rect">
            <a:avLst/>
          </a:prstGeom>
          <a:noFill/>
        </p:spPr>
        <p:txBody>
          <a:bodyPr wrap="square" rtlCol="0">
            <a:spAutoFit/>
          </a:bodyPr>
          <a:lstStyle/>
          <a:p>
            <a:r>
              <a:rPr lang="en-US" dirty="0"/>
              <a:t>a</a:t>
            </a:r>
          </a:p>
        </p:txBody>
      </p:sp>
      <p:sp>
        <p:nvSpPr>
          <p:cNvPr id="65" name="TextBox 64">
            <a:extLst>
              <a:ext uri="{FF2B5EF4-FFF2-40B4-BE49-F238E27FC236}">
                <a16:creationId xmlns:a16="http://schemas.microsoft.com/office/drawing/2014/main" id="{1B688D3C-5294-B54F-80A5-D53093A93A69}"/>
              </a:ext>
            </a:extLst>
          </p:cNvPr>
          <p:cNvSpPr txBox="1"/>
          <p:nvPr/>
        </p:nvSpPr>
        <p:spPr>
          <a:xfrm>
            <a:off x="3107787" y="5289099"/>
            <a:ext cx="373505" cy="369332"/>
          </a:xfrm>
          <a:prstGeom prst="rect">
            <a:avLst/>
          </a:prstGeom>
          <a:noFill/>
        </p:spPr>
        <p:txBody>
          <a:bodyPr wrap="square" rtlCol="0">
            <a:spAutoFit/>
          </a:bodyPr>
          <a:lstStyle/>
          <a:p>
            <a:r>
              <a:rPr lang="en-US" dirty="0"/>
              <a:t>$</a:t>
            </a:r>
          </a:p>
        </p:txBody>
      </p:sp>
      <p:sp>
        <p:nvSpPr>
          <p:cNvPr id="66" name="Right Arrow 65">
            <a:extLst>
              <a:ext uri="{FF2B5EF4-FFF2-40B4-BE49-F238E27FC236}">
                <a16:creationId xmlns:a16="http://schemas.microsoft.com/office/drawing/2014/main" id="{D74D7F9D-6979-BE46-B1FA-D2318506F3D8}"/>
              </a:ext>
            </a:extLst>
          </p:cNvPr>
          <p:cNvSpPr/>
          <p:nvPr/>
        </p:nvSpPr>
        <p:spPr>
          <a:xfrm>
            <a:off x="4538057" y="3905229"/>
            <a:ext cx="2092569" cy="1029194"/>
          </a:xfrm>
          <a:prstGeom prst="rightArrow">
            <a:avLst/>
          </a:prstGeom>
          <a:gradFill flip="none" rotWithShape="1">
            <a:gsLst>
              <a:gs pos="0">
                <a:schemeClr val="accent2">
                  <a:lumMod val="75000"/>
                  <a:tint val="66000"/>
                  <a:satMod val="160000"/>
                </a:schemeClr>
              </a:gs>
              <a:gs pos="50000">
                <a:schemeClr val="accent2">
                  <a:lumMod val="75000"/>
                  <a:tint val="44500"/>
                  <a:satMod val="160000"/>
                </a:schemeClr>
              </a:gs>
              <a:gs pos="100000">
                <a:schemeClr val="accent2">
                  <a:lumMod val="75000"/>
                  <a:tint val="23500"/>
                  <a:satMod val="16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TextBox 66">
            <a:extLst>
              <a:ext uri="{FF2B5EF4-FFF2-40B4-BE49-F238E27FC236}">
                <a16:creationId xmlns:a16="http://schemas.microsoft.com/office/drawing/2014/main" id="{1D639FD6-62D3-BC4E-914F-71D52099CB12}"/>
              </a:ext>
            </a:extLst>
          </p:cNvPr>
          <p:cNvSpPr txBox="1"/>
          <p:nvPr/>
        </p:nvSpPr>
        <p:spPr>
          <a:xfrm rot="17268971">
            <a:off x="7942049" y="4486813"/>
            <a:ext cx="717164" cy="369332"/>
          </a:xfrm>
          <a:prstGeom prst="rect">
            <a:avLst/>
          </a:prstGeom>
          <a:noFill/>
        </p:spPr>
        <p:txBody>
          <a:bodyPr wrap="square" rtlCol="0">
            <a:spAutoFit/>
          </a:bodyPr>
          <a:lstStyle/>
          <a:p>
            <a:r>
              <a:rPr lang="en-US" dirty="0"/>
              <a:t>aba$</a:t>
            </a:r>
          </a:p>
        </p:txBody>
      </p:sp>
      <p:sp>
        <p:nvSpPr>
          <p:cNvPr id="68" name="Oval 67">
            <a:extLst>
              <a:ext uri="{FF2B5EF4-FFF2-40B4-BE49-F238E27FC236}">
                <a16:creationId xmlns:a16="http://schemas.microsoft.com/office/drawing/2014/main" id="{3E8D2BC5-2DC0-2243-9C3D-C3AA075A5696}"/>
              </a:ext>
            </a:extLst>
          </p:cNvPr>
          <p:cNvSpPr/>
          <p:nvPr/>
        </p:nvSpPr>
        <p:spPr>
          <a:xfrm>
            <a:off x="9141457" y="2720582"/>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1DFA795D-A915-9C4D-B13C-C36BAF9BEEBE}"/>
              </a:ext>
            </a:extLst>
          </p:cNvPr>
          <p:cNvSpPr/>
          <p:nvPr/>
        </p:nvSpPr>
        <p:spPr>
          <a:xfrm>
            <a:off x="9659621" y="3238746"/>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B80F401B-B20C-0747-ABE6-61EC948A29F5}"/>
              </a:ext>
            </a:extLst>
          </p:cNvPr>
          <p:cNvSpPr/>
          <p:nvPr/>
        </p:nvSpPr>
        <p:spPr>
          <a:xfrm>
            <a:off x="9158876" y="3260517"/>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A0309BCD-1C63-4540-BFD7-EAD2106FDA06}"/>
              </a:ext>
            </a:extLst>
          </p:cNvPr>
          <p:cNvSpPr/>
          <p:nvPr/>
        </p:nvSpPr>
        <p:spPr>
          <a:xfrm>
            <a:off x="8514442" y="3282288"/>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3CC5B95D-7125-4F4E-8A81-46C492F3F562}"/>
              </a:ext>
            </a:extLst>
          </p:cNvPr>
          <p:cNvSpPr/>
          <p:nvPr/>
        </p:nvSpPr>
        <p:spPr>
          <a:xfrm>
            <a:off x="9402717" y="3726429"/>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AA6735D4-9924-A14C-A32B-949B652D01DA}"/>
              </a:ext>
            </a:extLst>
          </p:cNvPr>
          <p:cNvSpPr/>
          <p:nvPr/>
        </p:nvSpPr>
        <p:spPr>
          <a:xfrm>
            <a:off x="9781542" y="4170565"/>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6716D1B2-5084-094F-BA5A-83DC15F634AC}"/>
              </a:ext>
            </a:extLst>
          </p:cNvPr>
          <p:cNvSpPr/>
          <p:nvPr/>
        </p:nvSpPr>
        <p:spPr>
          <a:xfrm>
            <a:off x="8518798" y="4318610"/>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BB47FF77-F07F-1946-927A-E50C94B5C076}"/>
              </a:ext>
            </a:extLst>
          </p:cNvPr>
          <p:cNvSpPr/>
          <p:nvPr/>
        </p:nvSpPr>
        <p:spPr>
          <a:xfrm>
            <a:off x="8154001" y="5300532"/>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07FCC143-B157-4644-8C0F-4826B361E669}"/>
              </a:ext>
            </a:extLst>
          </p:cNvPr>
          <p:cNvSpPr/>
          <p:nvPr/>
        </p:nvSpPr>
        <p:spPr>
          <a:xfrm>
            <a:off x="8915035" y="3761263"/>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3D6ED7E1-E115-A841-A7FB-4B74F4A00981}"/>
              </a:ext>
            </a:extLst>
          </p:cNvPr>
          <p:cNvSpPr/>
          <p:nvPr/>
        </p:nvSpPr>
        <p:spPr>
          <a:xfrm>
            <a:off x="7996281" y="3783033"/>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8" name="Straight Arrow Connector 87">
            <a:extLst>
              <a:ext uri="{FF2B5EF4-FFF2-40B4-BE49-F238E27FC236}">
                <a16:creationId xmlns:a16="http://schemas.microsoft.com/office/drawing/2014/main" id="{8BC9201A-8C03-5545-864F-780C696DFBCA}"/>
              </a:ext>
            </a:extLst>
          </p:cNvPr>
          <p:cNvCxnSpPr>
            <a:stCxn id="68" idx="2"/>
            <a:endCxn id="71" idx="7"/>
          </p:cNvCxnSpPr>
          <p:nvPr/>
        </p:nvCxnSpPr>
        <p:spPr>
          <a:xfrm flipH="1">
            <a:off x="8681690" y="2809233"/>
            <a:ext cx="459767" cy="4990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07C9F839-B25E-EC42-B921-349B4661F614}"/>
              </a:ext>
            </a:extLst>
          </p:cNvPr>
          <p:cNvCxnSpPr>
            <a:cxnSpLocks/>
            <a:stCxn id="68" idx="6"/>
            <a:endCxn id="69" idx="1"/>
          </p:cNvCxnSpPr>
          <p:nvPr/>
        </p:nvCxnSpPr>
        <p:spPr>
          <a:xfrm>
            <a:off x="9337400" y="2809233"/>
            <a:ext cx="350916" cy="45547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A711D303-4165-2A4C-BC18-E6B122F908AA}"/>
              </a:ext>
            </a:extLst>
          </p:cNvPr>
          <p:cNvCxnSpPr>
            <a:cxnSpLocks/>
            <a:endCxn id="70" idx="0"/>
          </p:cNvCxnSpPr>
          <p:nvPr/>
        </p:nvCxnSpPr>
        <p:spPr>
          <a:xfrm>
            <a:off x="9227259" y="2908263"/>
            <a:ext cx="29589" cy="35225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E29E4167-094B-844E-88AE-A0C9D6012D13}"/>
              </a:ext>
            </a:extLst>
          </p:cNvPr>
          <p:cNvCxnSpPr>
            <a:cxnSpLocks/>
            <a:endCxn id="72" idx="0"/>
          </p:cNvCxnSpPr>
          <p:nvPr/>
        </p:nvCxnSpPr>
        <p:spPr>
          <a:xfrm>
            <a:off x="9308705" y="3406913"/>
            <a:ext cx="191984" cy="31951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555B5B62-F236-2E4D-952E-2EDB87AC7BE5}"/>
              </a:ext>
            </a:extLst>
          </p:cNvPr>
          <p:cNvCxnSpPr>
            <a:cxnSpLocks/>
            <a:endCxn id="73" idx="0"/>
          </p:cNvCxnSpPr>
          <p:nvPr/>
        </p:nvCxnSpPr>
        <p:spPr>
          <a:xfrm>
            <a:off x="9578672" y="3846699"/>
            <a:ext cx="300842" cy="3238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5F1B4314-EE16-F249-A5A8-5EE37343C4DD}"/>
              </a:ext>
            </a:extLst>
          </p:cNvPr>
          <p:cNvCxnSpPr>
            <a:cxnSpLocks/>
            <a:endCxn id="84" idx="0"/>
          </p:cNvCxnSpPr>
          <p:nvPr/>
        </p:nvCxnSpPr>
        <p:spPr>
          <a:xfrm flipH="1">
            <a:off x="8094253" y="3405772"/>
            <a:ext cx="441960" cy="37726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79D62C9A-A6D1-E14F-99A0-8B8737427936}"/>
              </a:ext>
            </a:extLst>
          </p:cNvPr>
          <p:cNvCxnSpPr>
            <a:cxnSpLocks/>
            <a:endCxn id="83" idx="0"/>
          </p:cNvCxnSpPr>
          <p:nvPr/>
        </p:nvCxnSpPr>
        <p:spPr>
          <a:xfrm>
            <a:off x="8712558" y="3462361"/>
            <a:ext cx="300449" cy="29890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552F3DDA-148F-6248-B513-5225A56AA8B5}"/>
              </a:ext>
            </a:extLst>
          </p:cNvPr>
          <p:cNvCxnSpPr>
            <a:cxnSpLocks/>
          </p:cNvCxnSpPr>
          <p:nvPr/>
        </p:nvCxnSpPr>
        <p:spPr>
          <a:xfrm flipH="1">
            <a:off x="8581168" y="3494847"/>
            <a:ext cx="4148" cy="76748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7AD433A5-0453-8C4C-955B-D55C9D792C8F}"/>
              </a:ext>
            </a:extLst>
          </p:cNvPr>
          <p:cNvCxnSpPr>
            <a:cxnSpLocks/>
          </p:cNvCxnSpPr>
          <p:nvPr/>
        </p:nvCxnSpPr>
        <p:spPr>
          <a:xfrm flipH="1">
            <a:off x="8301075" y="4448215"/>
            <a:ext cx="279892" cy="77071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8" name="TextBox 107">
            <a:extLst>
              <a:ext uri="{FF2B5EF4-FFF2-40B4-BE49-F238E27FC236}">
                <a16:creationId xmlns:a16="http://schemas.microsoft.com/office/drawing/2014/main" id="{6558425A-1D14-5E40-A233-CEB98DBD7AD5}"/>
              </a:ext>
            </a:extLst>
          </p:cNvPr>
          <p:cNvSpPr txBox="1"/>
          <p:nvPr/>
        </p:nvSpPr>
        <p:spPr>
          <a:xfrm rot="19172715">
            <a:off x="7897128" y="3333062"/>
            <a:ext cx="645535" cy="369332"/>
          </a:xfrm>
          <a:prstGeom prst="rect">
            <a:avLst/>
          </a:prstGeom>
          <a:noFill/>
        </p:spPr>
        <p:txBody>
          <a:bodyPr wrap="square" rtlCol="0">
            <a:spAutoFit/>
          </a:bodyPr>
          <a:lstStyle/>
          <a:p>
            <a:r>
              <a:rPr lang="en-US" dirty="0"/>
              <a:t>aba$</a:t>
            </a:r>
          </a:p>
        </p:txBody>
      </p:sp>
      <p:sp>
        <p:nvSpPr>
          <p:cNvPr id="110" name="TextBox 109">
            <a:extLst>
              <a:ext uri="{FF2B5EF4-FFF2-40B4-BE49-F238E27FC236}">
                <a16:creationId xmlns:a16="http://schemas.microsoft.com/office/drawing/2014/main" id="{9BE1C27D-243D-A740-B7B9-1A0B3C6C53E0}"/>
              </a:ext>
            </a:extLst>
          </p:cNvPr>
          <p:cNvSpPr txBox="1"/>
          <p:nvPr/>
        </p:nvSpPr>
        <p:spPr>
          <a:xfrm rot="5400000">
            <a:off x="8486808" y="3663231"/>
            <a:ext cx="468141" cy="369332"/>
          </a:xfrm>
          <a:prstGeom prst="rect">
            <a:avLst/>
          </a:prstGeom>
          <a:noFill/>
        </p:spPr>
        <p:txBody>
          <a:bodyPr wrap="square" rtlCol="0">
            <a:spAutoFit/>
          </a:bodyPr>
          <a:lstStyle/>
          <a:p>
            <a:r>
              <a:rPr lang="en-US" dirty="0" err="1"/>
              <a:t>ba</a:t>
            </a:r>
            <a:endParaRPr lang="en-US" dirty="0"/>
          </a:p>
        </p:txBody>
      </p:sp>
      <p:sp>
        <p:nvSpPr>
          <p:cNvPr id="111" name="TextBox 110">
            <a:extLst>
              <a:ext uri="{FF2B5EF4-FFF2-40B4-BE49-F238E27FC236}">
                <a16:creationId xmlns:a16="http://schemas.microsoft.com/office/drawing/2014/main" id="{7ABD2347-C87C-E245-9357-C30C1B580DA4}"/>
              </a:ext>
            </a:extLst>
          </p:cNvPr>
          <p:cNvSpPr txBox="1"/>
          <p:nvPr/>
        </p:nvSpPr>
        <p:spPr>
          <a:xfrm rot="21306919">
            <a:off x="8856524" y="3329781"/>
            <a:ext cx="370115" cy="369332"/>
          </a:xfrm>
          <a:prstGeom prst="rect">
            <a:avLst/>
          </a:prstGeom>
          <a:noFill/>
        </p:spPr>
        <p:txBody>
          <a:bodyPr wrap="square" rtlCol="0">
            <a:spAutoFit/>
          </a:bodyPr>
          <a:lstStyle/>
          <a:p>
            <a:r>
              <a:rPr lang="en-US" dirty="0"/>
              <a:t>$</a:t>
            </a:r>
          </a:p>
        </p:txBody>
      </p:sp>
      <p:sp>
        <p:nvSpPr>
          <p:cNvPr id="116" name="Oval 115">
            <a:extLst>
              <a:ext uri="{FF2B5EF4-FFF2-40B4-BE49-F238E27FC236}">
                <a16:creationId xmlns:a16="http://schemas.microsoft.com/office/drawing/2014/main" id="{3CA68E52-47E1-A747-8AC8-0939EB0A24FE}"/>
              </a:ext>
            </a:extLst>
          </p:cNvPr>
          <p:cNvSpPr/>
          <p:nvPr/>
        </p:nvSpPr>
        <p:spPr>
          <a:xfrm>
            <a:off x="8774151" y="4997447"/>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7" name="Straight Arrow Connector 116">
            <a:extLst>
              <a:ext uri="{FF2B5EF4-FFF2-40B4-BE49-F238E27FC236}">
                <a16:creationId xmlns:a16="http://schemas.microsoft.com/office/drawing/2014/main" id="{24106F2F-DEE6-D34E-A2D0-21B5E15E61A9}"/>
              </a:ext>
            </a:extLst>
          </p:cNvPr>
          <p:cNvCxnSpPr>
            <a:cxnSpLocks/>
            <a:stCxn id="79" idx="5"/>
            <a:endCxn id="116" idx="0"/>
          </p:cNvCxnSpPr>
          <p:nvPr/>
        </p:nvCxnSpPr>
        <p:spPr>
          <a:xfrm>
            <a:off x="8686046" y="4469946"/>
            <a:ext cx="186077" cy="52750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8" name="TextBox 117">
            <a:extLst>
              <a:ext uri="{FF2B5EF4-FFF2-40B4-BE49-F238E27FC236}">
                <a16:creationId xmlns:a16="http://schemas.microsoft.com/office/drawing/2014/main" id="{BEC695F6-F437-C642-9E94-67BD2F93C71C}"/>
              </a:ext>
            </a:extLst>
          </p:cNvPr>
          <p:cNvSpPr txBox="1"/>
          <p:nvPr/>
        </p:nvSpPr>
        <p:spPr>
          <a:xfrm rot="4328944">
            <a:off x="8747407" y="4544001"/>
            <a:ext cx="370115" cy="369332"/>
          </a:xfrm>
          <a:prstGeom prst="rect">
            <a:avLst/>
          </a:prstGeom>
          <a:noFill/>
        </p:spPr>
        <p:txBody>
          <a:bodyPr wrap="square" rtlCol="0">
            <a:spAutoFit/>
          </a:bodyPr>
          <a:lstStyle/>
          <a:p>
            <a:r>
              <a:rPr lang="en-US" dirty="0"/>
              <a:t>$</a:t>
            </a:r>
          </a:p>
        </p:txBody>
      </p:sp>
      <p:sp>
        <p:nvSpPr>
          <p:cNvPr id="120" name="TextBox 119">
            <a:extLst>
              <a:ext uri="{FF2B5EF4-FFF2-40B4-BE49-F238E27FC236}">
                <a16:creationId xmlns:a16="http://schemas.microsoft.com/office/drawing/2014/main" id="{AC723DE0-10B4-B04F-B05B-FAE493BB2297}"/>
              </a:ext>
            </a:extLst>
          </p:cNvPr>
          <p:cNvSpPr txBox="1"/>
          <p:nvPr/>
        </p:nvSpPr>
        <p:spPr>
          <a:xfrm rot="19172715">
            <a:off x="9333044" y="3312766"/>
            <a:ext cx="370115" cy="369332"/>
          </a:xfrm>
          <a:prstGeom prst="rect">
            <a:avLst/>
          </a:prstGeom>
          <a:noFill/>
        </p:spPr>
        <p:txBody>
          <a:bodyPr wrap="square" rtlCol="0">
            <a:spAutoFit/>
          </a:bodyPr>
          <a:lstStyle/>
          <a:p>
            <a:r>
              <a:rPr lang="en-US" dirty="0"/>
              <a:t>a</a:t>
            </a:r>
          </a:p>
        </p:txBody>
      </p:sp>
      <p:sp>
        <p:nvSpPr>
          <p:cNvPr id="121" name="TextBox 120">
            <a:extLst>
              <a:ext uri="{FF2B5EF4-FFF2-40B4-BE49-F238E27FC236}">
                <a16:creationId xmlns:a16="http://schemas.microsoft.com/office/drawing/2014/main" id="{B87924AF-4053-1646-A97D-6D8E389CFB07}"/>
              </a:ext>
            </a:extLst>
          </p:cNvPr>
          <p:cNvSpPr txBox="1"/>
          <p:nvPr/>
        </p:nvSpPr>
        <p:spPr>
          <a:xfrm rot="21306919">
            <a:off x="9696904" y="3686830"/>
            <a:ext cx="370115" cy="369332"/>
          </a:xfrm>
          <a:prstGeom prst="rect">
            <a:avLst/>
          </a:prstGeom>
          <a:noFill/>
        </p:spPr>
        <p:txBody>
          <a:bodyPr wrap="square" rtlCol="0">
            <a:spAutoFit/>
          </a:bodyPr>
          <a:lstStyle/>
          <a:p>
            <a:r>
              <a:rPr lang="en-US" dirty="0"/>
              <a:t>$</a:t>
            </a:r>
          </a:p>
        </p:txBody>
      </p:sp>
      <p:sp>
        <p:nvSpPr>
          <p:cNvPr id="126" name="TextBox 125">
            <a:extLst>
              <a:ext uri="{FF2B5EF4-FFF2-40B4-BE49-F238E27FC236}">
                <a16:creationId xmlns:a16="http://schemas.microsoft.com/office/drawing/2014/main" id="{285C8EE7-AC47-4F66-9ABB-DDAD07DF6FBD}"/>
              </a:ext>
            </a:extLst>
          </p:cNvPr>
          <p:cNvSpPr txBox="1"/>
          <p:nvPr/>
        </p:nvSpPr>
        <p:spPr>
          <a:xfrm rot="17803974">
            <a:off x="1123239" y="4805518"/>
            <a:ext cx="370115" cy="369332"/>
          </a:xfrm>
          <a:prstGeom prst="rect">
            <a:avLst/>
          </a:prstGeom>
          <a:noFill/>
        </p:spPr>
        <p:txBody>
          <a:bodyPr wrap="square" rtlCol="0">
            <a:spAutoFit/>
          </a:bodyPr>
          <a:lstStyle/>
          <a:p>
            <a:r>
              <a:rPr lang="en-US" dirty="0"/>
              <a:t>$</a:t>
            </a:r>
          </a:p>
        </p:txBody>
      </p:sp>
      <p:sp>
        <p:nvSpPr>
          <p:cNvPr id="127" name="TextBox 126">
            <a:extLst>
              <a:ext uri="{FF2B5EF4-FFF2-40B4-BE49-F238E27FC236}">
                <a16:creationId xmlns:a16="http://schemas.microsoft.com/office/drawing/2014/main" id="{52EB4B13-8892-427A-A935-B385EA7F3DEB}"/>
              </a:ext>
            </a:extLst>
          </p:cNvPr>
          <p:cNvSpPr txBox="1"/>
          <p:nvPr/>
        </p:nvSpPr>
        <p:spPr>
          <a:xfrm rot="18710565">
            <a:off x="8657512" y="2760756"/>
            <a:ext cx="370115" cy="369332"/>
          </a:xfrm>
          <a:prstGeom prst="rect">
            <a:avLst/>
          </a:prstGeom>
          <a:noFill/>
        </p:spPr>
        <p:txBody>
          <a:bodyPr wrap="square" rtlCol="0">
            <a:spAutoFit/>
          </a:bodyPr>
          <a:lstStyle/>
          <a:p>
            <a:r>
              <a:rPr lang="en-US" dirty="0"/>
              <a:t>a</a:t>
            </a:r>
          </a:p>
        </p:txBody>
      </p:sp>
      <p:cxnSp>
        <p:nvCxnSpPr>
          <p:cNvPr id="133" name="Straight Arrow Connector 132">
            <a:extLst>
              <a:ext uri="{FF2B5EF4-FFF2-40B4-BE49-F238E27FC236}">
                <a16:creationId xmlns:a16="http://schemas.microsoft.com/office/drawing/2014/main" id="{BC1260B3-40E1-4A81-A86D-258AE31144D6}"/>
              </a:ext>
            </a:extLst>
          </p:cNvPr>
          <p:cNvCxnSpPr>
            <a:cxnSpLocks/>
            <a:stCxn id="72" idx="4"/>
          </p:cNvCxnSpPr>
          <p:nvPr/>
        </p:nvCxnSpPr>
        <p:spPr>
          <a:xfrm flipH="1">
            <a:off x="9256421" y="3903730"/>
            <a:ext cx="244268" cy="98493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5" name="TextBox 134">
            <a:extLst>
              <a:ext uri="{FF2B5EF4-FFF2-40B4-BE49-F238E27FC236}">
                <a16:creationId xmlns:a16="http://schemas.microsoft.com/office/drawing/2014/main" id="{23058199-7776-4589-87F2-B522437EB2F1}"/>
              </a:ext>
            </a:extLst>
          </p:cNvPr>
          <p:cNvSpPr txBox="1"/>
          <p:nvPr/>
        </p:nvSpPr>
        <p:spPr>
          <a:xfrm rot="17113234">
            <a:off x="8915731" y="4150655"/>
            <a:ext cx="717164" cy="369332"/>
          </a:xfrm>
          <a:prstGeom prst="rect">
            <a:avLst/>
          </a:prstGeom>
          <a:noFill/>
        </p:spPr>
        <p:txBody>
          <a:bodyPr wrap="square" rtlCol="0">
            <a:spAutoFit/>
          </a:bodyPr>
          <a:lstStyle/>
          <a:p>
            <a:r>
              <a:rPr lang="en-US" dirty="0"/>
              <a:t>aba$</a:t>
            </a:r>
          </a:p>
        </p:txBody>
      </p:sp>
      <p:sp>
        <p:nvSpPr>
          <p:cNvPr id="139" name="Oval 138">
            <a:extLst>
              <a:ext uri="{FF2B5EF4-FFF2-40B4-BE49-F238E27FC236}">
                <a16:creationId xmlns:a16="http://schemas.microsoft.com/office/drawing/2014/main" id="{D05574B6-8E4B-4C91-8E66-52818D0CE643}"/>
              </a:ext>
            </a:extLst>
          </p:cNvPr>
          <p:cNvSpPr/>
          <p:nvPr/>
        </p:nvSpPr>
        <p:spPr>
          <a:xfrm>
            <a:off x="9141456" y="4953188"/>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TextBox 139">
            <a:extLst>
              <a:ext uri="{FF2B5EF4-FFF2-40B4-BE49-F238E27FC236}">
                <a16:creationId xmlns:a16="http://schemas.microsoft.com/office/drawing/2014/main" id="{0F3B93FC-5A4E-4886-A18E-19E9A45E5236}"/>
              </a:ext>
            </a:extLst>
          </p:cNvPr>
          <p:cNvSpPr txBox="1"/>
          <p:nvPr/>
        </p:nvSpPr>
        <p:spPr>
          <a:xfrm rot="3653415">
            <a:off x="9452228" y="2803345"/>
            <a:ext cx="370115" cy="369332"/>
          </a:xfrm>
          <a:prstGeom prst="rect">
            <a:avLst/>
          </a:prstGeom>
          <a:noFill/>
        </p:spPr>
        <p:txBody>
          <a:bodyPr wrap="square" rtlCol="0">
            <a:spAutoFit/>
          </a:bodyPr>
          <a:lstStyle/>
          <a:p>
            <a:r>
              <a:rPr lang="en-US" dirty="0"/>
              <a:t>$</a:t>
            </a:r>
          </a:p>
        </p:txBody>
      </p:sp>
      <p:sp>
        <p:nvSpPr>
          <p:cNvPr id="143" name="TextBox 142">
            <a:extLst>
              <a:ext uri="{FF2B5EF4-FFF2-40B4-BE49-F238E27FC236}">
                <a16:creationId xmlns:a16="http://schemas.microsoft.com/office/drawing/2014/main" id="{DF5717AD-CB64-4A6D-AB6E-B80ECF09D22F}"/>
              </a:ext>
            </a:extLst>
          </p:cNvPr>
          <p:cNvSpPr txBox="1"/>
          <p:nvPr/>
        </p:nvSpPr>
        <p:spPr>
          <a:xfrm>
            <a:off x="1661041" y="3944661"/>
            <a:ext cx="370115" cy="369332"/>
          </a:xfrm>
          <a:prstGeom prst="rect">
            <a:avLst/>
          </a:prstGeom>
          <a:noFill/>
        </p:spPr>
        <p:txBody>
          <a:bodyPr wrap="square" rtlCol="0">
            <a:spAutoFit/>
          </a:bodyPr>
          <a:lstStyle/>
          <a:p>
            <a:r>
              <a:rPr lang="en-US" dirty="0"/>
              <a:t>b</a:t>
            </a:r>
          </a:p>
        </p:txBody>
      </p:sp>
      <p:sp>
        <p:nvSpPr>
          <p:cNvPr id="102" name="TextBox 101">
            <a:extLst>
              <a:ext uri="{FF2B5EF4-FFF2-40B4-BE49-F238E27FC236}">
                <a16:creationId xmlns:a16="http://schemas.microsoft.com/office/drawing/2014/main" id="{3C144AC8-A41B-374F-8050-D731934B92EC}"/>
              </a:ext>
            </a:extLst>
          </p:cNvPr>
          <p:cNvSpPr txBox="1"/>
          <p:nvPr/>
        </p:nvSpPr>
        <p:spPr>
          <a:xfrm rot="21249859">
            <a:off x="8987910" y="2910146"/>
            <a:ext cx="370115" cy="369332"/>
          </a:xfrm>
          <a:prstGeom prst="rect">
            <a:avLst/>
          </a:prstGeom>
          <a:noFill/>
        </p:spPr>
        <p:txBody>
          <a:bodyPr wrap="square" rtlCol="0">
            <a:spAutoFit/>
          </a:bodyPr>
          <a:lstStyle/>
          <a:p>
            <a:r>
              <a:rPr lang="en-US" dirty="0"/>
              <a:t>b</a:t>
            </a:r>
          </a:p>
        </p:txBody>
      </p:sp>
    </p:spTree>
    <p:extLst>
      <p:ext uri="{BB962C8B-B14F-4D97-AF65-F5344CB8AC3E}">
        <p14:creationId xmlns:p14="http://schemas.microsoft.com/office/powerpoint/2010/main" val="365429650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4F3F9-C2E6-4F79-8B43-C62096957853}"/>
              </a:ext>
            </a:extLst>
          </p:cNvPr>
          <p:cNvSpPr>
            <a:spLocks noGrp="1"/>
          </p:cNvSpPr>
          <p:nvPr>
            <p:ph type="title"/>
          </p:nvPr>
        </p:nvSpPr>
        <p:spPr/>
        <p:txBody>
          <a:bodyPr/>
          <a:lstStyle/>
          <a:p>
            <a:pPr algn="ctr"/>
            <a:r>
              <a:rPr lang="en-US" dirty="0"/>
              <a:t># nodes in a suffix tree</a:t>
            </a:r>
          </a:p>
        </p:txBody>
      </p:sp>
      <p:sp>
        <p:nvSpPr>
          <p:cNvPr id="41" name="TextBox 40">
            <a:extLst>
              <a:ext uri="{FF2B5EF4-FFF2-40B4-BE49-F238E27FC236}">
                <a16:creationId xmlns:a16="http://schemas.microsoft.com/office/drawing/2014/main" id="{AA1C3464-FF8E-4249-8828-82FD06A2B697}"/>
              </a:ext>
            </a:extLst>
          </p:cNvPr>
          <p:cNvSpPr txBox="1"/>
          <p:nvPr/>
        </p:nvSpPr>
        <p:spPr>
          <a:xfrm>
            <a:off x="1281808" y="3673426"/>
            <a:ext cx="370115" cy="369332"/>
          </a:xfrm>
          <a:prstGeom prst="rect">
            <a:avLst/>
          </a:prstGeom>
          <a:noFill/>
        </p:spPr>
        <p:txBody>
          <a:bodyPr wrap="square" rtlCol="0">
            <a:spAutoFit/>
          </a:bodyPr>
          <a:lstStyle/>
          <a:p>
            <a:r>
              <a:rPr lang="en-US" dirty="0"/>
              <a:t>a</a:t>
            </a:r>
          </a:p>
        </p:txBody>
      </p:sp>
      <p:sp>
        <p:nvSpPr>
          <p:cNvPr id="42" name="Oval 41">
            <a:extLst>
              <a:ext uri="{FF2B5EF4-FFF2-40B4-BE49-F238E27FC236}">
                <a16:creationId xmlns:a16="http://schemas.microsoft.com/office/drawing/2014/main" id="{09DE5E3B-567F-40A2-90E9-EF2FC8414542}"/>
              </a:ext>
            </a:extLst>
          </p:cNvPr>
          <p:cNvSpPr/>
          <p:nvPr/>
        </p:nvSpPr>
        <p:spPr>
          <a:xfrm>
            <a:off x="2134168" y="1907195"/>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1B9C4BA4-E873-44D9-AEFD-584950C9D351}"/>
              </a:ext>
            </a:extLst>
          </p:cNvPr>
          <p:cNvSpPr/>
          <p:nvPr/>
        </p:nvSpPr>
        <p:spPr>
          <a:xfrm>
            <a:off x="2652332" y="2425359"/>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69D28043-DB95-4FDC-9CAC-0A37F74B3BB6}"/>
              </a:ext>
            </a:extLst>
          </p:cNvPr>
          <p:cNvSpPr/>
          <p:nvPr/>
        </p:nvSpPr>
        <p:spPr>
          <a:xfrm>
            <a:off x="2151587" y="2447130"/>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165B3F42-E0E4-4E25-931F-E2306BFD4E46}"/>
              </a:ext>
            </a:extLst>
          </p:cNvPr>
          <p:cNvSpPr/>
          <p:nvPr/>
        </p:nvSpPr>
        <p:spPr>
          <a:xfrm>
            <a:off x="1507153" y="2468901"/>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254C3606-2C3A-4F1E-B983-C1F107E7E075}"/>
              </a:ext>
            </a:extLst>
          </p:cNvPr>
          <p:cNvSpPr/>
          <p:nvPr/>
        </p:nvSpPr>
        <p:spPr>
          <a:xfrm>
            <a:off x="2395428" y="2913042"/>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A02D80D8-C349-48FC-8D12-943FFE9410DF}"/>
              </a:ext>
            </a:extLst>
          </p:cNvPr>
          <p:cNvSpPr/>
          <p:nvPr/>
        </p:nvSpPr>
        <p:spPr>
          <a:xfrm>
            <a:off x="2774253" y="3357178"/>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680E832C-681E-45BD-9BD2-96C21D8DE3C2}"/>
              </a:ext>
            </a:extLst>
          </p:cNvPr>
          <p:cNvSpPr/>
          <p:nvPr/>
        </p:nvSpPr>
        <p:spPr>
          <a:xfrm>
            <a:off x="2391074" y="3352823"/>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1B0A283A-9270-4F6C-A869-94BA7F716343}"/>
              </a:ext>
            </a:extLst>
          </p:cNvPr>
          <p:cNvSpPr/>
          <p:nvPr/>
        </p:nvSpPr>
        <p:spPr>
          <a:xfrm>
            <a:off x="2404136" y="3836152"/>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4B1F97D7-9446-46E1-90F0-AFBDF82F992B}"/>
              </a:ext>
            </a:extLst>
          </p:cNvPr>
          <p:cNvSpPr/>
          <p:nvPr/>
        </p:nvSpPr>
        <p:spPr>
          <a:xfrm>
            <a:off x="2399782" y="4275933"/>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1B5607FE-DCAC-4A92-B286-A657ACBC711F}"/>
              </a:ext>
            </a:extLst>
          </p:cNvPr>
          <p:cNvSpPr/>
          <p:nvPr/>
        </p:nvSpPr>
        <p:spPr>
          <a:xfrm>
            <a:off x="2408489" y="4807160"/>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C9FF067E-1158-44EB-89DC-5E05E716473C}"/>
              </a:ext>
            </a:extLst>
          </p:cNvPr>
          <p:cNvSpPr/>
          <p:nvPr/>
        </p:nvSpPr>
        <p:spPr>
          <a:xfrm>
            <a:off x="1476674" y="2947875"/>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6A6FCED0-5CFF-4F83-9D13-6EB0759495FE}"/>
              </a:ext>
            </a:extLst>
          </p:cNvPr>
          <p:cNvSpPr/>
          <p:nvPr/>
        </p:nvSpPr>
        <p:spPr>
          <a:xfrm>
            <a:off x="1511509" y="3505223"/>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51323EBE-2BA5-414F-A979-6CF933EE9287}"/>
              </a:ext>
            </a:extLst>
          </p:cNvPr>
          <p:cNvSpPr/>
          <p:nvPr/>
        </p:nvSpPr>
        <p:spPr>
          <a:xfrm>
            <a:off x="1524571" y="4027741"/>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C7AD3470-D31B-404E-B246-A55EB9BBAD7B}"/>
              </a:ext>
            </a:extLst>
          </p:cNvPr>
          <p:cNvSpPr/>
          <p:nvPr/>
        </p:nvSpPr>
        <p:spPr>
          <a:xfrm>
            <a:off x="1520217" y="4467522"/>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648A3713-3194-4110-8660-95A014DCBB99}"/>
              </a:ext>
            </a:extLst>
          </p:cNvPr>
          <p:cNvSpPr/>
          <p:nvPr/>
        </p:nvSpPr>
        <p:spPr>
          <a:xfrm>
            <a:off x="1528924" y="4998749"/>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062132CA-6CC2-4D00-A7AE-DF89586B20AC}"/>
              </a:ext>
            </a:extLst>
          </p:cNvPr>
          <p:cNvSpPr/>
          <p:nvPr/>
        </p:nvSpPr>
        <p:spPr>
          <a:xfrm>
            <a:off x="1907746" y="2947876"/>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282FA9DB-FD0F-4B8A-92F7-487EA62D80CE}"/>
              </a:ext>
            </a:extLst>
          </p:cNvPr>
          <p:cNvSpPr/>
          <p:nvPr/>
        </p:nvSpPr>
        <p:spPr>
          <a:xfrm>
            <a:off x="1498442" y="5490787"/>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A8837ACD-7C77-4AA7-97C8-D074CE03FFDC}"/>
              </a:ext>
            </a:extLst>
          </p:cNvPr>
          <p:cNvSpPr/>
          <p:nvPr/>
        </p:nvSpPr>
        <p:spPr>
          <a:xfrm>
            <a:off x="988992" y="2969646"/>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C4025FB1-CF39-4171-9BAE-24C344BFDF33}"/>
              </a:ext>
            </a:extLst>
          </p:cNvPr>
          <p:cNvSpPr/>
          <p:nvPr/>
        </p:nvSpPr>
        <p:spPr>
          <a:xfrm>
            <a:off x="984638" y="3409427"/>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C464395A-C6BF-4BA7-AED1-19C27029C674}"/>
              </a:ext>
            </a:extLst>
          </p:cNvPr>
          <p:cNvSpPr/>
          <p:nvPr/>
        </p:nvSpPr>
        <p:spPr>
          <a:xfrm>
            <a:off x="579685" y="3918882"/>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A1B7731F-D36E-4458-932E-7663C410DD09}"/>
              </a:ext>
            </a:extLst>
          </p:cNvPr>
          <p:cNvSpPr/>
          <p:nvPr/>
        </p:nvSpPr>
        <p:spPr>
          <a:xfrm>
            <a:off x="340198" y="4515418"/>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3" name="Straight Arrow Connector 62">
            <a:extLst>
              <a:ext uri="{FF2B5EF4-FFF2-40B4-BE49-F238E27FC236}">
                <a16:creationId xmlns:a16="http://schemas.microsoft.com/office/drawing/2014/main" id="{4555A64B-8BA5-41F9-B46C-80A3E45C7712}"/>
              </a:ext>
            </a:extLst>
          </p:cNvPr>
          <p:cNvCxnSpPr>
            <a:stCxn id="42" idx="2"/>
            <a:endCxn id="45" idx="7"/>
          </p:cNvCxnSpPr>
          <p:nvPr/>
        </p:nvCxnSpPr>
        <p:spPr>
          <a:xfrm flipH="1">
            <a:off x="1674401" y="1995846"/>
            <a:ext cx="459767" cy="4990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1F512E9F-B45B-4698-9785-3D0AE57C67E4}"/>
              </a:ext>
            </a:extLst>
          </p:cNvPr>
          <p:cNvCxnSpPr>
            <a:cxnSpLocks/>
            <a:stCxn id="42" idx="6"/>
            <a:endCxn id="43" idx="1"/>
          </p:cNvCxnSpPr>
          <p:nvPr/>
        </p:nvCxnSpPr>
        <p:spPr>
          <a:xfrm>
            <a:off x="2330111" y="1995846"/>
            <a:ext cx="350916" cy="45547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86120C4C-B76B-43FD-9204-8DBD43215735}"/>
              </a:ext>
            </a:extLst>
          </p:cNvPr>
          <p:cNvCxnSpPr>
            <a:cxnSpLocks/>
            <a:endCxn id="44" idx="0"/>
          </p:cNvCxnSpPr>
          <p:nvPr/>
        </p:nvCxnSpPr>
        <p:spPr>
          <a:xfrm>
            <a:off x="2219970" y="2094876"/>
            <a:ext cx="29589" cy="35225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EE28201B-43E0-43AC-8F82-98CC025A168C}"/>
              </a:ext>
            </a:extLst>
          </p:cNvPr>
          <p:cNvCxnSpPr>
            <a:cxnSpLocks/>
            <a:endCxn id="46" idx="0"/>
          </p:cNvCxnSpPr>
          <p:nvPr/>
        </p:nvCxnSpPr>
        <p:spPr>
          <a:xfrm>
            <a:off x="2301416" y="2593526"/>
            <a:ext cx="191984" cy="31951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94049263-9589-4365-8AE4-CC535AA07412}"/>
              </a:ext>
            </a:extLst>
          </p:cNvPr>
          <p:cNvCxnSpPr>
            <a:cxnSpLocks/>
            <a:endCxn id="47" idx="0"/>
          </p:cNvCxnSpPr>
          <p:nvPr/>
        </p:nvCxnSpPr>
        <p:spPr>
          <a:xfrm>
            <a:off x="2571383" y="3033312"/>
            <a:ext cx="300842" cy="3238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56DA5490-379E-4DDE-B879-E95E998A22A5}"/>
              </a:ext>
            </a:extLst>
          </p:cNvPr>
          <p:cNvCxnSpPr>
            <a:cxnSpLocks/>
            <a:endCxn id="59" idx="0"/>
          </p:cNvCxnSpPr>
          <p:nvPr/>
        </p:nvCxnSpPr>
        <p:spPr>
          <a:xfrm flipH="1">
            <a:off x="1086964" y="2592385"/>
            <a:ext cx="441960" cy="37726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8C2B0656-7525-435D-940D-90A13B5FA61C}"/>
              </a:ext>
            </a:extLst>
          </p:cNvPr>
          <p:cNvCxnSpPr>
            <a:cxnSpLocks/>
            <a:endCxn id="52" idx="0"/>
          </p:cNvCxnSpPr>
          <p:nvPr/>
        </p:nvCxnSpPr>
        <p:spPr>
          <a:xfrm flipH="1">
            <a:off x="1574646" y="2653330"/>
            <a:ext cx="17412" cy="29454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AE6E938F-68BC-4219-BAEE-10D72C7A5468}"/>
              </a:ext>
            </a:extLst>
          </p:cNvPr>
          <p:cNvCxnSpPr>
            <a:cxnSpLocks/>
            <a:endCxn id="57" idx="0"/>
          </p:cNvCxnSpPr>
          <p:nvPr/>
        </p:nvCxnSpPr>
        <p:spPr>
          <a:xfrm>
            <a:off x="1705269" y="2648974"/>
            <a:ext cx="300449" cy="29890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9D0C3035-4030-4B7B-80CF-2D47B9208D5D}"/>
              </a:ext>
            </a:extLst>
          </p:cNvPr>
          <p:cNvCxnSpPr>
            <a:cxnSpLocks/>
          </p:cNvCxnSpPr>
          <p:nvPr/>
        </p:nvCxnSpPr>
        <p:spPr>
          <a:xfrm flipH="1">
            <a:off x="2484694" y="3066989"/>
            <a:ext cx="17412" cy="29454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839E58BB-F1BC-4242-984E-4C7F4EE57D00}"/>
              </a:ext>
            </a:extLst>
          </p:cNvPr>
          <p:cNvCxnSpPr>
            <a:cxnSpLocks/>
          </p:cNvCxnSpPr>
          <p:nvPr/>
        </p:nvCxnSpPr>
        <p:spPr>
          <a:xfrm flipH="1">
            <a:off x="2480337" y="3532901"/>
            <a:ext cx="17412" cy="29454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96E67E09-E667-4754-961C-2F6D4D6D5873}"/>
              </a:ext>
            </a:extLst>
          </p:cNvPr>
          <p:cNvCxnSpPr>
            <a:cxnSpLocks/>
          </p:cNvCxnSpPr>
          <p:nvPr/>
        </p:nvCxnSpPr>
        <p:spPr>
          <a:xfrm flipH="1">
            <a:off x="2480339" y="4003161"/>
            <a:ext cx="17412" cy="29454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9A35B918-30AD-46F9-BF30-D0D9776D7C95}"/>
              </a:ext>
            </a:extLst>
          </p:cNvPr>
          <p:cNvCxnSpPr>
            <a:cxnSpLocks/>
          </p:cNvCxnSpPr>
          <p:nvPr/>
        </p:nvCxnSpPr>
        <p:spPr>
          <a:xfrm flipH="1">
            <a:off x="2502108" y="4495199"/>
            <a:ext cx="17412" cy="29454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E3ADAF49-37DA-4E8D-9FD6-4B6316EAB4C2}"/>
              </a:ext>
            </a:extLst>
          </p:cNvPr>
          <p:cNvCxnSpPr>
            <a:cxnSpLocks/>
          </p:cNvCxnSpPr>
          <p:nvPr/>
        </p:nvCxnSpPr>
        <p:spPr>
          <a:xfrm>
            <a:off x="1557225" y="3167137"/>
            <a:ext cx="16654" cy="28181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B5206CFF-985F-458C-8B7E-3224D7ADE2EC}"/>
              </a:ext>
            </a:extLst>
          </p:cNvPr>
          <p:cNvCxnSpPr>
            <a:cxnSpLocks/>
          </p:cNvCxnSpPr>
          <p:nvPr/>
        </p:nvCxnSpPr>
        <p:spPr>
          <a:xfrm flipH="1">
            <a:off x="1613833" y="3745879"/>
            <a:ext cx="26121" cy="29928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7A2E3345-C251-4C5E-B26E-38906450CF99}"/>
              </a:ext>
            </a:extLst>
          </p:cNvPr>
          <p:cNvCxnSpPr>
            <a:cxnSpLocks/>
          </p:cNvCxnSpPr>
          <p:nvPr/>
        </p:nvCxnSpPr>
        <p:spPr>
          <a:xfrm flipH="1">
            <a:off x="1613836" y="4181687"/>
            <a:ext cx="17412" cy="29454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C8ED2ADB-FF68-4BD7-8A56-62A7A1C4ECD4}"/>
              </a:ext>
            </a:extLst>
          </p:cNvPr>
          <p:cNvCxnSpPr>
            <a:cxnSpLocks/>
          </p:cNvCxnSpPr>
          <p:nvPr/>
        </p:nvCxnSpPr>
        <p:spPr>
          <a:xfrm flipH="1">
            <a:off x="1622542" y="4712914"/>
            <a:ext cx="17412" cy="29454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44441437-FC3F-41DF-96E0-7005B01A4195}"/>
              </a:ext>
            </a:extLst>
          </p:cNvPr>
          <p:cNvCxnSpPr>
            <a:cxnSpLocks/>
          </p:cNvCxnSpPr>
          <p:nvPr/>
        </p:nvCxnSpPr>
        <p:spPr>
          <a:xfrm flipH="1">
            <a:off x="1605123" y="5152700"/>
            <a:ext cx="17412" cy="29454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D978B098-3D9F-4A09-B971-2C9B049524D3}"/>
              </a:ext>
            </a:extLst>
          </p:cNvPr>
          <p:cNvCxnSpPr>
            <a:cxnSpLocks/>
          </p:cNvCxnSpPr>
          <p:nvPr/>
        </p:nvCxnSpPr>
        <p:spPr>
          <a:xfrm flipH="1">
            <a:off x="1078257" y="3136656"/>
            <a:ext cx="17412" cy="29454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7AE52CA3-080D-409B-8C98-75A9772ABAA0}"/>
              </a:ext>
            </a:extLst>
          </p:cNvPr>
          <p:cNvCxnSpPr>
            <a:cxnSpLocks/>
          </p:cNvCxnSpPr>
          <p:nvPr/>
        </p:nvCxnSpPr>
        <p:spPr>
          <a:xfrm flipH="1">
            <a:off x="790866" y="3602568"/>
            <a:ext cx="209005" cy="30325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1C73C2F-FFE7-4927-8197-08F2CC13FF65}"/>
              </a:ext>
            </a:extLst>
          </p:cNvPr>
          <p:cNvCxnSpPr>
            <a:cxnSpLocks/>
          </p:cNvCxnSpPr>
          <p:nvPr/>
        </p:nvCxnSpPr>
        <p:spPr>
          <a:xfrm flipH="1">
            <a:off x="444289" y="4085891"/>
            <a:ext cx="202884" cy="36734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EF23D7D1-275D-40B5-A049-B17EDE2AF0BE}"/>
              </a:ext>
            </a:extLst>
          </p:cNvPr>
          <p:cNvSpPr txBox="1"/>
          <p:nvPr/>
        </p:nvSpPr>
        <p:spPr>
          <a:xfrm rot="19172715">
            <a:off x="1720511" y="1907195"/>
            <a:ext cx="370115" cy="369332"/>
          </a:xfrm>
          <a:prstGeom prst="rect">
            <a:avLst/>
          </a:prstGeom>
          <a:noFill/>
        </p:spPr>
        <p:txBody>
          <a:bodyPr wrap="square" rtlCol="0">
            <a:spAutoFit/>
          </a:bodyPr>
          <a:lstStyle/>
          <a:p>
            <a:r>
              <a:rPr lang="en-US" dirty="0"/>
              <a:t>a</a:t>
            </a:r>
          </a:p>
        </p:txBody>
      </p:sp>
      <p:sp>
        <p:nvSpPr>
          <p:cNvPr id="84" name="TextBox 83">
            <a:extLst>
              <a:ext uri="{FF2B5EF4-FFF2-40B4-BE49-F238E27FC236}">
                <a16:creationId xmlns:a16="http://schemas.microsoft.com/office/drawing/2014/main" id="{C8A399A2-05BD-44D3-B769-AC9CD2A730B6}"/>
              </a:ext>
            </a:extLst>
          </p:cNvPr>
          <p:cNvSpPr txBox="1"/>
          <p:nvPr/>
        </p:nvSpPr>
        <p:spPr>
          <a:xfrm rot="19172715">
            <a:off x="1089137" y="2425358"/>
            <a:ext cx="370115" cy="369332"/>
          </a:xfrm>
          <a:prstGeom prst="rect">
            <a:avLst/>
          </a:prstGeom>
          <a:noFill/>
        </p:spPr>
        <p:txBody>
          <a:bodyPr wrap="square" rtlCol="0">
            <a:spAutoFit/>
          </a:bodyPr>
          <a:lstStyle/>
          <a:p>
            <a:r>
              <a:rPr lang="en-US" dirty="0"/>
              <a:t>a</a:t>
            </a:r>
          </a:p>
        </p:txBody>
      </p:sp>
      <p:sp>
        <p:nvSpPr>
          <p:cNvPr id="85" name="TextBox 84">
            <a:extLst>
              <a:ext uri="{FF2B5EF4-FFF2-40B4-BE49-F238E27FC236}">
                <a16:creationId xmlns:a16="http://schemas.microsoft.com/office/drawing/2014/main" id="{575BEB2C-775F-471F-9526-11423C6852CF}"/>
              </a:ext>
            </a:extLst>
          </p:cNvPr>
          <p:cNvSpPr txBox="1"/>
          <p:nvPr/>
        </p:nvSpPr>
        <p:spPr>
          <a:xfrm rot="18347572">
            <a:off x="614520" y="3413782"/>
            <a:ext cx="370115" cy="369332"/>
          </a:xfrm>
          <a:prstGeom prst="rect">
            <a:avLst/>
          </a:prstGeom>
          <a:noFill/>
        </p:spPr>
        <p:txBody>
          <a:bodyPr wrap="square" rtlCol="0">
            <a:spAutoFit/>
          </a:bodyPr>
          <a:lstStyle/>
          <a:p>
            <a:r>
              <a:rPr lang="en-US" dirty="0"/>
              <a:t>a</a:t>
            </a:r>
          </a:p>
        </p:txBody>
      </p:sp>
      <p:sp>
        <p:nvSpPr>
          <p:cNvPr id="86" name="TextBox 85">
            <a:extLst>
              <a:ext uri="{FF2B5EF4-FFF2-40B4-BE49-F238E27FC236}">
                <a16:creationId xmlns:a16="http://schemas.microsoft.com/office/drawing/2014/main" id="{8ECF7DBD-20C8-477D-80ED-BE9FD63881D0}"/>
              </a:ext>
            </a:extLst>
          </p:cNvPr>
          <p:cNvSpPr txBox="1"/>
          <p:nvPr/>
        </p:nvSpPr>
        <p:spPr>
          <a:xfrm rot="21249859">
            <a:off x="1563760" y="2651779"/>
            <a:ext cx="370115" cy="369332"/>
          </a:xfrm>
          <a:prstGeom prst="rect">
            <a:avLst/>
          </a:prstGeom>
          <a:noFill/>
        </p:spPr>
        <p:txBody>
          <a:bodyPr wrap="square" rtlCol="0">
            <a:spAutoFit/>
          </a:bodyPr>
          <a:lstStyle/>
          <a:p>
            <a:r>
              <a:rPr lang="en-US" dirty="0"/>
              <a:t>b</a:t>
            </a:r>
          </a:p>
        </p:txBody>
      </p:sp>
      <p:sp>
        <p:nvSpPr>
          <p:cNvPr id="87" name="TextBox 86">
            <a:extLst>
              <a:ext uri="{FF2B5EF4-FFF2-40B4-BE49-F238E27FC236}">
                <a16:creationId xmlns:a16="http://schemas.microsoft.com/office/drawing/2014/main" id="{6D1D7A62-5574-4DE2-81F8-3BC8884B4B31}"/>
              </a:ext>
            </a:extLst>
          </p:cNvPr>
          <p:cNvSpPr txBox="1"/>
          <p:nvPr/>
        </p:nvSpPr>
        <p:spPr>
          <a:xfrm rot="21306919">
            <a:off x="1849235" y="2516394"/>
            <a:ext cx="370115" cy="369332"/>
          </a:xfrm>
          <a:prstGeom prst="rect">
            <a:avLst/>
          </a:prstGeom>
          <a:noFill/>
        </p:spPr>
        <p:txBody>
          <a:bodyPr wrap="square" rtlCol="0">
            <a:spAutoFit/>
          </a:bodyPr>
          <a:lstStyle/>
          <a:p>
            <a:r>
              <a:rPr lang="en-US" dirty="0"/>
              <a:t>$</a:t>
            </a:r>
          </a:p>
        </p:txBody>
      </p:sp>
      <p:sp>
        <p:nvSpPr>
          <p:cNvPr id="88" name="TextBox 87">
            <a:extLst>
              <a:ext uri="{FF2B5EF4-FFF2-40B4-BE49-F238E27FC236}">
                <a16:creationId xmlns:a16="http://schemas.microsoft.com/office/drawing/2014/main" id="{146C36C6-7861-4FBB-9E8C-50584E6B179B}"/>
              </a:ext>
            </a:extLst>
          </p:cNvPr>
          <p:cNvSpPr txBox="1"/>
          <p:nvPr/>
        </p:nvSpPr>
        <p:spPr>
          <a:xfrm>
            <a:off x="1274198" y="3100110"/>
            <a:ext cx="373505" cy="369332"/>
          </a:xfrm>
          <a:prstGeom prst="rect">
            <a:avLst/>
          </a:prstGeom>
          <a:noFill/>
        </p:spPr>
        <p:txBody>
          <a:bodyPr wrap="square" rtlCol="0">
            <a:spAutoFit/>
          </a:bodyPr>
          <a:lstStyle/>
          <a:p>
            <a:r>
              <a:rPr lang="en-US" dirty="0"/>
              <a:t>a</a:t>
            </a:r>
          </a:p>
        </p:txBody>
      </p:sp>
      <p:sp>
        <p:nvSpPr>
          <p:cNvPr id="89" name="TextBox 88">
            <a:extLst>
              <a:ext uri="{FF2B5EF4-FFF2-40B4-BE49-F238E27FC236}">
                <a16:creationId xmlns:a16="http://schemas.microsoft.com/office/drawing/2014/main" id="{1159B1EB-1A60-44AE-BA82-BC01B86F9F86}"/>
              </a:ext>
            </a:extLst>
          </p:cNvPr>
          <p:cNvSpPr txBox="1"/>
          <p:nvPr/>
        </p:nvSpPr>
        <p:spPr>
          <a:xfrm>
            <a:off x="1328622" y="4624272"/>
            <a:ext cx="370115" cy="369332"/>
          </a:xfrm>
          <a:prstGeom prst="rect">
            <a:avLst/>
          </a:prstGeom>
          <a:noFill/>
        </p:spPr>
        <p:txBody>
          <a:bodyPr wrap="square" rtlCol="0">
            <a:spAutoFit/>
          </a:bodyPr>
          <a:lstStyle/>
          <a:p>
            <a:r>
              <a:rPr lang="en-US" dirty="0"/>
              <a:t>a</a:t>
            </a:r>
          </a:p>
        </p:txBody>
      </p:sp>
      <p:sp>
        <p:nvSpPr>
          <p:cNvPr id="90" name="TextBox 89">
            <a:extLst>
              <a:ext uri="{FF2B5EF4-FFF2-40B4-BE49-F238E27FC236}">
                <a16:creationId xmlns:a16="http://schemas.microsoft.com/office/drawing/2014/main" id="{BFF03BA0-FEC9-4ED9-A51E-0FEF4E79A57C}"/>
              </a:ext>
            </a:extLst>
          </p:cNvPr>
          <p:cNvSpPr txBox="1"/>
          <p:nvPr/>
        </p:nvSpPr>
        <p:spPr>
          <a:xfrm>
            <a:off x="1326028" y="5077122"/>
            <a:ext cx="370115" cy="369332"/>
          </a:xfrm>
          <a:prstGeom prst="rect">
            <a:avLst/>
          </a:prstGeom>
          <a:noFill/>
        </p:spPr>
        <p:txBody>
          <a:bodyPr wrap="square" rtlCol="0">
            <a:spAutoFit/>
          </a:bodyPr>
          <a:lstStyle/>
          <a:p>
            <a:r>
              <a:rPr lang="en-US" dirty="0"/>
              <a:t>$</a:t>
            </a:r>
          </a:p>
        </p:txBody>
      </p:sp>
      <p:sp>
        <p:nvSpPr>
          <p:cNvPr id="91" name="TextBox 90">
            <a:extLst>
              <a:ext uri="{FF2B5EF4-FFF2-40B4-BE49-F238E27FC236}">
                <a16:creationId xmlns:a16="http://schemas.microsoft.com/office/drawing/2014/main" id="{3284DF5A-AA25-4C99-8E33-6D0B4141EB0C}"/>
              </a:ext>
            </a:extLst>
          </p:cNvPr>
          <p:cNvSpPr txBox="1"/>
          <p:nvPr/>
        </p:nvSpPr>
        <p:spPr>
          <a:xfrm rot="21249859">
            <a:off x="2003545" y="2085715"/>
            <a:ext cx="370115" cy="369332"/>
          </a:xfrm>
          <a:prstGeom prst="rect">
            <a:avLst/>
          </a:prstGeom>
          <a:noFill/>
        </p:spPr>
        <p:txBody>
          <a:bodyPr wrap="square" rtlCol="0">
            <a:spAutoFit/>
          </a:bodyPr>
          <a:lstStyle/>
          <a:p>
            <a:r>
              <a:rPr lang="en-US" dirty="0"/>
              <a:t>b</a:t>
            </a:r>
          </a:p>
        </p:txBody>
      </p:sp>
      <p:sp>
        <p:nvSpPr>
          <p:cNvPr id="92" name="Oval 91">
            <a:extLst>
              <a:ext uri="{FF2B5EF4-FFF2-40B4-BE49-F238E27FC236}">
                <a16:creationId xmlns:a16="http://schemas.microsoft.com/office/drawing/2014/main" id="{2B37E2DB-36DC-4114-B0AF-88CD8CB435E3}"/>
              </a:ext>
            </a:extLst>
          </p:cNvPr>
          <p:cNvSpPr/>
          <p:nvPr/>
        </p:nvSpPr>
        <p:spPr>
          <a:xfrm>
            <a:off x="1942580" y="4040802"/>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3" name="Straight Arrow Connector 92">
            <a:extLst>
              <a:ext uri="{FF2B5EF4-FFF2-40B4-BE49-F238E27FC236}">
                <a16:creationId xmlns:a16="http://schemas.microsoft.com/office/drawing/2014/main" id="{6EC8991D-F0F5-4C36-8A52-99EFDE228AB7}"/>
              </a:ext>
            </a:extLst>
          </p:cNvPr>
          <p:cNvCxnSpPr>
            <a:cxnSpLocks/>
            <a:stCxn id="53" idx="5"/>
            <a:endCxn id="92" idx="0"/>
          </p:cNvCxnSpPr>
          <p:nvPr/>
        </p:nvCxnSpPr>
        <p:spPr>
          <a:xfrm>
            <a:off x="1678757" y="3656559"/>
            <a:ext cx="361795" cy="38424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4" name="TextBox 93">
            <a:extLst>
              <a:ext uri="{FF2B5EF4-FFF2-40B4-BE49-F238E27FC236}">
                <a16:creationId xmlns:a16="http://schemas.microsoft.com/office/drawing/2014/main" id="{BF772918-48FF-46BC-96EF-434C175E7E8E}"/>
              </a:ext>
            </a:extLst>
          </p:cNvPr>
          <p:cNvSpPr txBox="1"/>
          <p:nvPr/>
        </p:nvSpPr>
        <p:spPr>
          <a:xfrm rot="21306919">
            <a:off x="1884069" y="3609320"/>
            <a:ext cx="370115" cy="369332"/>
          </a:xfrm>
          <a:prstGeom prst="rect">
            <a:avLst/>
          </a:prstGeom>
          <a:noFill/>
        </p:spPr>
        <p:txBody>
          <a:bodyPr wrap="square" rtlCol="0">
            <a:spAutoFit/>
          </a:bodyPr>
          <a:lstStyle/>
          <a:p>
            <a:r>
              <a:rPr lang="en-US" dirty="0"/>
              <a:t>$</a:t>
            </a:r>
          </a:p>
        </p:txBody>
      </p:sp>
      <p:sp>
        <p:nvSpPr>
          <p:cNvPr id="95" name="TextBox 94">
            <a:extLst>
              <a:ext uri="{FF2B5EF4-FFF2-40B4-BE49-F238E27FC236}">
                <a16:creationId xmlns:a16="http://schemas.microsoft.com/office/drawing/2014/main" id="{45D9D687-FFFA-4167-92EB-A557F2676855}"/>
              </a:ext>
            </a:extLst>
          </p:cNvPr>
          <p:cNvSpPr txBox="1"/>
          <p:nvPr/>
        </p:nvSpPr>
        <p:spPr>
          <a:xfrm>
            <a:off x="1311209" y="4123528"/>
            <a:ext cx="370115" cy="369332"/>
          </a:xfrm>
          <a:prstGeom prst="rect">
            <a:avLst/>
          </a:prstGeom>
          <a:noFill/>
        </p:spPr>
        <p:txBody>
          <a:bodyPr wrap="square" rtlCol="0">
            <a:spAutoFit/>
          </a:bodyPr>
          <a:lstStyle/>
          <a:p>
            <a:r>
              <a:rPr lang="en-US" dirty="0"/>
              <a:t>b</a:t>
            </a:r>
          </a:p>
        </p:txBody>
      </p:sp>
      <p:sp>
        <p:nvSpPr>
          <p:cNvPr id="96" name="TextBox 95">
            <a:extLst>
              <a:ext uri="{FF2B5EF4-FFF2-40B4-BE49-F238E27FC236}">
                <a16:creationId xmlns:a16="http://schemas.microsoft.com/office/drawing/2014/main" id="{1CD862D3-38C5-42FA-B14F-088E5FF06072}"/>
              </a:ext>
            </a:extLst>
          </p:cNvPr>
          <p:cNvSpPr txBox="1"/>
          <p:nvPr/>
        </p:nvSpPr>
        <p:spPr>
          <a:xfrm rot="19172715">
            <a:off x="2325755" y="2499379"/>
            <a:ext cx="370115" cy="369332"/>
          </a:xfrm>
          <a:prstGeom prst="rect">
            <a:avLst/>
          </a:prstGeom>
          <a:noFill/>
        </p:spPr>
        <p:txBody>
          <a:bodyPr wrap="square" rtlCol="0">
            <a:spAutoFit/>
          </a:bodyPr>
          <a:lstStyle/>
          <a:p>
            <a:r>
              <a:rPr lang="en-US" dirty="0"/>
              <a:t>a</a:t>
            </a:r>
          </a:p>
        </p:txBody>
      </p:sp>
      <p:sp>
        <p:nvSpPr>
          <p:cNvPr id="97" name="TextBox 96">
            <a:extLst>
              <a:ext uri="{FF2B5EF4-FFF2-40B4-BE49-F238E27FC236}">
                <a16:creationId xmlns:a16="http://schemas.microsoft.com/office/drawing/2014/main" id="{DA23E568-8E4F-48AA-975D-59072F6F5A29}"/>
              </a:ext>
            </a:extLst>
          </p:cNvPr>
          <p:cNvSpPr txBox="1"/>
          <p:nvPr/>
        </p:nvSpPr>
        <p:spPr>
          <a:xfrm rot="21306919">
            <a:off x="2537215" y="1963394"/>
            <a:ext cx="370115" cy="369332"/>
          </a:xfrm>
          <a:prstGeom prst="rect">
            <a:avLst/>
          </a:prstGeom>
          <a:noFill/>
        </p:spPr>
        <p:txBody>
          <a:bodyPr wrap="square" rtlCol="0">
            <a:spAutoFit/>
          </a:bodyPr>
          <a:lstStyle/>
          <a:p>
            <a:r>
              <a:rPr lang="en-US" dirty="0"/>
              <a:t>$</a:t>
            </a:r>
          </a:p>
        </p:txBody>
      </p:sp>
      <p:sp>
        <p:nvSpPr>
          <p:cNvPr id="98" name="TextBox 97">
            <a:extLst>
              <a:ext uri="{FF2B5EF4-FFF2-40B4-BE49-F238E27FC236}">
                <a16:creationId xmlns:a16="http://schemas.microsoft.com/office/drawing/2014/main" id="{C92315FF-9B51-49A8-BC5A-360A92D7A061}"/>
              </a:ext>
            </a:extLst>
          </p:cNvPr>
          <p:cNvSpPr txBox="1"/>
          <p:nvPr/>
        </p:nvSpPr>
        <p:spPr>
          <a:xfrm rot="21306919">
            <a:off x="2689615" y="2873443"/>
            <a:ext cx="370115" cy="369332"/>
          </a:xfrm>
          <a:prstGeom prst="rect">
            <a:avLst/>
          </a:prstGeom>
          <a:noFill/>
        </p:spPr>
        <p:txBody>
          <a:bodyPr wrap="square" rtlCol="0">
            <a:spAutoFit/>
          </a:bodyPr>
          <a:lstStyle/>
          <a:p>
            <a:r>
              <a:rPr lang="en-US" dirty="0"/>
              <a:t>$</a:t>
            </a:r>
          </a:p>
        </p:txBody>
      </p:sp>
      <p:sp>
        <p:nvSpPr>
          <p:cNvPr id="99" name="TextBox 98">
            <a:extLst>
              <a:ext uri="{FF2B5EF4-FFF2-40B4-BE49-F238E27FC236}">
                <a16:creationId xmlns:a16="http://schemas.microsoft.com/office/drawing/2014/main" id="{66B85D30-0611-4D79-87F1-72FC578C8B06}"/>
              </a:ext>
            </a:extLst>
          </p:cNvPr>
          <p:cNvSpPr txBox="1"/>
          <p:nvPr/>
        </p:nvSpPr>
        <p:spPr>
          <a:xfrm>
            <a:off x="2236497" y="3017377"/>
            <a:ext cx="373505" cy="369332"/>
          </a:xfrm>
          <a:prstGeom prst="rect">
            <a:avLst/>
          </a:prstGeom>
          <a:noFill/>
        </p:spPr>
        <p:txBody>
          <a:bodyPr wrap="square" rtlCol="0">
            <a:spAutoFit/>
          </a:bodyPr>
          <a:lstStyle/>
          <a:p>
            <a:r>
              <a:rPr lang="en-US" dirty="0"/>
              <a:t>a</a:t>
            </a:r>
          </a:p>
        </p:txBody>
      </p:sp>
      <p:sp>
        <p:nvSpPr>
          <p:cNvPr id="100" name="TextBox 99">
            <a:extLst>
              <a:ext uri="{FF2B5EF4-FFF2-40B4-BE49-F238E27FC236}">
                <a16:creationId xmlns:a16="http://schemas.microsoft.com/office/drawing/2014/main" id="{FB86400B-BA95-4886-BAC9-2307ABC27CA4}"/>
              </a:ext>
            </a:extLst>
          </p:cNvPr>
          <p:cNvSpPr txBox="1"/>
          <p:nvPr/>
        </p:nvSpPr>
        <p:spPr>
          <a:xfrm>
            <a:off x="2206015" y="3457163"/>
            <a:ext cx="373505" cy="369332"/>
          </a:xfrm>
          <a:prstGeom prst="rect">
            <a:avLst/>
          </a:prstGeom>
          <a:noFill/>
        </p:spPr>
        <p:txBody>
          <a:bodyPr wrap="square" rtlCol="0">
            <a:spAutoFit/>
          </a:bodyPr>
          <a:lstStyle/>
          <a:p>
            <a:r>
              <a:rPr lang="en-US" dirty="0"/>
              <a:t>b</a:t>
            </a:r>
          </a:p>
        </p:txBody>
      </p:sp>
      <p:sp>
        <p:nvSpPr>
          <p:cNvPr id="101" name="TextBox 100">
            <a:extLst>
              <a:ext uri="{FF2B5EF4-FFF2-40B4-BE49-F238E27FC236}">
                <a16:creationId xmlns:a16="http://schemas.microsoft.com/office/drawing/2014/main" id="{C7735817-825A-4216-BE88-3962FC649CE3}"/>
              </a:ext>
            </a:extLst>
          </p:cNvPr>
          <p:cNvSpPr txBox="1"/>
          <p:nvPr/>
        </p:nvSpPr>
        <p:spPr>
          <a:xfrm>
            <a:off x="2201660" y="3936137"/>
            <a:ext cx="373505" cy="369332"/>
          </a:xfrm>
          <a:prstGeom prst="rect">
            <a:avLst/>
          </a:prstGeom>
          <a:noFill/>
        </p:spPr>
        <p:txBody>
          <a:bodyPr wrap="square" rtlCol="0">
            <a:spAutoFit/>
          </a:bodyPr>
          <a:lstStyle/>
          <a:p>
            <a:r>
              <a:rPr lang="en-US" dirty="0"/>
              <a:t>a</a:t>
            </a:r>
          </a:p>
        </p:txBody>
      </p:sp>
      <p:sp>
        <p:nvSpPr>
          <p:cNvPr id="102" name="TextBox 101">
            <a:extLst>
              <a:ext uri="{FF2B5EF4-FFF2-40B4-BE49-F238E27FC236}">
                <a16:creationId xmlns:a16="http://schemas.microsoft.com/office/drawing/2014/main" id="{73D0637B-6268-47FE-BB3B-E4D2F239A3C3}"/>
              </a:ext>
            </a:extLst>
          </p:cNvPr>
          <p:cNvSpPr txBox="1"/>
          <p:nvPr/>
        </p:nvSpPr>
        <p:spPr>
          <a:xfrm>
            <a:off x="2264382" y="4428172"/>
            <a:ext cx="373505" cy="369332"/>
          </a:xfrm>
          <a:prstGeom prst="rect">
            <a:avLst/>
          </a:prstGeom>
          <a:noFill/>
        </p:spPr>
        <p:txBody>
          <a:bodyPr wrap="square" rtlCol="0">
            <a:spAutoFit/>
          </a:bodyPr>
          <a:lstStyle/>
          <a:p>
            <a:r>
              <a:rPr lang="en-US" dirty="0"/>
              <a:t>$</a:t>
            </a:r>
          </a:p>
        </p:txBody>
      </p:sp>
      <p:sp>
        <p:nvSpPr>
          <p:cNvPr id="103" name="TextBox 102">
            <a:extLst>
              <a:ext uri="{FF2B5EF4-FFF2-40B4-BE49-F238E27FC236}">
                <a16:creationId xmlns:a16="http://schemas.microsoft.com/office/drawing/2014/main" id="{3F350E93-C1A1-4169-A9D5-7F03927171BC}"/>
              </a:ext>
            </a:extLst>
          </p:cNvPr>
          <p:cNvSpPr txBox="1"/>
          <p:nvPr/>
        </p:nvSpPr>
        <p:spPr>
          <a:xfrm rot="17803974">
            <a:off x="279834" y="3944591"/>
            <a:ext cx="370115" cy="369332"/>
          </a:xfrm>
          <a:prstGeom prst="rect">
            <a:avLst/>
          </a:prstGeom>
          <a:noFill/>
        </p:spPr>
        <p:txBody>
          <a:bodyPr wrap="square" rtlCol="0">
            <a:spAutoFit/>
          </a:bodyPr>
          <a:lstStyle/>
          <a:p>
            <a:r>
              <a:rPr lang="en-US" dirty="0"/>
              <a:t>$</a:t>
            </a:r>
          </a:p>
        </p:txBody>
      </p:sp>
      <mc:AlternateContent xmlns:mc="http://schemas.openxmlformats.org/markup-compatibility/2006" xmlns:a14="http://schemas.microsoft.com/office/drawing/2010/main">
        <mc:Choice Requires="a14">
          <p:sp>
            <p:nvSpPr>
              <p:cNvPr id="104" name="TextBox 103">
                <a:extLst>
                  <a:ext uri="{FF2B5EF4-FFF2-40B4-BE49-F238E27FC236}">
                    <a16:creationId xmlns:a16="http://schemas.microsoft.com/office/drawing/2014/main" id="{3EAD760C-5A1C-4BA6-B155-A8210994F4A3}"/>
                  </a:ext>
                </a:extLst>
              </p:cNvPr>
              <p:cNvSpPr txBox="1"/>
              <p:nvPr/>
            </p:nvSpPr>
            <p:spPr>
              <a:xfrm>
                <a:off x="5115910" y="1907195"/>
                <a:ext cx="6487511" cy="369332"/>
              </a:xfrm>
              <a:prstGeom prst="rect">
                <a:avLst/>
              </a:prstGeom>
              <a:noFill/>
            </p:spPr>
            <p:txBody>
              <a:bodyPr wrap="square" rtlCol="0">
                <a:spAutoFit/>
              </a:bodyPr>
              <a:lstStyle/>
              <a:p>
                <a:pPr marL="285750" indent="-285750">
                  <a:buFont typeface="Arial" panose="020B0604020202020204" pitchFamily="34" charset="0"/>
                  <a:buChar char="•"/>
                </a:pPr>
                <a:r>
                  <a:rPr lang="en-US" dirty="0"/>
                  <a:t>We saw that suffix tries have </a:t>
                </a:r>
                <a14:m>
                  <m:oMath xmlns:m="http://schemas.openxmlformats.org/officeDocument/2006/math">
                    <m:r>
                      <a:rPr lang="en-US" b="0" i="1" smtClean="0">
                        <a:solidFill>
                          <a:srgbClr val="FF4EFF"/>
                        </a:solidFill>
                        <a:latin typeface="Cambria Math" panose="02040503050406030204" pitchFamily="18" charset="0"/>
                      </a:rPr>
                      <m:t>𝑂</m:t>
                    </m:r>
                    <m:r>
                      <a:rPr lang="en-US" b="0" i="1" smtClean="0">
                        <a:solidFill>
                          <a:srgbClr val="FF4EFF"/>
                        </a:solidFill>
                        <a:latin typeface="Cambria Math" panose="02040503050406030204" pitchFamily="18" charset="0"/>
                      </a:rPr>
                      <m:t>(</m:t>
                    </m:r>
                    <m:sSup>
                      <m:sSupPr>
                        <m:ctrlPr>
                          <a:rPr lang="en-US" b="0" i="1" smtClean="0">
                            <a:solidFill>
                              <a:srgbClr val="FF4EFF"/>
                            </a:solidFill>
                            <a:latin typeface="Cambria Math" panose="02040503050406030204" pitchFamily="18" charset="0"/>
                          </a:rPr>
                        </m:ctrlPr>
                      </m:sSupPr>
                      <m:e>
                        <m:r>
                          <a:rPr lang="en-US" b="0" i="1" smtClean="0">
                            <a:solidFill>
                              <a:srgbClr val="FF4EFF"/>
                            </a:solidFill>
                            <a:latin typeface="Cambria Math" panose="02040503050406030204" pitchFamily="18" charset="0"/>
                          </a:rPr>
                          <m:t>𝑛</m:t>
                        </m:r>
                      </m:e>
                      <m:sup>
                        <m:r>
                          <a:rPr lang="en-US" b="0" i="1" smtClean="0">
                            <a:solidFill>
                              <a:srgbClr val="FF4EFF"/>
                            </a:solidFill>
                            <a:latin typeface="Cambria Math" panose="02040503050406030204" pitchFamily="18" charset="0"/>
                          </a:rPr>
                          <m:t>2</m:t>
                        </m:r>
                      </m:sup>
                    </m:sSup>
                    <m:r>
                      <a:rPr lang="en-US" b="0" i="1" smtClean="0">
                        <a:solidFill>
                          <a:srgbClr val="FF4EFF"/>
                        </a:solidFill>
                        <a:latin typeface="Cambria Math" panose="02040503050406030204" pitchFamily="18" charset="0"/>
                      </a:rPr>
                      <m:t>)</m:t>
                    </m:r>
                  </m:oMath>
                </a14:m>
                <a:r>
                  <a:rPr lang="en-US" dirty="0">
                    <a:solidFill>
                      <a:srgbClr val="FF4EFF"/>
                    </a:solidFill>
                  </a:rPr>
                  <a:t> nodes</a:t>
                </a:r>
                <a:r>
                  <a:rPr lang="en-US" dirty="0"/>
                  <a:t>…</a:t>
                </a:r>
              </a:p>
            </p:txBody>
          </p:sp>
        </mc:Choice>
        <mc:Fallback xmlns="">
          <p:sp>
            <p:nvSpPr>
              <p:cNvPr id="104" name="TextBox 103">
                <a:extLst>
                  <a:ext uri="{FF2B5EF4-FFF2-40B4-BE49-F238E27FC236}">
                    <a16:creationId xmlns:a16="http://schemas.microsoft.com/office/drawing/2014/main" id="{3EAD760C-5A1C-4BA6-B155-A8210994F4A3}"/>
                  </a:ext>
                </a:extLst>
              </p:cNvPr>
              <p:cNvSpPr txBox="1">
                <a:spLocks noRot="1" noChangeAspect="1" noMove="1" noResize="1" noEditPoints="1" noAdjustHandles="1" noChangeArrowheads="1" noChangeShapeType="1" noTextEdit="1"/>
              </p:cNvSpPr>
              <p:nvPr/>
            </p:nvSpPr>
            <p:spPr>
              <a:xfrm>
                <a:off x="5115910" y="1907195"/>
                <a:ext cx="6487511" cy="369332"/>
              </a:xfrm>
              <a:prstGeom prst="rect">
                <a:avLst/>
              </a:prstGeom>
              <a:blipFill>
                <a:blip r:embed="rId2"/>
                <a:stretch>
                  <a:fillRect l="-564" t="-10000" b="-26667"/>
                </a:stretch>
              </a:blipFill>
            </p:spPr>
            <p:txBody>
              <a:bodyPr/>
              <a:lstStyle/>
              <a:p>
                <a:r>
                  <a:rPr lang="en-US">
                    <a:noFill/>
                  </a:rPr>
                  <a:t> </a:t>
                </a:r>
              </a:p>
            </p:txBody>
          </p:sp>
        </mc:Fallback>
      </mc:AlternateContent>
    </p:spTree>
    <p:extLst>
      <p:ext uri="{BB962C8B-B14F-4D97-AF65-F5344CB8AC3E}">
        <p14:creationId xmlns:p14="http://schemas.microsoft.com/office/powerpoint/2010/main" val="264666457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4F3F9-C2E6-4F79-8B43-C62096957853}"/>
              </a:ext>
            </a:extLst>
          </p:cNvPr>
          <p:cNvSpPr>
            <a:spLocks noGrp="1"/>
          </p:cNvSpPr>
          <p:nvPr>
            <p:ph type="title"/>
          </p:nvPr>
        </p:nvSpPr>
        <p:spPr/>
        <p:txBody>
          <a:bodyPr/>
          <a:lstStyle/>
          <a:p>
            <a:pPr algn="ctr"/>
            <a:r>
              <a:rPr lang="en-US" dirty="0"/>
              <a:t># nodes in a suffix tree</a:t>
            </a:r>
          </a:p>
        </p:txBody>
      </p:sp>
      <p:sp>
        <p:nvSpPr>
          <p:cNvPr id="41" name="TextBox 40">
            <a:extLst>
              <a:ext uri="{FF2B5EF4-FFF2-40B4-BE49-F238E27FC236}">
                <a16:creationId xmlns:a16="http://schemas.microsoft.com/office/drawing/2014/main" id="{AA1C3464-FF8E-4249-8828-82FD06A2B697}"/>
              </a:ext>
            </a:extLst>
          </p:cNvPr>
          <p:cNvSpPr txBox="1"/>
          <p:nvPr/>
        </p:nvSpPr>
        <p:spPr>
          <a:xfrm>
            <a:off x="1281808" y="3673426"/>
            <a:ext cx="370115" cy="369332"/>
          </a:xfrm>
          <a:prstGeom prst="rect">
            <a:avLst/>
          </a:prstGeom>
          <a:noFill/>
        </p:spPr>
        <p:txBody>
          <a:bodyPr wrap="square" rtlCol="0">
            <a:spAutoFit/>
          </a:bodyPr>
          <a:lstStyle/>
          <a:p>
            <a:r>
              <a:rPr lang="en-US" dirty="0"/>
              <a:t>a</a:t>
            </a:r>
          </a:p>
        </p:txBody>
      </p:sp>
      <p:sp>
        <p:nvSpPr>
          <p:cNvPr id="42" name="Oval 41">
            <a:extLst>
              <a:ext uri="{FF2B5EF4-FFF2-40B4-BE49-F238E27FC236}">
                <a16:creationId xmlns:a16="http://schemas.microsoft.com/office/drawing/2014/main" id="{09DE5E3B-567F-40A2-90E9-EF2FC8414542}"/>
              </a:ext>
            </a:extLst>
          </p:cNvPr>
          <p:cNvSpPr/>
          <p:nvPr/>
        </p:nvSpPr>
        <p:spPr>
          <a:xfrm>
            <a:off x="2134168" y="1907195"/>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1B9C4BA4-E873-44D9-AEFD-584950C9D351}"/>
              </a:ext>
            </a:extLst>
          </p:cNvPr>
          <p:cNvSpPr/>
          <p:nvPr/>
        </p:nvSpPr>
        <p:spPr>
          <a:xfrm>
            <a:off x="2652332" y="2425359"/>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69D28043-DB95-4FDC-9CAC-0A37F74B3BB6}"/>
              </a:ext>
            </a:extLst>
          </p:cNvPr>
          <p:cNvSpPr/>
          <p:nvPr/>
        </p:nvSpPr>
        <p:spPr>
          <a:xfrm>
            <a:off x="2151587" y="2447130"/>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165B3F42-E0E4-4E25-931F-E2306BFD4E46}"/>
              </a:ext>
            </a:extLst>
          </p:cNvPr>
          <p:cNvSpPr/>
          <p:nvPr/>
        </p:nvSpPr>
        <p:spPr>
          <a:xfrm>
            <a:off x="1507153" y="2468901"/>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254C3606-2C3A-4F1E-B983-C1F107E7E075}"/>
              </a:ext>
            </a:extLst>
          </p:cNvPr>
          <p:cNvSpPr/>
          <p:nvPr/>
        </p:nvSpPr>
        <p:spPr>
          <a:xfrm>
            <a:off x="2395428" y="2913042"/>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A02D80D8-C349-48FC-8D12-943FFE9410DF}"/>
              </a:ext>
            </a:extLst>
          </p:cNvPr>
          <p:cNvSpPr/>
          <p:nvPr/>
        </p:nvSpPr>
        <p:spPr>
          <a:xfrm>
            <a:off x="2774253" y="3357178"/>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680E832C-681E-45BD-9BD2-96C21D8DE3C2}"/>
              </a:ext>
            </a:extLst>
          </p:cNvPr>
          <p:cNvSpPr/>
          <p:nvPr/>
        </p:nvSpPr>
        <p:spPr>
          <a:xfrm>
            <a:off x="2391074" y="3352823"/>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1B0A283A-9270-4F6C-A869-94BA7F716343}"/>
              </a:ext>
            </a:extLst>
          </p:cNvPr>
          <p:cNvSpPr/>
          <p:nvPr/>
        </p:nvSpPr>
        <p:spPr>
          <a:xfrm>
            <a:off x="2404136" y="3836152"/>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4B1F97D7-9446-46E1-90F0-AFBDF82F992B}"/>
              </a:ext>
            </a:extLst>
          </p:cNvPr>
          <p:cNvSpPr/>
          <p:nvPr/>
        </p:nvSpPr>
        <p:spPr>
          <a:xfrm>
            <a:off x="2399782" y="4275933"/>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1B5607FE-DCAC-4A92-B286-A657ACBC711F}"/>
              </a:ext>
            </a:extLst>
          </p:cNvPr>
          <p:cNvSpPr/>
          <p:nvPr/>
        </p:nvSpPr>
        <p:spPr>
          <a:xfrm>
            <a:off x="2408489" y="4807160"/>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C9FF067E-1158-44EB-89DC-5E05E716473C}"/>
              </a:ext>
            </a:extLst>
          </p:cNvPr>
          <p:cNvSpPr/>
          <p:nvPr/>
        </p:nvSpPr>
        <p:spPr>
          <a:xfrm>
            <a:off x="1476674" y="2947875"/>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6A6FCED0-5CFF-4F83-9D13-6EB0759495FE}"/>
              </a:ext>
            </a:extLst>
          </p:cNvPr>
          <p:cNvSpPr/>
          <p:nvPr/>
        </p:nvSpPr>
        <p:spPr>
          <a:xfrm>
            <a:off x="1511509" y="3505223"/>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51323EBE-2BA5-414F-A979-6CF933EE9287}"/>
              </a:ext>
            </a:extLst>
          </p:cNvPr>
          <p:cNvSpPr/>
          <p:nvPr/>
        </p:nvSpPr>
        <p:spPr>
          <a:xfrm>
            <a:off x="1524571" y="4027741"/>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C7AD3470-D31B-404E-B246-A55EB9BBAD7B}"/>
              </a:ext>
            </a:extLst>
          </p:cNvPr>
          <p:cNvSpPr/>
          <p:nvPr/>
        </p:nvSpPr>
        <p:spPr>
          <a:xfrm>
            <a:off x="1520217" y="4467522"/>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648A3713-3194-4110-8660-95A014DCBB99}"/>
              </a:ext>
            </a:extLst>
          </p:cNvPr>
          <p:cNvSpPr/>
          <p:nvPr/>
        </p:nvSpPr>
        <p:spPr>
          <a:xfrm>
            <a:off x="1528924" y="4998749"/>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062132CA-6CC2-4D00-A7AE-DF89586B20AC}"/>
              </a:ext>
            </a:extLst>
          </p:cNvPr>
          <p:cNvSpPr/>
          <p:nvPr/>
        </p:nvSpPr>
        <p:spPr>
          <a:xfrm>
            <a:off x="1907746" y="2947876"/>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282FA9DB-FD0F-4B8A-92F7-487EA62D80CE}"/>
              </a:ext>
            </a:extLst>
          </p:cNvPr>
          <p:cNvSpPr/>
          <p:nvPr/>
        </p:nvSpPr>
        <p:spPr>
          <a:xfrm>
            <a:off x="1498442" y="5490787"/>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A8837ACD-7C77-4AA7-97C8-D074CE03FFDC}"/>
              </a:ext>
            </a:extLst>
          </p:cNvPr>
          <p:cNvSpPr/>
          <p:nvPr/>
        </p:nvSpPr>
        <p:spPr>
          <a:xfrm>
            <a:off x="988992" y="2969646"/>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C4025FB1-CF39-4171-9BAE-24C344BFDF33}"/>
              </a:ext>
            </a:extLst>
          </p:cNvPr>
          <p:cNvSpPr/>
          <p:nvPr/>
        </p:nvSpPr>
        <p:spPr>
          <a:xfrm>
            <a:off x="984638" y="3409427"/>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C464395A-C6BF-4BA7-AED1-19C27029C674}"/>
              </a:ext>
            </a:extLst>
          </p:cNvPr>
          <p:cNvSpPr/>
          <p:nvPr/>
        </p:nvSpPr>
        <p:spPr>
          <a:xfrm>
            <a:off x="579685" y="3918882"/>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A1B7731F-D36E-4458-932E-7663C410DD09}"/>
              </a:ext>
            </a:extLst>
          </p:cNvPr>
          <p:cNvSpPr/>
          <p:nvPr/>
        </p:nvSpPr>
        <p:spPr>
          <a:xfrm>
            <a:off x="340198" y="4515418"/>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3" name="Straight Arrow Connector 62">
            <a:extLst>
              <a:ext uri="{FF2B5EF4-FFF2-40B4-BE49-F238E27FC236}">
                <a16:creationId xmlns:a16="http://schemas.microsoft.com/office/drawing/2014/main" id="{4555A64B-8BA5-41F9-B46C-80A3E45C7712}"/>
              </a:ext>
            </a:extLst>
          </p:cNvPr>
          <p:cNvCxnSpPr>
            <a:stCxn id="42" idx="2"/>
            <a:endCxn id="45" idx="7"/>
          </p:cNvCxnSpPr>
          <p:nvPr/>
        </p:nvCxnSpPr>
        <p:spPr>
          <a:xfrm flipH="1">
            <a:off x="1674401" y="1995846"/>
            <a:ext cx="459767" cy="4990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1F512E9F-B45B-4698-9785-3D0AE57C67E4}"/>
              </a:ext>
            </a:extLst>
          </p:cNvPr>
          <p:cNvCxnSpPr>
            <a:cxnSpLocks/>
            <a:stCxn id="42" idx="6"/>
            <a:endCxn id="43" idx="1"/>
          </p:cNvCxnSpPr>
          <p:nvPr/>
        </p:nvCxnSpPr>
        <p:spPr>
          <a:xfrm>
            <a:off x="2330111" y="1995846"/>
            <a:ext cx="350916" cy="45547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86120C4C-B76B-43FD-9204-8DBD43215735}"/>
              </a:ext>
            </a:extLst>
          </p:cNvPr>
          <p:cNvCxnSpPr>
            <a:cxnSpLocks/>
            <a:endCxn id="44" idx="0"/>
          </p:cNvCxnSpPr>
          <p:nvPr/>
        </p:nvCxnSpPr>
        <p:spPr>
          <a:xfrm>
            <a:off x="2219970" y="2094876"/>
            <a:ext cx="29589" cy="35225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EE28201B-43E0-43AC-8F82-98CC025A168C}"/>
              </a:ext>
            </a:extLst>
          </p:cNvPr>
          <p:cNvCxnSpPr>
            <a:cxnSpLocks/>
            <a:endCxn id="46" idx="0"/>
          </p:cNvCxnSpPr>
          <p:nvPr/>
        </p:nvCxnSpPr>
        <p:spPr>
          <a:xfrm>
            <a:off x="2301416" y="2593526"/>
            <a:ext cx="191984" cy="31951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94049263-9589-4365-8AE4-CC535AA07412}"/>
              </a:ext>
            </a:extLst>
          </p:cNvPr>
          <p:cNvCxnSpPr>
            <a:cxnSpLocks/>
            <a:endCxn id="47" idx="0"/>
          </p:cNvCxnSpPr>
          <p:nvPr/>
        </p:nvCxnSpPr>
        <p:spPr>
          <a:xfrm>
            <a:off x="2571383" y="3033312"/>
            <a:ext cx="300842" cy="3238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56DA5490-379E-4DDE-B879-E95E998A22A5}"/>
              </a:ext>
            </a:extLst>
          </p:cNvPr>
          <p:cNvCxnSpPr>
            <a:cxnSpLocks/>
            <a:endCxn id="59" idx="0"/>
          </p:cNvCxnSpPr>
          <p:nvPr/>
        </p:nvCxnSpPr>
        <p:spPr>
          <a:xfrm flipH="1">
            <a:off x="1086964" y="2592385"/>
            <a:ext cx="441960" cy="37726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8C2B0656-7525-435D-940D-90A13B5FA61C}"/>
              </a:ext>
            </a:extLst>
          </p:cNvPr>
          <p:cNvCxnSpPr>
            <a:cxnSpLocks/>
            <a:endCxn id="52" idx="0"/>
          </p:cNvCxnSpPr>
          <p:nvPr/>
        </p:nvCxnSpPr>
        <p:spPr>
          <a:xfrm flipH="1">
            <a:off x="1574646" y="2653330"/>
            <a:ext cx="17412" cy="29454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AE6E938F-68BC-4219-BAEE-10D72C7A5468}"/>
              </a:ext>
            </a:extLst>
          </p:cNvPr>
          <p:cNvCxnSpPr>
            <a:cxnSpLocks/>
            <a:endCxn id="57" idx="0"/>
          </p:cNvCxnSpPr>
          <p:nvPr/>
        </p:nvCxnSpPr>
        <p:spPr>
          <a:xfrm>
            <a:off x="1705269" y="2648974"/>
            <a:ext cx="300449" cy="29890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9D0C3035-4030-4B7B-80CF-2D47B9208D5D}"/>
              </a:ext>
            </a:extLst>
          </p:cNvPr>
          <p:cNvCxnSpPr>
            <a:cxnSpLocks/>
          </p:cNvCxnSpPr>
          <p:nvPr/>
        </p:nvCxnSpPr>
        <p:spPr>
          <a:xfrm flipH="1">
            <a:off x="2484694" y="3066989"/>
            <a:ext cx="17412" cy="29454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839E58BB-F1BC-4242-984E-4C7F4EE57D00}"/>
              </a:ext>
            </a:extLst>
          </p:cNvPr>
          <p:cNvCxnSpPr>
            <a:cxnSpLocks/>
          </p:cNvCxnSpPr>
          <p:nvPr/>
        </p:nvCxnSpPr>
        <p:spPr>
          <a:xfrm flipH="1">
            <a:off x="2480337" y="3532901"/>
            <a:ext cx="17412" cy="29454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96E67E09-E667-4754-961C-2F6D4D6D5873}"/>
              </a:ext>
            </a:extLst>
          </p:cNvPr>
          <p:cNvCxnSpPr>
            <a:cxnSpLocks/>
          </p:cNvCxnSpPr>
          <p:nvPr/>
        </p:nvCxnSpPr>
        <p:spPr>
          <a:xfrm flipH="1">
            <a:off x="2480339" y="4003161"/>
            <a:ext cx="17412" cy="29454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9A35B918-30AD-46F9-BF30-D0D9776D7C95}"/>
              </a:ext>
            </a:extLst>
          </p:cNvPr>
          <p:cNvCxnSpPr>
            <a:cxnSpLocks/>
          </p:cNvCxnSpPr>
          <p:nvPr/>
        </p:nvCxnSpPr>
        <p:spPr>
          <a:xfrm flipH="1">
            <a:off x="2502108" y="4495199"/>
            <a:ext cx="17412" cy="29454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E3ADAF49-37DA-4E8D-9FD6-4B6316EAB4C2}"/>
              </a:ext>
            </a:extLst>
          </p:cNvPr>
          <p:cNvCxnSpPr>
            <a:cxnSpLocks/>
          </p:cNvCxnSpPr>
          <p:nvPr/>
        </p:nvCxnSpPr>
        <p:spPr>
          <a:xfrm>
            <a:off x="1557225" y="3167137"/>
            <a:ext cx="16654" cy="28181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B5206CFF-985F-458C-8B7E-3224D7ADE2EC}"/>
              </a:ext>
            </a:extLst>
          </p:cNvPr>
          <p:cNvCxnSpPr>
            <a:cxnSpLocks/>
          </p:cNvCxnSpPr>
          <p:nvPr/>
        </p:nvCxnSpPr>
        <p:spPr>
          <a:xfrm flipH="1">
            <a:off x="1613833" y="3745879"/>
            <a:ext cx="26121" cy="29928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7A2E3345-C251-4C5E-B26E-38906450CF99}"/>
              </a:ext>
            </a:extLst>
          </p:cNvPr>
          <p:cNvCxnSpPr>
            <a:cxnSpLocks/>
          </p:cNvCxnSpPr>
          <p:nvPr/>
        </p:nvCxnSpPr>
        <p:spPr>
          <a:xfrm flipH="1">
            <a:off x="1613836" y="4181687"/>
            <a:ext cx="17412" cy="29454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C8ED2ADB-FF68-4BD7-8A56-62A7A1C4ECD4}"/>
              </a:ext>
            </a:extLst>
          </p:cNvPr>
          <p:cNvCxnSpPr>
            <a:cxnSpLocks/>
          </p:cNvCxnSpPr>
          <p:nvPr/>
        </p:nvCxnSpPr>
        <p:spPr>
          <a:xfrm flipH="1">
            <a:off x="1622542" y="4712914"/>
            <a:ext cx="17412" cy="29454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44441437-FC3F-41DF-96E0-7005B01A4195}"/>
              </a:ext>
            </a:extLst>
          </p:cNvPr>
          <p:cNvCxnSpPr>
            <a:cxnSpLocks/>
          </p:cNvCxnSpPr>
          <p:nvPr/>
        </p:nvCxnSpPr>
        <p:spPr>
          <a:xfrm flipH="1">
            <a:off x="1605123" y="5152700"/>
            <a:ext cx="17412" cy="29454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D978B098-3D9F-4A09-B971-2C9B049524D3}"/>
              </a:ext>
            </a:extLst>
          </p:cNvPr>
          <p:cNvCxnSpPr>
            <a:cxnSpLocks/>
          </p:cNvCxnSpPr>
          <p:nvPr/>
        </p:nvCxnSpPr>
        <p:spPr>
          <a:xfrm flipH="1">
            <a:off x="1078257" y="3136656"/>
            <a:ext cx="17412" cy="29454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7AE52CA3-080D-409B-8C98-75A9772ABAA0}"/>
              </a:ext>
            </a:extLst>
          </p:cNvPr>
          <p:cNvCxnSpPr>
            <a:cxnSpLocks/>
          </p:cNvCxnSpPr>
          <p:nvPr/>
        </p:nvCxnSpPr>
        <p:spPr>
          <a:xfrm flipH="1">
            <a:off x="790866" y="3602568"/>
            <a:ext cx="209005" cy="30325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1C73C2F-FFE7-4927-8197-08F2CC13FF65}"/>
              </a:ext>
            </a:extLst>
          </p:cNvPr>
          <p:cNvCxnSpPr>
            <a:cxnSpLocks/>
          </p:cNvCxnSpPr>
          <p:nvPr/>
        </p:nvCxnSpPr>
        <p:spPr>
          <a:xfrm flipH="1">
            <a:off x="444289" y="4085891"/>
            <a:ext cx="202884" cy="36734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EF23D7D1-275D-40B5-A049-B17EDE2AF0BE}"/>
              </a:ext>
            </a:extLst>
          </p:cNvPr>
          <p:cNvSpPr txBox="1"/>
          <p:nvPr/>
        </p:nvSpPr>
        <p:spPr>
          <a:xfrm rot="19172715">
            <a:off x="1720511" y="1907195"/>
            <a:ext cx="370115" cy="369332"/>
          </a:xfrm>
          <a:prstGeom prst="rect">
            <a:avLst/>
          </a:prstGeom>
          <a:noFill/>
        </p:spPr>
        <p:txBody>
          <a:bodyPr wrap="square" rtlCol="0">
            <a:spAutoFit/>
          </a:bodyPr>
          <a:lstStyle/>
          <a:p>
            <a:r>
              <a:rPr lang="en-US" dirty="0"/>
              <a:t>a</a:t>
            </a:r>
          </a:p>
        </p:txBody>
      </p:sp>
      <p:sp>
        <p:nvSpPr>
          <p:cNvPr id="84" name="TextBox 83">
            <a:extLst>
              <a:ext uri="{FF2B5EF4-FFF2-40B4-BE49-F238E27FC236}">
                <a16:creationId xmlns:a16="http://schemas.microsoft.com/office/drawing/2014/main" id="{C8A399A2-05BD-44D3-B769-AC9CD2A730B6}"/>
              </a:ext>
            </a:extLst>
          </p:cNvPr>
          <p:cNvSpPr txBox="1"/>
          <p:nvPr/>
        </p:nvSpPr>
        <p:spPr>
          <a:xfrm rot="19172715">
            <a:off x="1089137" y="2425358"/>
            <a:ext cx="370115" cy="369332"/>
          </a:xfrm>
          <a:prstGeom prst="rect">
            <a:avLst/>
          </a:prstGeom>
          <a:noFill/>
        </p:spPr>
        <p:txBody>
          <a:bodyPr wrap="square" rtlCol="0">
            <a:spAutoFit/>
          </a:bodyPr>
          <a:lstStyle/>
          <a:p>
            <a:r>
              <a:rPr lang="en-US" dirty="0"/>
              <a:t>a</a:t>
            </a:r>
          </a:p>
        </p:txBody>
      </p:sp>
      <p:sp>
        <p:nvSpPr>
          <p:cNvPr id="85" name="TextBox 84">
            <a:extLst>
              <a:ext uri="{FF2B5EF4-FFF2-40B4-BE49-F238E27FC236}">
                <a16:creationId xmlns:a16="http://schemas.microsoft.com/office/drawing/2014/main" id="{575BEB2C-775F-471F-9526-11423C6852CF}"/>
              </a:ext>
            </a:extLst>
          </p:cNvPr>
          <p:cNvSpPr txBox="1"/>
          <p:nvPr/>
        </p:nvSpPr>
        <p:spPr>
          <a:xfrm rot="18347572">
            <a:off x="614520" y="3413782"/>
            <a:ext cx="370115" cy="369332"/>
          </a:xfrm>
          <a:prstGeom prst="rect">
            <a:avLst/>
          </a:prstGeom>
          <a:noFill/>
        </p:spPr>
        <p:txBody>
          <a:bodyPr wrap="square" rtlCol="0">
            <a:spAutoFit/>
          </a:bodyPr>
          <a:lstStyle/>
          <a:p>
            <a:r>
              <a:rPr lang="en-US" dirty="0"/>
              <a:t>a</a:t>
            </a:r>
          </a:p>
        </p:txBody>
      </p:sp>
      <p:sp>
        <p:nvSpPr>
          <p:cNvPr id="86" name="TextBox 85">
            <a:extLst>
              <a:ext uri="{FF2B5EF4-FFF2-40B4-BE49-F238E27FC236}">
                <a16:creationId xmlns:a16="http://schemas.microsoft.com/office/drawing/2014/main" id="{8ECF7DBD-20C8-477D-80ED-BE9FD63881D0}"/>
              </a:ext>
            </a:extLst>
          </p:cNvPr>
          <p:cNvSpPr txBox="1"/>
          <p:nvPr/>
        </p:nvSpPr>
        <p:spPr>
          <a:xfrm rot="21249859">
            <a:off x="1563760" y="2651779"/>
            <a:ext cx="370115" cy="369332"/>
          </a:xfrm>
          <a:prstGeom prst="rect">
            <a:avLst/>
          </a:prstGeom>
          <a:noFill/>
        </p:spPr>
        <p:txBody>
          <a:bodyPr wrap="square" rtlCol="0">
            <a:spAutoFit/>
          </a:bodyPr>
          <a:lstStyle/>
          <a:p>
            <a:r>
              <a:rPr lang="en-US" dirty="0"/>
              <a:t>b</a:t>
            </a:r>
          </a:p>
        </p:txBody>
      </p:sp>
      <p:sp>
        <p:nvSpPr>
          <p:cNvPr id="87" name="TextBox 86">
            <a:extLst>
              <a:ext uri="{FF2B5EF4-FFF2-40B4-BE49-F238E27FC236}">
                <a16:creationId xmlns:a16="http://schemas.microsoft.com/office/drawing/2014/main" id="{6D1D7A62-5574-4DE2-81F8-3BC8884B4B31}"/>
              </a:ext>
            </a:extLst>
          </p:cNvPr>
          <p:cNvSpPr txBox="1"/>
          <p:nvPr/>
        </p:nvSpPr>
        <p:spPr>
          <a:xfrm rot="21306919">
            <a:off x="1849235" y="2516394"/>
            <a:ext cx="370115" cy="369332"/>
          </a:xfrm>
          <a:prstGeom prst="rect">
            <a:avLst/>
          </a:prstGeom>
          <a:noFill/>
        </p:spPr>
        <p:txBody>
          <a:bodyPr wrap="square" rtlCol="0">
            <a:spAutoFit/>
          </a:bodyPr>
          <a:lstStyle/>
          <a:p>
            <a:r>
              <a:rPr lang="en-US" dirty="0"/>
              <a:t>$</a:t>
            </a:r>
          </a:p>
        </p:txBody>
      </p:sp>
      <p:sp>
        <p:nvSpPr>
          <p:cNvPr id="88" name="TextBox 87">
            <a:extLst>
              <a:ext uri="{FF2B5EF4-FFF2-40B4-BE49-F238E27FC236}">
                <a16:creationId xmlns:a16="http://schemas.microsoft.com/office/drawing/2014/main" id="{146C36C6-7861-4FBB-9E8C-50584E6B179B}"/>
              </a:ext>
            </a:extLst>
          </p:cNvPr>
          <p:cNvSpPr txBox="1"/>
          <p:nvPr/>
        </p:nvSpPr>
        <p:spPr>
          <a:xfrm>
            <a:off x="1274198" y="3100110"/>
            <a:ext cx="373505" cy="369332"/>
          </a:xfrm>
          <a:prstGeom prst="rect">
            <a:avLst/>
          </a:prstGeom>
          <a:noFill/>
        </p:spPr>
        <p:txBody>
          <a:bodyPr wrap="square" rtlCol="0">
            <a:spAutoFit/>
          </a:bodyPr>
          <a:lstStyle/>
          <a:p>
            <a:r>
              <a:rPr lang="en-US" dirty="0"/>
              <a:t>a</a:t>
            </a:r>
          </a:p>
        </p:txBody>
      </p:sp>
      <p:sp>
        <p:nvSpPr>
          <p:cNvPr id="89" name="TextBox 88">
            <a:extLst>
              <a:ext uri="{FF2B5EF4-FFF2-40B4-BE49-F238E27FC236}">
                <a16:creationId xmlns:a16="http://schemas.microsoft.com/office/drawing/2014/main" id="{1159B1EB-1A60-44AE-BA82-BC01B86F9F86}"/>
              </a:ext>
            </a:extLst>
          </p:cNvPr>
          <p:cNvSpPr txBox="1"/>
          <p:nvPr/>
        </p:nvSpPr>
        <p:spPr>
          <a:xfrm>
            <a:off x="1328622" y="4624272"/>
            <a:ext cx="370115" cy="369332"/>
          </a:xfrm>
          <a:prstGeom prst="rect">
            <a:avLst/>
          </a:prstGeom>
          <a:noFill/>
        </p:spPr>
        <p:txBody>
          <a:bodyPr wrap="square" rtlCol="0">
            <a:spAutoFit/>
          </a:bodyPr>
          <a:lstStyle/>
          <a:p>
            <a:r>
              <a:rPr lang="en-US" dirty="0"/>
              <a:t>a</a:t>
            </a:r>
          </a:p>
        </p:txBody>
      </p:sp>
      <p:sp>
        <p:nvSpPr>
          <p:cNvPr id="90" name="TextBox 89">
            <a:extLst>
              <a:ext uri="{FF2B5EF4-FFF2-40B4-BE49-F238E27FC236}">
                <a16:creationId xmlns:a16="http://schemas.microsoft.com/office/drawing/2014/main" id="{BFF03BA0-FEC9-4ED9-A51E-0FEF4E79A57C}"/>
              </a:ext>
            </a:extLst>
          </p:cNvPr>
          <p:cNvSpPr txBox="1"/>
          <p:nvPr/>
        </p:nvSpPr>
        <p:spPr>
          <a:xfrm>
            <a:off x="1326028" y="5077122"/>
            <a:ext cx="370115" cy="369332"/>
          </a:xfrm>
          <a:prstGeom prst="rect">
            <a:avLst/>
          </a:prstGeom>
          <a:noFill/>
        </p:spPr>
        <p:txBody>
          <a:bodyPr wrap="square" rtlCol="0">
            <a:spAutoFit/>
          </a:bodyPr>
          <a:lstStyle/>
          <a:p>
            <a:r>
              <a:rPr lang="en-US" dirty="0"/>
              <a:t>$</a:t>
            </a:r>
          </a:p>
        </p:txBody>
      </p:sp>
      <p:sp>
        <p:nvSpPr>
          <p:cNvPr id="91" name="TextBox 90">
            <a:extLst>
              <a:ext uri="{FF2B5EF4-FFF2-40B4-BE49-F238E27FC236}">
                <a16:creationId xmlns:a16="http://schemas.microsoft.com/office/drawing/2014/main" id="{3284DF5A-AA25-4C99-8E33-6D0B4141EB0C}"/>
              </a:ext>
            </a:extLst>
          </p:cNvPr>
          <p:cNvSpPr txBox="1"/>
          <p:nvPr/>
        </p:nvSpPr>
        <p:spPr>
          <a:xfrm rot="21249859">
            <a:off x="2003545" y="2085715"/>
            <a:ext cx="370115" cy="369332"/>
          </a:xfrm>
          <a:prstGeom prst="rect">
            <a:avLst/>
          </a:prstGeom>
          <a:noFill/>
        </p:spPr>
        <p:txBody>
          <a:bodyPr wrap="square" rtlCol="0">
            <a:spAutoFit/>
          </a:bodyPr>
          <a:lstStyle/>
          <a:p>
            <a:r>
              <a:rPr lang="en-US" dirty="0"/>
              <a:t>b</a:t>
            </a:r>
          </a:p>
        </p:txBody>
      </p:sp>
      <p:sp>
        <p:nvSpPr>
          <p:cNvPr id="92" name="Oval 91">
            <a:extLst>
              <a:ext uri="{FF2B5EF4-FFF2-40B4-BE49-F238E27FC236}">
                <a16:creationId xmlns:a16="http://schemas.microsoft.com/office/drawing/2014/main" id="{2B37E2DB-36DC-4114-B0AF-88CD8CB435E3}"/>
              </a:ext>
            </a:extLst>
          </p:cNvPr>
          <p:cNvSpPr/>
          <p:nvPr/>
        </p:nvSpPr>
        <p:spPr>
          <a:xfrm>
            <a:off x="1942580" y="4040802"/>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3" name="Straight Arrow Connector 92">
            <a:extLst>
              <a:ext uri="{FF2B5EF4-FFF2-40B4-BE49-F238E27FC236}">
                <a16:creationId xmlns:a16="http://schemas.microsoft.com/office/drawing/2014/main" id="{6EC8991D-F0F5-4C36-8A52-99EFDE228AB7}"/>
              </a:ext>
            </a:extLst>
          </p:cNvPr>
          <p:cNvCxnSpPr>
            <a:cxnSpLocks/>
            <a:stCxn id="53" idx="5"/>
            <a:endCxn id="92" idx="0"/>
          </p:cNvCxnSpPr>
          <p:nvPr/>
        </p:nvCxnSpPr>
        <p:spPr>
          <a:xfrm>
            <a:off x="1678757" y="3656559"/>
            <a:ext cx="361795" cy="38424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4" name="TextBox 93">
            <a:extLst>
              <a:ext uri="{FF2B5EF4-FFF2-40B4-BE49-F238E27FC236}">
                <a16:creationId xmlns:a16="http://schemas.microsoft.com/office/drawing/2014/main" id="{BF772918-48FF-46BC-96EF-434C175E7E8E}"/>
              </a:ext>
            </a:extLst>
          </p:cNvPr>
          <p:cNvSpPr txBox="1"/>
          <p:nvPr/>
        </p:nvSpPr>
        <p:spPr>
          <a:xfrm rot="21306919">
            <a:off x="1884069" y="3609320"/>
            <a:ext cx="370115" cy="369332"/>
          </a:xfrm>
          <a:prstGeom prst="rect">
            <a:avLst/>
          </a:prstGeom>
          <a:noFill/>
        </p:spPr>
        <p:txBody>
          <a:bodyPr wrap="square" rtlCol="0">
            <a:spAutoFit/>
          </a:bodyPr>
          <a:lstStyle/>
          <a:p>
            <a:r>
              <a:rPr lang="en-US" dirty="0"/>
              <a:t>$</a:t>
            </a:r>
          </a:p>
        </p:txBody>
      </p:sp>
      <p:sp>
        <p:nvSpPr>
          <p:cNvPr id="95" name="TextBox 94">
            <a:extLst>
              <a:ext uri="{FF2B5EF4-FFF2-40B4-BE49-F238E27FC236}">
                <a16:creationId xmlns:a16="http://schemas.microsoft.com/office/drawing/2014/main" id="{45D9D687-FFFA-4167-92EB-A557F2676855}"/>
              </a:ext>
            </a:extLst>
          </p:cNvPr>
          <p:cNvSpPr txBox="1"/>
          <p:nvPr/>
        </p:nvSpPr>
        <p:spPr>
          <a:xfrm>
            <a:off x="1311209" y="4123528"/>
            <a:ext cx="370115" cy="369332"/>
          </a:xfrm>
          <a:prstGeom prst="rect">
            <a:avLst/>
          </a:prstGeom>
          <a:noFill/>
        </p:spPr>
        <p:txBody>
          <a:bodyPr wrap="square" rtlCol="0">
            <a:spAutoFit/>
          </a:bodyPr>
          <a:lstStyle/>
          <a:p>
            <a:r>
              <a:rPr lang="en-US" dirty="0"/>
              <a:t>b</a:t>
            </a:r>
          </a:p>
        </p:txBody>
      </p:sp>
      <p:sp>
        <p:nvSpPr>
          <p:cNvPr id="96" name="TextBox 95">
            <a:extLst>
              <a:ext uri="{FF2B5EF4-FFF2-40B4-BE49-F238E27FC236}">
                <a16:creationId xmlns:a16="http://schemas.microsoft.com/office/drawing/2014/main" id="{1CD862D3-38C5-42FA-B14F-088E5FF06072}"/>
              </a:ext>
            </a:extLst>
          </p:cNvPr>
          <p:cNvSpPr txBox="1"/>
          <p:nvPr/>
        </p:nvSpPr>
        <p:spPr>
          <a:xfrm rot="19172715">
            <a:off x="2325755" y="2499379"/>
            <a:ext cx="370115" cy="369332"/>
          </a:xfrm>
          <a:prstGeom prst="rect">
            <a:avLst/>
          </a:prstGeom>
          <a:noFill/>
        </p:spPr>
        <p:txBody>
          <a:bodyPr wrap="square" rtlCol="0">
            <a:spAutoFit/>
          </a:bodyPr>
          <a:lstStyle/>
          <a:p>
            <a:r>
              <a:rPr lang="en-US" dirty="0"/>
              <a:t>a</a:t>
            </a:r>
          </a:p>
        </p:txBody>
      </p:sp>
      <p:sp>
        <p:nvSpPr>
          <p:cNvPr id="97" name="TextBox 96">
            <a:extLst>
              <a:ext uri="{FF2B5EF4-FFF2-40B4-BE49-F238E27FC236}">
                <a16:creationId xmlns:a16="http://schemas.microsoft.com/office/drawing/2014/main" id="{DA23E568-8E4F-48AA-975D-59072F6F5A29}"/>
              </a:ext>
            </a:extLst>
          </p:cNvPr>
          <p:cNvSpPr txBox="1"/>
          <p:nvPr/>
        </p:nvSpPr>
        <p:spPr>
          <a:xfrm rot="21306919">
            <a:off x="2537215" y="1963394"/>
            <a:ext cx="370115" cy="369332"/>
          </a:xfrm>
          <a:prstGeom prst="rect">
            <a:avLst/>
          </a:prstGeom>
          <a:noFill/>
        </p:spPr>
        <p:txBody>
          <a:bodyPr wrap="square" rtlCol="0">
            <a:spAutoFit/>
          </a:bodyPr>
          <a:lstStyle/>
          <a:p>
            <a:r>
              <a:rPr lang="en-US" dirty="0"/>
              <a:t>$</a:t>
            </a:r>
          </a:p>
        </p:txBody>
      </p:sp>
      <p:sp>
        <p:nvSpPr>
          <p:cNvPr id="98" name="TextBox 97">
            <a:extLst>
              <a:ext uri="{FF2B5EF4-FFF2-40B4-BE49-F238E27FC236}">
                <a16:creationId xmlns:a16="http://schemas.microsoft.com/office/drawing/2014/main" id="{C92315FF-9B51-49A8-BC5A-360A92D7A061}"/>
              </a:ext>
            </a:extLst>
          </p:cNvPr>
          <p:cNvSpPr txBox="1"/>
          <p:nvPr/>
        </p:nvSpPr>
        <p:spPr>
          <a:xfrm rot="21306919">
            <a:off x="2689615" y="2873443"/>
            <a:ext cx="370115" cy="369332"/>
          </a:xfrm>
          <a:prstGeom prst="rect">
            <a:avLst/>
          </a:prstGeom>
          <a:noFill/>
        </p:spPr>
        <p:txBody>
          <a:bodyPr wrap="square" rtlCol="0">
            <a:spAutoFit/>
          </a:bodyPr>
          <a:lstStyle/>
          <a:p>
            <a:r>
              <a:rPr lang="en-US" dirty="0"/>
              <a:t>$</a:t>
            </a:r>
          </a:p>
        </p:txBody>
      </p:sp>
      <p:sp>
        <p:nvSpPr>
          <p:cNvPr id="99" name="TextBox 98">
            <a:extLst>
              <a:ext uri="{FF2B5EF4-FFF2-40B4-BE49-F238E27FC236}">
                <a16:creationId xmlns:a16="http://schemas.microsoft.com/office/drawing/2014/main" id="{66B85D30-0611-4D79-87F1-72FC578C8B06}"/>
              </a:ext>
            </a:extLst>
          </p:cNvPr>
          <p:cNvSpPr txBox="1"/>
          <p:nvPr/>
        </p:nvSpPr>
        <p:spPr>
          <a:xfrm>
            <a:off x="2236497" y="3017377"/>
            <a:ext cx="373505" cy="369332"/>
          </a:xfrm>
          <a:prstGeom prst="rect">
            <a:avLst/>
          </a:prstGeom>
          <a:noFill/>
        </p:spPr>
        <p:txBody>
          <a:bodyPr wrap="square" rtlCol="0">
            <a:spAutoFit/>
          </a:bodyPr>
          <a:lstStyle/>
          <a:p>
            <a:r>
              <a:rPr lang="en-US" dirty="0"/>
              <a:t>a</a:t>
            </a:r>
          </a:p>
        </p:txBody>
      </p:sp>
      <p:sp>
        <p:nvSpPr>
          <p:cNvPr id="100" name="TextBox 99">
            <a:extLst>
              <a:ext uri="{FF2B5EF4-FFF2-40B4-BE49-F238E27FC236}">
                <a16:creationId xmlns:a16="http://schemas.microsoft.com/office/drawing/2014/main" id="{FB86400B-BA95-4886-BAC9-2307ABC27CA4}"/>
              </a:ext>
            </a:extLst>
          </p:cNvPr>
          <p:cNvSpPr txBox="1"/>
          <p:nvPr/>
        </p:nvSpPr>
        <p:spPr>
          <a:xfrm>
            <a:off x="2206015" y="3457163"/>
            <a:ext cx="373505" cy="369332"/>
          </a:xfrm>
          <a:prstGeom prst="rect">
            <a:avLst/>
          </a:prstGeom>
          <a:noFill/>
        </p:spPr>
        <p:txBody>
          <a:bodyPr wrap="square" rtlCol="0">
            <a:spAutoFit/>
          </a:bodyPr>
          <a:lstStyle/>
          <a:p>
            <a:r>
              <a:rPr lang="en-US" dirty="0"/>
              <a:t>b</a:t>
            </a:r>
          </a:p>
        </p:txBody>
      </p:sp>
      <p:sp>
        <p:nvSpPr>
          <p:cNvPr id="101" name="TextBox 100">
            <a:extLst>
              <a:ext uri="{FF2B5EF4-FFF2-40B4-BE49-F238E27FC236}">
                <a16:creationId xmlns:a16="http://schemas.microsoft.com/office/drawing/2014/main" id="{C7735817-825A-4216-BE88-3962FC649CE3}"/>
              </a:ext>
            </a:extLst>
          </p:cNvPr>
          <p:cNvSpPr txBox="1"/>
          <p:nvPr/>
        </p:nvSpPr>
        <p:spPr>
          <a:xfrm>
            <a:off x="2201660" y="3936137"/>
            <a:ext cx="373505" cy="369332"/>
          </a:xfrm>
          <a:prstGeom prst="rect">
            <a:avLst/>
          </a:prstGeom>
          <a:noFill/>
        </p:spPr>
        <p:txBody>
          <a:bodyPr wrap="square" rtlCol="0">
            <a:spAutoFit/>
          </a:bodyPr>
          <a:lstStyle/>
          <a:p>
            <a:r>
              <a:rPr lang="en-US" dirty="0"/>
              <a:t>a</a:t>
            </a:r>
          </a:p>
        </p:txBody>
      </p:sp>
      <p:sp>
        <p:nvSpPr>
          <p:cNvPr id="102" name="TextBox 101">
            <a:extLst>
              <a:ext uri="{FF2B5EF4-FFF2-40B4-BE49-F238E27FC236}">
                <a16:creationId xmlns:a16="http://schemas.microsoft.com/office/drawing/2014/main" id="{73D0637B-6268-47FE-BB3B-E4D2F239A3C3}"/>
              </a:ext>
            </a:extLst>
          </p:cNvPr>
          <p:cNvSpPr txBox="1"/>
          <p:nvPr/>
        </p:nvSpPr>
        <p:spPr>
          <a:xfrm>
            <a:off x="2264382" y="4428172"/>
            <a:ext cx="373505" cy="369332"/>
          </a:xfrm>
          <a:prstGeom prst="rect">
            <a:avLst/>
          </a:prstGeom>
          <a:noFill/>
        </p:spPr>
        <p:txBody>
          <a:bodyPr wrap="square" rtlCol="0">
            <a:spAutoFit/>
          </a:bodyPr>
          <a:lstStyle/>
          <a:p>
            <a:r>
              <a:rPr lang="en-US" dirty="0"/>
              <a:t>$</a:t>
            </a:r>
          </a:p>
        </p:txBody>
      </p:sp>
      <p:sp>
        <p:nvSpPr>
          <p:cNvPr id="103" name="TextBox 102">
            <a:extLst>
              <a:ext uri="{FF2B5EF4-FFF2-40B4-BE49-F238E27FC236}">
                <a16:creationId xmlns:a16="http://schemas.microsoft.com/office/drawing/2014/main" id="{3F350E93-C1A1-4169-A9D5-7F03927171BC}"/>
              </a:ext>
            </a:extLst>
          </p:cNvPr>
          <p:cNvSpPr txBox="1"/>
          <p:nvPr/>
        </p:nvSpPr>
        <p:spPr>
          <a:xfrm rot="17803974">
            <a:off x="279834" y="3944591"/>
            <a:ext cx="370115" cy="369332"/>
          </a:xfrm>
          <a:prstGeom prst="rect">
            <a:avLst/>
          </a:prstGeom>
          <a:noFill/>
        </p:spPr>
        <p:txBody>
          <a:bodyPr wrap="square" rtlCol="0">
            <a:spAutoFit/>
          </a:bodyPr>
          <a:lstStyle/>
          <a:p>
            <a:r>
              <a:rPr lang="en-US" dirty="0"/>
              <a:t>$</a:t>
            </a:r>
          </a:p>
        </p:txBody>
      </p:sp>
      <mc:AlternateContent xmlns:mc="http://schemas.openxmlformats.org/markup-compatibility/2006" xmlns:a14="http://schemas.microsoft.com/office/drawing/2010/main">
        <mc:Choice Requires="a14">
          <p:sp>
            <p:nvSpPr>
              <p:cNvPr id="104" name="TextBox 103">
                <a:extLst>
                  <a:ext uri="{FF2B5EF4-FFF2-40B4-BE49-F238E27FC236}">
                    <a16:creationId xmlns:a16="http://schemas.microsoft.com/office/drawing/2014/main" id="{3EAD760C-5A1C-4BA6-B155-A8210994F4A3}"/>
                  </a:ext>
                </a:extLst>
              </p:cNvPr>
              <p:cNvSpPr txBox="1"/>
              <p:nvPr/>
            </p:nvSpPr>
            <p:spPr>
              <a:xfrm>
                <a:off x="5115910" y="1907195"/>
                <a:ext cx="6487511" cy="646331"/>
              </a:xfrm>
              <a:prstGeom prst="rect">
                <a:avLst/>
              </a:prstGeom>
              <a:noFill/>
            </p:spPr>
            <p:txBody>
              <a:bodyPr wrap="square" rtlCol="0">
                <a:spAutoFit/>
              </a:bodyPr>
              <a:lstStyle/>
              <a:p>
                <a:pPr marL="285750" indent="-285750">
                  <a:buFont typeface="Arial" panose="020B0604020202020204" pitchFamily="34" charset="0"/>
                  <a:buChar char="•"/>
                </a:pPr>
                <a:r>
                  <a:rPr lang="en-US" dirty="0"/>
                  <a:t>We saw that suffix tries have </a:t>
                </a:r>
                <a14:m>
                  <m:oMath xmlns:m="http://schemas.openxmlformats.org/officeDocument/2006/math">
                    <m:r>
                      <a:rPr lang="en-US" b="0" i="1" smtClean="0">
                        <a:solidFill>
                          <a:srgbClr val="FF4EFF"/>
                        </a:solidFill>
                        <a:latin typeface="Cambria Math" panose="02040503050406030204" pitchFamily="18" charset="0"/>
                      </a:rPr>
                      <m:t>𝑂</m:t>
                    </m:r>
                    <m:r>
                      <a:rPr lang="en-US" b="0" i="1" smtClean="0">
                        <a:solidFill>
                          <a:srgbClr val="FF4EFF"/>
                        </a:solidFill>
                        <a:latin typeface="Cambria Math" panose="02040503050406030204" pitchFamily="18" charset="0"/>
                      </a:rPr>
                      <m:t>(</m:t>
                    </m:r>
                    <m:sSup>
                      <m:sSupPr>
                        <m:ctrlPr>
                          <a:rPr lang="en-US" b="0" i="1" smtClean="0">
                            <a:solidFill>
                              <a:srgbClr val="FF4EFF"/>
                            </a:solidFill>
                            <a:latin typeface="Cambria Math" panose="02040503050406030204" pitchFamily="18" charset="0"/>
                          </a:rPr>
                        </m:ctrlPr>
                      </m:sSupPr>
                      <m:e>
                        <m:r>
                          <a:rPr lang="en-US" b="0" i="1" smtClean="0">
                            <a:solidFill>
                              <a:srgbClr val="FF4EFF"/>
                            </a:solidFill>
                            <a:latin typeface="Cambria Math" panose="02040503050406030204" pitchFamily="18" charset="0"/>
                          </a:rPr>
                          <m:t>𝑛</m:t>
                        </m:r>
                      </m:e>
                      <m:sup>
                        <m:r>
                          <a:rPr lang="en-US" b="0" i="1" smtClean="0">
                            <a:solidFill>
                              <a:srgbClr val="FF4EFF"/>
                            </a:solidFill>
                            <a:latin typeface="Cambria Math" panose="02040503050406030204" pitchFamily="18" charset="0"/>
                          </a:rPr>
                          <m:t>2</m:t>
                        </m:r>
                      </m:sup>
                    </m:sSup>
                    <m:r>
                      <a:rPr lang="en-US" b="0" i="1" smtClean="0">
                        <a:solidFill>
                          <a:srgbClr val="FF4EFF"/>
                        </a:solidFill>
                        <a:latin typeface="Cambria Math" panose="02040503050406030204" pitchFamily="18" charset="0"/>
                      </a:rPr>
                      <m:t>)</m:t>
                    </m:r>
                  </m:oMath>
                </a14:m>
                <a:r>
                  <a:rPr lang="en-US" dirty="0">
                    <a:solidFill>
                      <a:srgbClr val="FF4EFF"/>
                    </a:solidFill>
                  </a:rPr>
                  <a:t> nodes…</a:t>
                </a:r>
                <a:r>
                  <a:rPr lang="en-US" dirty="0"/>
                  <a:t> which is </a:t>
                </a:r>
                <a:r>
                  <a:rPr lang="en-US" b="1" dirty="0">
                    <a:solidFill>
                      <a:srgbClr val="FF0000"/>
                    </a:solidFill>
                  </a:rPr>
                  <a:t>not acceptable</a:t>
                </a:r>
                <a:r>
                  <a:rPr lang="en-US" dirty="0"/>
                  <a:t> in practice.</a:t>
                </a:r>
              </a:p>
            </p:txBody>
          </p:sp>
        </mc:Choice>
        <mc:Fallback xmlns="">
          <p:sp>
            <p:nvSpPr>
              <p:cNvPr id="104" name="TextBox 103">
                <a:extLst>
                  <a:ext uri="{FF2B5EF4-FFF2-40B4-BE49-F238E27FC236}">
                    <a16:creationId xmlns:a16="http://schemas.microsoft.com/office/drawing/2014/main" id="{3EAD760C-5A1C-4BA6-B155-A8210994F4A3}"/>
                  </a:ext>
                </a:extLst>
              </p:cNvPr>
              <p:cNvSpPr txBox="1">
                <a:spLocks noRot="1" noChangeAspect="1" noMove="1" noResize="1" noEditPoints="1" noAdjustHandles="1" noChangeArrowheads="1" noChangeShapeType="1" noTextEdit="1"/>
              </p:cNvSpPr>
              <p:nvPr/>
            </p:nvSpPr>
            <p:spPr>
              <a:xfrm>
                <a:off x="5115910" y="1907195"/>
                <a:ext cx="6487511" cy="646331"/>
              </a:xfrm>
              <a:prstGeom prst="rect">
                <a:avLst/>
              </a:prstGeom>
              <a:blipFill>
                <a:blip r:embed="rId2"/>
                <a:stretch>
                  <a:fillRect l="-564" t="-5660" b="-14151"/>
                </a:stretch>
              </a:blipFill>
            </p:spPr>
            <p:txBody>
              <a:bodyPr/>
              <a:lstStyle/>
              <a:p>
                <a:r>
                  <a:rPr lang="en-US">
                    <a:noFill/>
                  </a:rPr>
                  <a:t> </a:t>
                </a:r>
              </a:p>
            </p:txBody>
          </p:sp>
        </mc:Fallback>
      </mc:AlternateContent>
      <p:sp>
        <p:nvSpPr>
          <p:cNvPr id="4" name="Multiplication Sign 3">
            <a:extLst>
              <a:ext uri="{FF2B5EF4-FFF2-40B4-BE49-F238E27FC236}">
                <a16:creationId xmlns:a16="http://schemas.microsoft.com/office/drawing/2014/main" id="{AAC138A6-3CB9-435F-95A2-61EE7A732CC7}"/>
              </a:ext>
            </a:extLst>
          </p:cNvPr>
          <p:cNvSpPr/>
          <p:nvPr/>
        </p:nvSpPr>
        <p:spPr>
          <a:xfrm>
            <a:off x="313203" y="1984798"/>
            <a:ext cx="3041958" cy="2712749"/>
          </a:xfrm>
          <a:prstGeom prst="mathMultiply">
            <a:avLst/>
          </a:prstGeom>
          <a:solidFill>
            <a:srgbClr val="FF0000">
              <a:alpha val="4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442957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4F3F9-C2E6-4F79-8B43-C62096957853}"/>
              </a:ext>
            </a:extLst>
          </p:cNvPr>
          <p:cNvSpPr>
            <a:spLocks noGrp="1"/>
          </p:cNvSpPr>
          <p:nvPr>
            <p:ph type="title"/>
          </p:nvPr>
        </p:nvSpPr>
        <p:spPr/>
        <p:txBody>
          <a:bodyPr/>
          <a:lstStyle/>
          <a:p>
            <a:pPr algn="ctr"/>
            <a:r>
              <a:rPr lang="en-US" dirty="0"/>
              <a:t># nodes in a suffix tree</a:t>
            </a:r>
          </a:p>
        </p:txBody>
      </p:sp>
      <mc:AlternateContent xmlns:mc="http://schemas.openxmlformats.org/markup-compatibility/2006" xmlns:a14="http://schemas.microsoft.com/office/drawing/2010/main">
        <mc:Choice Requires="a14">
          <p:sp>
            <p:nvSpPr>
              <p:cNvPr id="104" name="TextBox 103">
                <a:extLst>
                  <a:ext uri="{FF2B5EF4-FFF2-40B4-BE49-F238E27FC236}">
                    <a16:creationId xmlns:a16="http://schemas.microsoft.com/office/drawing/2014/main" id="{3EAD760C-5A1C-4BA6-B155-A8210994F4A3}"/>
                  </a:ext>
                </a:extLst>
              </p:cNvPr>
              <p:cNvSpPr txBox="1"/>
              <p:nvPr/>
            </p:nvSpPr>
            <p:spPr>
              <a:xfrm>
                <a:off x="5115910" y="1907195"/>
                <a:ext cx="6487511" cy="1200329"/>
              </a:xfrm>
              <a:prstGeom prst="rect">
                <a:avLst/>
              </a:prstGeom>
              <a:noFill/>
            </p:spPr>
            <p:txBody>
              <a:bodyPr wrap="square" rtlCol="0">
                <a:spAutoFit/>
              </a:bodyPr>
              <a:lstStyle/>
              <a:p>
                <a:pPr marL="285750" indent="-285750">
                  <a:buFont typeface="Arial" panose="020B0604020202020204" pitchFamily="34" charset="0"/>
                  <a:buChar char="•"/>
                </a:pPr>
                <a:r>
                  <a:rPr lang="en-US" dirty="0"/>
                  <a:t>We saw that suffix tries have </a:t>
                </a:r>
                <a14:m>
                  <m:oMath xmlns:m="http://schemas.openxmlformats.org/officeDocument/2006/math">
                    <m:r>
                      <a:rPr lang="en-US" b="0" i="1" smtClean="0">
                        <a:solidFill>
                          <a:srgbClr val="FF4EFF"/>
                        </a:solidFill>
                        <a:latin typeface="Cambria Math" panose="02040503050406030204" pitchFamily="18" charset="0"/>
                      </a:rPr>
                      <m:t>𝑂</m:t>
                    </m:r>
                    <m:r>
                      <a:rPr lang="en-US" b="0" i="1" smtClean="0">
                        <a:solidFill>
                          <a:srgbClr val="FF4EFF"/>
                        </a:solidFill>
                        <a:latin typeface="Cambria Math" panose="02040503050406030204" pitchFamily="18" charset="0"/>
                      </a:rPr>
                      <m:t>(</m:t>
                    </m:r>
                    <m:sSup>
                      <m:sSupPr>
                        <m:ctrlPr>
                          <a:rPr lang="en-US" b="0" i="1" smtClean="0">
                            <a:solidFill>
                              <a:srgbClr val="FF4EFF"/>
                            </a:solidFill>
                            <a:latin typeface="Cambria Math" panose="02040503050406030204" pitchFamily="18" charset="0"/>
                          </a:rPr>
                        </m:ctrlPr>
                      </m:sSupPr>
                      <m:e>
                        <m:r>
                          <a:rPr lang="en-US" b="0" i="1" smtClean="0">
                            <a:solidFill>
                              <a:srgbClr val="FF4EFF"/>
                            </a:solidFill>
                            <a:latin typeface="Cambria Math" panose="02040503050406030204" pitchFamily="18" charset="0"/>
                          </a:rPr>
                          <m:t>𝑛</m:t>
                        </m:r>
                      </m:e>
                      <m:sup>
                        <m:r>
                          <a:rPr lang="en-US" b="0" i="1" smtClean="0">
                            <a:solidFill>
                              <a:srgbClr val="FF4EFF"/>
                            </a:solidFill>
                            <a:latin typeface="Cambria Math" panose="02040503050406030204" pitchFamily="18" charset="0"/>
                          </a:rPr>
                          <m:t>2</m:t>
                        </m:r>
                      </m:sup>
                    </m:sSup>
                    <m:r>
                      <a:rPr lang="en-US" b="0" i="1" smtClean="0">
                        <a:solidFill>
                          <a:srgbClr val="FF4EFF"/>
                        </a:solidFill>
                        <a:latin typeface="Cambria Math" panose="02040503050406030204" pitchFamily="18" charset="0"/>
                      </a:rPr>
                      <m:t>)</m:t>
                    </m:r>
                  </m:oMath>
                </a14:m>
                <a:r>
                  <a:rPr lang="en-US" dirty="0">
                    <a:solidFill>
                      <a:srgbClr val="FF4EFF"/>
                    </a:solidFill>
                  </a:rPr>
                  <a:t> nodes</a:t>
                </a:r>
                <a:r>
                  <a:rPr lang="en-US" dirty="0"/>
                  <a:t>… which is not acceptable in practice.</a:t>
                </a:r>
              </a:p>
              <a:p>
                <a:pPr marL="285750" indent="-285750">
                  <a:buFont typeface="Arial" panose="020B0604020202020204" pitchFamily="34" charset="0"/>
                  <a:buChar char="•"/>
                </a:pPr>
                <a:r>
                  <a:rPr lang="en-US" dirty="0"/>
                  <a:t>Question: In terms of “big-Oh” what is the </a:t>
                </a:r>
                <a:r>
                  <a:rPr lang="en-US" b="1" dirty="0"/>
                  <a:t>spatial complexity </a:t>
                </a:r>
                <a:r>
                  <a:rPr lang="en-US" dirty="0"/>
                  <a:t>of a suffix </a:t>
                </a:r>
                <a:r>
                  <a:rPr lang="en-US" b="1" dirty="0">
                    <a:solidFill>
                      <a:schemeClr val="accent1"/>
                    </a:solidFill>
                  </a:rPr>
                  <a:t>tree?</a:t>
                </a:r>
              </a:p>
            </p:txBody>
          </p:sp>
        </mc:Choice>
        <mc:Fallback xmlns="">
          <p:sp>
            <p:nvSpPr>
              <p:cNvPr id="104" name="TextBox 103">
                <a:extLst>
                  <a:ext uri="{FF2B5EF4-FFF2-40B4-BE49-F238E27FC236}">
                    <a16:creationId xmlns:a16="http://schemas.microsoft.com/office/drawing/2014/main" id="{3EAD760C-5A1C-4BA6-B155-A8210994F4A3}"/>
                  </a:ext>
                </a:extLst>
              </p:cNvPr>
              <p:cNvSpPr txBox="1">
                <a:spLocks noRot="1" noChangeAspect="1" noMove="1" noResize="1" noEditPoints="1" noAdjustHandles="1" noChangeArrowheads="1" noChangeShapeType="1" noTextEdit="1"/>
              </p:cNvSpPr>
              <p:nvPr/>
            </p:nvSpPr>
            <p:spPr>
              <a:xfrm>
                <a:off x="5115910" y="1907195"/>
                <a:ext cx="6487511" cy="1200329"/>
              </a:xfrm>
              <a:prstGeom prst="rect">
                <a:avLst/>
              </a:prstGeom>
              <a:blipFill>
                <a:blip r:embed="rId2"/>
                <a:stretch>
                  <a:fillRect l="-564" t="-3046" r="-282" b="-7107"/>
                </a:stretch>
              </a:blipFill>
            </p:spPr>
            <p:txBody>
              <a:bodyPr/>
              <a:lstStyle/>
              <a:p>
                <a:r>
                  <a:rPr lang="en-US">
                    <a:noFill/>
                  </a:rPr>
                  <a:t> </a:t>
                </a:r>
              </a:p>
            </p:txBody>
          </p:sp>
        </mc:Fallback>
      </mc:AlternateContent>
      <p:sp>
        <p:nvSpPr>
          <p:cNvPr id="105" name="TextBox 104">
            <a:extLst>
              <a:ext uri="{FF2B5EF4-FFF2-40B4-BE49-F238E27FC236}">
                <a16:creationId xmlns:a16="http://schemas.microsoft.com/office/drawing/2014/main" id="{F6F1B560-ECCF-4D55-8DE5-FBDDF38DBD9C}"/>
              </a:ext>
            </a:extLst>
          </p:cNvPr>
          <p:cNvSpPr txBox="1"/>
          <p:nvPr/>
        </p:nvSpPr>
        <p:spPr>
          <a:xfrm rot="17268971">
            <a:off x="745090" y="4040772"/>
            <a:ext cx="717164" cy="369332"/>
          </a:xfrm>
          <a:prstGeom prst="rect">
            <a:avLst/>
          </a:prstGeom>
          <a:noFill/>
        </p:spPr>
        <p:txBody>
          <a:bodyPr wrap="square" rtlCol="0">
            <a:spAutoFit/>
          </a:bodyPr>
          <a:lstStyle/>
          <a:p>
            <a:r>
              <a:rPr lang="en-US" dirty="0"/>
              <a:t>aba$</a:t>
            </a:r>
          </a:p>
        </p:txBody>
      </p:sp>
      <p:sp>
        <p:nvSpPr>
          <p:cNvPr id="106" name="Oval 105">
            <a:extLst>
              <a:ext uri="{FF2B5EF4-FFF2-40B4-BE49-F238E27FC236}">
                <a16:creationId xmlns:a16="http://schemas.microsoft.com/office/drawing/2014/main" id="{69FC2A91-3BA6-4F97-9F3E-5AC4328A674B}"/>
              </a:ext>
            </a:extLst>
          </p:cNvPr>
          <p:cNvSpPr/>
          <p:nvPr/>
        </p:nvSpPr>
        <p:spPr>
          <a:xfrm>
            <a:off x="1944498" y="2274541"/>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837CC84C-1F00-429C-B3AE-88B594E44D1C}"/>
              </a:ext>
            </a:extLst>
          </p:cNvPr>
          <p:cNvSpPr/>
          <p:nvPr/>
        </p:nvSpPr>
        <p:spPr>
          <a:xfrm>
            <a:off x="2462662" y="2792705"/>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a:extLst>
              <a:ext uri="{FF2B5EF4-FFF2-40B4-BE49-F238E27FC236}">
                <a16:creationId xmlns:a16="http://schemas.microsoft.com/office/drawing/2014/main" id="{5FF73271-4089-43C8-B0B4-BAFBB042E9F8}"/>
              </a:ext>
            </a:extLst>
          </p:cNvPr>
          <p:cNvSpPr/>
          <p:nvPr/>
        </p:nvSpPr>
        <p:spPr>
          <a:xfrm>
            <a:off x="1317483" y="2836247"/>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a:extLst>
              <a:ext uri="{FF2B5EF4-FFF2-40B4-BE49-F238E27FC236}">
                <a16:creationId xmlns:a16="http://schemas.microsoft.com/office/drawing/2014/main" id="{ACB3160A-7C74-4568-BFF2-41B69BE9225F}"/>
              </a:ext>
            </a:extLst>
          </p:cNvPr>
          <p:cNvSpPr/>
          <p:nvPr/>
        </p:nvSpPr>
        <p:spPr>
          <a:xfrm>
            <a:off x="2205758" y="3280388"/>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Oval 110">
            <a:extLst>
              <a:ext uri="{FF2B5EF4-FFF2-40B4-BE49-F238E27FC236}">
                <a16:creationId xmlns:a16="http://schemas.microsoft.com/office/drawing/2014/main" id="{155A8062-AB3A-494D-A3EB-8220E7C7E5A9}"/>
              </a:ext>
            </a:extLst>
          </p:cNvPr>
          <p:cNvSpPr/>
          <p:nvPr/>
        </p:nvSpPr>
        <p:spPr>
          <a:xfrm>
            <a:off x="2584583" y="3724524"/>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Oval 112">
            <a:extLst>
              <a:ext uri="{FF2B5EF4-FFF2-40B4-BE49-F238E27FC236}">
                <a16:creationId xmlns:a16="http://schemas.microsoft.com/office/drawing/2014/main" id="{4E3FB532-43E9-4E05-95B4-3524B9E5C6C1}"/>
              </a:ext>
            </a:extLst>
          </p:cNvPr>
          <p:cNvSpPr/>
          <p:nvPr/>
        </p:nvSpPr>
        <p:spPr>
          <a:xfrm>
            <a:off x="1321839" y="3872569"/>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a:extLst>
              <a:ext uri="{FF2B5EF4-FFF2-40B4-BE49-F238E27FC236}">
                <a16:creationId xmlns:a16="http://schemas.microsoft.com/office/drawing/2014/main" id="{43CE00F9-256D-4845-9EF9-2349D72216E8}"/>
              </a:ext>
            </a:extLst>
          </p:cNvPr>
          <p:cNvSpPr/>
          <p:nvPr/>
        </p:nvSpPr>
        <p:spPr>
          <a:xfrm>
            <a:off x="957042" y="4854491"/>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Oval 114">
            <a:extLst>
              <a:ext uri="{FF2B5EF4-FFF2-40B4-BE49-F238E27FC236}">
                <a16:creationId xmlns:a16="http://schemas.microsoft.com/office/drawing/2014/main" id="{8729D0DF-1EE4-4268-A1FD-972D7CC1CB8A}"/>
              </a:ext>
            </a:extLst>
          </p:cNvPr>
          <p:cNvSpPr/>
          <p:nvPr/>
        </p:nvSpPr>
        <p:spPr>
          <a:xfrm>
            <a:off x="1718076" y="3315222"/>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Oval 115">
            <a:extLst>
              <a:ext uri="{FF2B5EF4-FFF2-40B4-BE49-F238E27FC236}">
                <a16:creationId xmlns:a16="http://schemas.microsoft.com/office/drawing/2014/main" id="{40215A17-10F0-4E43-ABB6-D637DC8C52B1}"/>
              </a:ext>
            </a:extLst>
          </p:cNvPr>
          <p:cNvSpPr/>
          <p:nvPr/>
        </p:nvSpPr>
        <p:spPr>
          <a:xfrm>
            <a:off x="799322" y="3336992"/>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7" name="Straight Arrow Connector 116">
            <a:extLst>
              <a:ext uri="{FF2B5EF4-FFF2-40B4-BE49-F238E27FC236}">
                <a16:creationId xmlns:a16="http://schemas.microsoft.com/office/drawing/2014/main" id="{790D44EE-7B1B-4866-95D6-D8C1B9934BFE}"/>
              </a:ext>
            </a:extLst>
          </p:cNvPr>
          <p:cNvCxnSpPr>
            <a:stCxn id="106" idx="2"/>
            <a:endCxn id="109" idx="7"/>
          </p:cNvCxnSpPr>
          <p:nvPr/>
        </p:nvCxnSpPr>
        <p:spPr>
          <a:xfrm flipH="1">
            <a:off x="1484731" y="2363192"/>
            <a:ext cx="459767" cy="4990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Straight Arrow Connector 117">
            <a:extLst>
              <a:ext uri="{FF2B5EF4-FFF2-40B4-BE49-F238E27FC236}">
                <a16:creationId xmlns:a16="http://schemas.microsoft.com/office/drawing/2014/main" id="{2A82FC3E-27A1-4AE4-8BAC-5E8178F7B5A4}"/>
              </a:ext>
            </a:extLst>
          </p:cNvPr>
          <p:cNvCxnSpPr>
            <a:cxnSpLocks/>
            <a:stCxn id="106" idx="6"/>
            <a:endCxn id="107" idx="1"/>
          </p:cNvCxnSpPr>
          <p:nvPr/>
        </p:nvCxnSpPr>
        <p:spPr>
          <a:xfrm>
            <a:off x="2140441" y="2363192"/>
            <a:ext cx="350916" cy="45547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Straight Arrow Connector 119">
            <a:extLst>
              <a:ext uri="{FF2B5EF4-FFF2-40B4-BE49-F238E27FC236}">
                <a16:creationId xmlns:a16="http://schemas.microsoft.com/office/drawing/2014/main" id="{E15F3E3A-A978-437F-8FE7-BF0EF9D1BA50}"/>
              </a:ext>
            </a:extLst>
          </p:cNvPr>
          <p:cNvCxnSpPr>
            <a:cxnSpLocks/>
            <a:stCxn id="106" idx="4"/>
            <a:endCxn id="110" idx="0"/>
          </p:cNvCxnSpPr>
          <p:nvPr/>
        </p:nvCxnSpPr>
        <p:spPr>
          <a:xfrm>
            <a:off x="2042470" y="2451842"/>
            <a:ext cx="261260" cy="82854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Straight Arrow Connector 120">
            <a:extLst>
              <a:ext uri="{FF2B5EF4-FFF2-40B4-BE49-F238E27FC236}">
                <a16:creationId xmlns:a16="http://schemas.microsoft.com/office/drawing/2014/main" id="{D140C194-2837-4A85-A80A-55E4739AA4C0}"/>
              </a:ext>
            </a:extLst>
          </p:cNvPr>
          <p:cNvCxnSpPr>
            <a:cxnSpLocks/>
            <a:endCxn id="111" idx="0"/>
          </p:cNvCxnSpPr>
          <p:nvPr/>
        </p:nvCxnSpPr>
        <p:spPr>
          <a:xfrm>
            <a:off x="2381713" y="3400658"/>
            <a:ext cx="300842" cy="3238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Straight Arrow Connector 121">
            <a:extLst>
              <a:ext uri="{FF2B5EF4-FFF2-40B4-BE49-F238E27FC236}">
                <a16:creationId xmlns:a16="http://schemas.microsoft.com/office/drawing/2014/main" id="{13D6830B-8B6D-4757-85A5-94C97B9E44E8}"/>
              </a:ext>
            </a:extLst>
          </p:cNvPr>
          <p:cNvCxnSpPr>
            <a:cxnSpLocks/>
            <a:endCxn id="116" idx="0"/>
          </p:cNvCxnSpPr>
          <p:nvPr/>
        </p:nvCxnSpPr>
        <p:spPr>
          <a:xfrm flipH="1">
            <a:off x="897294" y="2959731"/>
            <a:ext cx="441960" cy="37726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Straight Arrow Connector 122">
            <a:extLst>
              <a:ext uri="{FF2B5EF4-FFF2-40B4-BE49-F238E27FC236}">
                <a16:creationId xmlns:a16="http://schemas.microsoft.com/office/drawing/2014/main" id="{DF884305-1FBD-4968-89DE-8DAE799E8747}"/>
              </a:ext>
            </a:extLst>
          </p:cNvPr>
          <p:cNvCxnSpPr>
            <a:cxnSpLocks/>
            <a:endCxn id="115" idx="0"/>
          </p:cNvCxnSpPr>
          <p:nvPr/>
        </p:nvCxnSpPr>
        <p:spPr>
          <a:xfrm>
            <a:off x="1515599" y="3016320"/>
            <a:ext cx="300449" cy="29890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Straight Arrow Connector 124">
            <a:extLst>
              <a:ext uri="{FF2B5EF4-FFF2-40B4-BE49-F238E27FC236}">
                <a16:creationId xmlns:a16="http://schemas.microsoft.com/office/drawing/2014/main" id="{C584E01C-A17A-40D6-9BB6-D233B9840FAF}"/>
              </a:ext>
            </a:extLst>
          </p:cNvPr>
          <p:cNvCxnSpPr>
            <a:cxnSpLocks/>
          </p:cNvCxnSpPr>
          <p:nvPr/>
        </p:nvCxnSpPr>
        <p:spPr>
          <a:xfrm flipH="1">
            <a:off x="1384209" y="3048806"/>
            <a:ext cx="4148" cy="76748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6" name="Straight Arrow Connector 125">
            <a:extLst>
              <a:ext uri="{FF2B5EF4-FFF2-40B4-BE49-F238E27FC236}">
                <a16:creationId xmlns:a16="http://schemas.microsoft.com/office/drawing/2014/main" id="{7DF21E7B-389D-469E-B4F5-3861613510FF}"/>
              </a:ext>
            </a:extLst>
          </p:cNvPr>
          <p:cNvCxnSpPr>
            <a:cxnSpLocks/>
          </p:cNvCxnSpPr>
          <p:nvPr/>
        </p:nvCxnSpPr>
        <p:spPr>
          <a:xfrm flipH="1">
            <a:off x="1104116" y="4002174"/>
            <a:ext cx="279892" cy="77071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7" name="TextBox 126">
            <a:extLst>
              <a:ext uri="{FF2B5EF4-FFF2-40B4-BE49-F238E27FC236}">
                <a16:creationId xmlns:a16="http://schemas.microsoft.com/office/drawing/2014/main" id="{EF68514A-975B-417F-8391-433BF2F0DCE7}"/>
              </a:ext>
            </a:extLst>
          </p:cNvPr>
          <p:cNvSpPr txBox="1"/>
          <p:nvPr/>
        </p:nvSpPr>
        <p:spPr>
          <a:xfrm rot="19172715">
            <a:off x="745206" y="2816956"/>
            <a:ext cx="690548" cy="369332"/>
          </a:xfrm>
          <a:prstGeom prst="rect">
            <a:avLst/>
          </a:prstGeom>
          <a:noFill/>
        </p:spPr>
        <p:txBody>
          <a:bodyPr wrap="square" rtlCol="0">
            <a:spAutoFit/>
          </a:bodyPr>
          <a:lstStyle/>
          <a:p>
            <a:r>
              <a:rPr lang="en-US" dirty="0"/>
              <a:t>aba$</a:t>
            </a:r>
          </a:p>
        </p:txBody>
      </p:sp>
      <p:sp>
        <p:nvSpPr>
          <p:cNvPr id="128" name="TextBox 127">
            <a:extLst>
              <a:ext uri="{FF2B5EF4-FFF2-40B4-BE49-F238E27FC236}">
                <a16:creationId xmlns:a16="http://schemas.microsoft.com/office/drawing/2014/main" id="{6432E2CC-06F2-48F3-953F-565D8A925582}"/>
              </a:ext>
            </a:extLst>
          </p:cNvPr>
          <p:cNvSpPr txBox="1"/>
          <p:nvPr/>
        </p:nvSpPr>
        <p:spPr>
          <a:xfrm rot="5400000">
            <a:off x="1289849" y="3217190"/>
            <a:ext cx="468141" cy="369332"/>
          </a:xfrm>
          <a:prstGeom prst="rect">
            <a:avLst/>
          </a:prstGeom>
          <a:noFill/>
        </p:spPr>
        <p:txBody>
          <a:bodyPr wrap="square" rtlCol="0">
            <a:spAutoFit/>
          </a:bodyPr>
          <a:lstStyle/>
          <a:p>
            <a:r>
              <a:rPr lang="en-US" dirty="0" err="1"/>
              <a:t>ba</a:t>
            </a:r>
            <a:endParaRPr lang="en-US" dirty="0"/>
          </a:p>
        </p:txBody>
      </p:sp>
      <p:sp>
        <p:nvSpPr>
          <p:cNvPr id="129" name="TextBox 128">
            <a:extLst>
              <a:ext uri="{FF2B5EF4-FFF2-40B4-BE49-F238E27FC236}">
                <a16:creationId xmlns:a16="http://schemas.microsoft.com/office/drawing/2014/main" id="{AB66B0A3-D553-469B-AC02-0816CDCF1974}"/>
              </a:ext>
            </a:extLst>
          </p:cNvPr>
          <p:cNvSpPr txBox="1"/>
          <p:nvPr/>
        </p:nvSpPr>
        <p:spPr>
          <a:xfrm rot="21306919">
            <a:off x="1659565" y="2883740"/>
            <a:ext cx="370115" cy="369332"/>
          </a:xfrm>
          <a:prstGeom prst="rect">
            <a:avLst/>
          </a:prstGeom>
          <a:noFill/>
        </p:spPr>
        <p:txBody>
          <a:bodyPr wrap="square" rtlCol="0">
            <a:spAutoFit/>
          </a:bodyPr>
          <a:lstStyle/>
          <a:p>
            <a:r>
              <a:rPr lang="en-US" dirty="0"/>
              <a:t>$</a:t>
            </a:r>
          </a:p>
        </p:txBody>
      </p:sp>
      <p:sp>
        <p:nvSpPr>
          <p:cNvPr id="131" name="Oval 130">
            <a:extLst>
              <a:ext uri="{FF2B5EF4-FFF2-40B4-BE49-F238E27FC236}">
                <a16:creationId xmlns:a16="http://schemas.microsoft.com/office/drawing/2014/main" id="{1350E005-A2E2-43D0-9075-A4CC1EC5E4A4}"/>
              </a:ext>
            </a:extLst>
          </p:cNvPr>
          <p:cNvSpPr/>
          <p:nvPr/>
        </p:nvSpPr>
        <p:spPr>
          <a:xfrm>
            <a:off x="1577192" y="4551406"/>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2" name="Straight Arrow Connector 131">
            <a:extLst>
              <a:ext uri="{FF2B5EF4-FFF2-40B4-BE49-F238E27FC236}">
                <a16:creationId xmlns:a16="http://schemas.microsoft.com/office/drawing/2014/main" id="{39264ED0-A27D-4ACD-84B2-5F6060012B92}"/>
              </a:ext>
            </a:extLst>
          </p:cNvPr>
          <p:cNvCxnSpPr>
            <a:cxnSpLocks/>
            <a:stCxn id="113" idx="5"/>
            <a:endCxn id="131" idx="0"/>
          </p:cNvCxnSpPr>
          <p:nvPr/>
        </p:nvCxnSpPr>
        <p:spPr>
          <a:xfrm>
            <a:off x="1489087" y="4023905"/>
            <a:ext cx="186077" cy="52750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3" name="TextBox 132">
            <a:extLst>
              <a:ext uri="{FF2B5EF4-FFF2-40B4-BE49-F238E27FC236}">
                <a16:creationId xmlns:a16="http://schemas.microsoft.com/office/drawing/2014/main" id="{354BBC08-9C7B-4CCD-9B3D-3892AEE8AB14}"/>
              </a:ext>
            </a:extLst>
          </p:cNvPr>
          <p:cNvSpPr txBox="1"/>
          <p:nvPr/>
        </p:nvSpPr>
        <p:spPr>
          <a:xfrm rot="4328944">
            <a:off x="1550448" y="4097960"/>
            <a:ext cx="370115" cy="369332"/>
          </a:xfrm>
          <a:prstGeom prst="rect">
            <a:avLst/>
          </a:prstGeom>
          <a:noFill/>
        </p:spPr>
        <p:txBody>
          <a:bodyPr wrap="square" rtlCol="0">
            <a:spAutoFit/>
          </a:bodyPr>
          <a:lstStyle/>
          <a:p>
            <a:r>
              <a:rPr lang="en-US" dirty="0"/>
              <a:t>$</a:t>
            </a:r>
          </a:p>
        </p:txBody>
      </p:sp>
      <p:sp>
        <p:nvSpPr>
          <p:cNvPr id="134" name="TextBox 133">
            <a:extLst>
              <a:ext uri="{FF2B5EF4-FFF2-40B4-BE49-F238E27FC236}">
                <a16:creationId xmlns:a16="http://schemas.microsoft.com/office/drawing/2014/main" id="{04A13D91-28C9-42C5-8B44-4A59933AFF64}"/>
              </a:ext>
            </a:extLst>
          </p:cNvPr>
          <p:cNvSpPr txBox="1"/>
          <p:nvPr/>
        </p:nvSpPr>
        <p:spPr>
          <a:xfrm rot="3890013">
            <a:off x="2051314" y="2681705"/>
            <a:ext cx="522245" cy="369332"/>
          </a:xfrm>
          <a:prstGeom prst="rect">
            <a:avLst/>
          </a:prstGeom>
          <a:noFill/>
        </p:spPr>
        <p:txBody>
          <a:bodyPr wrap="square" rtlCol="0">
            <a:spAutoFit/>
          </a:bodyPr>
          <a:lstStyle/>
          <a:p>
            <a:r>
              <a:rPr lang="en-US" dirty="0" err="1"/>
              <a:t>ba</a:t>
            </a:r>
            <a:endParaRPr lang="en-US" dirty="0"/>
          </a:p>
        </p:txBody>
      </p:sp>
      <p:sp>
        <p:nvSpPr>
          <p:cNvPr id="135" name="TextBox 134">
            <a:extLst>
              <a:ext uri="{FF2B5EF4-FFF2-40B4-BE49-F238E27FC236}">
                <a16:creationId xmlns:a16="http://schemas.microsoft.com/office/drawing/2014/main" id="{DE470740-9F2B-4AF9-8DC8-4E14538427E0}"/>
              </a:ext>
            </a:extLst>
          </p:cNvPr>
          <p:cNvSpPr txBox="1"/>
          <p:nvPr/>
        </p:nvSpPr>
        <p:spPr>
          <a:xfrm rot="21306919">
            <a:off x="2499945" y="3240789"/>
            <a:ext cx="370115" cy="369332"/>
          </a:xfrm>
          <a:prstGeom prst="rect">
            <a:avLst/>
          </a:prstGeom>
          <a:noFill/>
        </p:spPr>
        <p:txBody>
          <a:bodyPr wrap="square" rtlCol="0">
            <a:spAutoFit/>
          </a:bodyPr>
          <a:lstStyle/>
          <a:p>
            <a:r>
              <a:rPr lang="en-US" dirty="0"/>
              <a:t>$</a:t>
            </a:r>
          </a:p>
        </p:txBody>
      </p:sp>
      <p:sp>
        <p:nvSpPr>
          <p:cNvPr id="137" name="TextBox 136">
            <a:extLst>
              <a:ext uri="{FF2B5EF4-FFF2-40B4-BE49-F238E27FC236}">
                <a16:creationId xmlns:a16="http://schemas.microsoft.com/office/drawing/2014/main" id="{F3545947-8ED5-4723-A207-6E3E5971D1AC}"/>
              </a:ext>
            </a:extLst>
          </p:cNvPr>
          <p:cNvSpPr txBox="1"/>
          <p:nvPr/>
        </p:nvSpPr>
        <p:spPr>
          <a:xfrm rot="18710565">
            <a:off x="1460553" y="2314715"/>
            <a:ext cx="370115" cy="369332"/>
          </a:xfrm>
          <a:prstGeom prst="rect">
            <a:avLst/>
          </a:prstGeom>
          <a:noFill/>
        </p:spPr>
        <p:txBody>
          <a:bodyPr wrap="square" rtlCol="0">
            <a:spAutoFit/>
          </a:bodyPr>
          <a:lstStyle/>
          <a:p>
            <a:r>
              <a:rPr lang="en-US" dirty="0"/>
              <a:t>a</a:t>
            </a:r>
          </a:p>
        </p:txBody>
      </p:sp>
      <p:cxnSp>
        <p:nvCxnSpPr>
          <p:cNvPr id="138" name="Straight Arrow Connector 137">
            <a:extLst>
              <a:ext uri="{FF2B5EF4-FFF2-40B4-BE49-F238E27FC236}">
                <a16:creationId xmlns:a16="http://schemas.microsoft.com/office/drawing/2014/main" id="{C146B6B0-456B-4A8D-9D6F-EA98CDFA2EB7}"/>
              </a:ext>
            </a:extLst>
          </p:cNvPr>
          <p:cNvCxnSpPr>
            <a:cxnSpLocks/>
          </p:cNvCxnSpPr>
          <p:nvPr/>
        </p:nvCxnSpPr>
        <p:spPr>
          <a:xfrm flipH="1">
            <a:off x="2083775" y="3509595"/>
            <a:ext cx="210366" cy="50074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9" name="TextBox 138">
            <a:extLst>
              <a:ext uri="{FF2B5EF4-FFF2-40B4-BE49-F238E27FC236}">
                <a16:creationId xmlns:a16="http://schemas.microsoft.com/office/drawing/2014/main" id="{D10EBF29-209A-4FF7-BFC0-63036798ADCA}"/>
              </a:ext>
            </a:extLst>
          </p:cNvPr>
          <p:cNvSpPr txBox="1"/>
          <p:nvPr/>
        </p:nvSpPr>
        <p:spPr>
          <a:xfrm rot="17614797">
            <a:off x="1731109" y="3493376"/>
            <a:ext cx="692008" cy="369332"/>
          </a:xfrm>
          <a:prstGeom prst="rect">
            <a:avLst/>
          </a:prstGeom>
          <a:noFill/>
        </p:spPr>
        <p:txBody>
          <a:bodyPr wrap="square" rtlCol="0">
            <a:spAutoFit/>
          </a:bodyPr>
          <a:lstStyle/>
          <a:p>
            <a:r>
              <a:rPr lang="en-US" dirty="0"/>
              <a:t>aba$</a:t>
            </a:r>
          </a:p>
        </p:txBody>
      </p:sp>
      <p:sp>
        <p:nvSpPr>
          <p:cNvPr id="140" name="Oval 139">
            <a:extLst>
              <a:ext uri="{FF2B5EF4-FFF2-40B4-BE49-F238E27FC236}">
                <a16:creationId xmlns:a16="http://schemas.microsoft.com/office/drawing/2014/main" id="{4349057E-A42E-4837-B86F-8249CD414722}"/>
              </a:ext>
            </a:extLst>
          </p:cNvPr>
          <p:cNvSpPr/>
          <p:nvPr/>
        </p:nvSpPr>
        <p:spPr>
          <a:xfrm>
            <a:off x="1920957" y="4055901"/>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TextBox 140">
            <a:extLst>
              <a:ext uri="{FF2B5EF4-FFF2-40B4-BE49-F238E27FC236}">
                <a16:creationId xmlns:a16="http://schemas.microsoft.com/office/drawing/2014/main" id="{FEE9D4D3-4C06-447B-BBEE-90FD6DE9A0F3}"/>
              </a:ext>
            </a:extLst>
          </p:cNvPr>
          <p:cNvSpPr txBox="1"/>
          <p:nvPr/>
        </p:nvSpPr>
        <p:spPr>
          <a:xfrm rot="3653415">
            <a:off x="2255269" y="2357304"/>
            <a:ext cx="370115" cy="369332"/>
          </a:xfrm>
          <a:prstGeom prst="rect">
            <a:avLst/>
          </a:prstGeom>
          <a:noFill/>
        </p:spPr>
        <p:txBody>
          <a:bodyPr wrap="square" rtlCol="0">
            <a:spAutoFit/>
          </a:bodyPr>
          <a:lstStyle/>
          <a:p>
            <a:r>
              <a:rPr lang="en-US" dirty="0"/>
              <a:t>$</a:t>
            </a:r>
          </a:p>
        </p:txBody>
      </p:sp>
    </p:spTree>
    <p:extLst>
      <p:ext uri="{BB962C8B-B14F-4D97-AF65-F5344CB8AC3E}">
        <p14:creationId xmlns:p14="http://schemas.microsoft.com/office/powerpoint/2010/main" val="415281504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4F3F9-C2E6-4F79-8B43-C62096957853}"/>
              </a:ext>
            </a:extLst>
          </p:cNvPr>
          <p:cNvSpPr>
            <a:spLocks noGrp="1"/>
          </p:cNvSpPr>
          <p:nvPr>
            <p:ph type="title"/>
          </p:nvPr>
        </p:nvSpPr>
        <p:spPr/>
        <p:txBody>
          <a:bodyPr/>
          <a:lstStyle/>
          <a:p>
            <a:pPr algn="ctr"/>
            <a:r>
              <a:rPr lang="en-US" dirty="0"/>
              <a:t># nodes in a suffix tree</a:t>
            </a:r>
          </a:p>
        </p:txBody>
      </p:sp>
      <mc:AlternateContent xmlns:mc="http://schemas.openxmlformats.org/markup-compatibility/2006" xmlns:a14="http://schemas.microsoft.com/office/drawing/2010/main">
        <mc:Choice Requires="a14">
          <p:sp>
            <p:nvSpPr>
              <p:cNvPr id="104" name="TextBox 103">
                <a:extLst>
                  <a:ext uri="{FF2B5EF4-FFF2-40B4-BE49-F238E27FC236}">
                    <a16:creationId xmlns:a16="http://schemas.microsoft.com/office/drawing/2014/main" id="{3EAD760C-5A1C-4BA6-B155-A8210994F4A3}"/>
                  </a:ext>
                </a:extLst>
              </p:cNvPr>
              <p:cNvSpPr txBox="1"/>
              <p:nvPr/>
            </p:nvSpPr>
            <p:spPr>
              <a:xfrm>
                <a:off x="5115910" y="1907195"/>
                <a:ext cx="6487511" cy="1200329"/>
              </a:xfrm>
              <a:prstGeom prst="rect">
                <a:avLst/>
              </a:prstGeom>
              <a:noFill/>
            </p:spPr>
            <p:txBody>
              <a:bodyPr wrap="square" rtlCol="0">
                <a:spAutoFit/>
              </a:bodyPr>
              <a:lstStyle/>
              <a:p>
                <a:pPr marL="285750" indent="-285750">
                  <a:buFont typeface="Arial" panose="020B0604020202020204" pitchFamily="34" charset="0"/>
                  <a:buChar char="•"/>
                </a:pPr>
                <a:r>
                  <a:rPr lang="en-US" dirty="0"/>
                  <a:t>We saw that suffix tries have </a:t>
                </a:r>
                <a14:m>
                  <m:oMath xmlns:m="http://schemas.openxmlformats.org/officeDocument/2006/math">
                    <m:r>
                      <a:rPr lang="en-US" b="0" i="1" smtClean="0">
                        <a:solidFill>
                          <a:srgbClr val="FF4EFF"/>
                        </a:solidFill>
                        <a:latin typeface="Cambria Math" panose="02040503050406030204" pitchFamily="18" charset="0"/>
                        <a:ea typeface="Cambria Math" panose="02040503050406030204" pitchFamily="18" charset="0"/>
                      </a:rPr>
                      <m:t>𝒪</m:t>
                    </m:r>
                    <m:r>
                      <a:rPr lang="en-US" b="0" i="1" smtClean="0">
                        <a:solidFill>
                          <a:srgbClr val="FF4EFF"/>
                        </a:solidFill>
                        <a:latin typeface="Cambria Math" panose="02040503050406030204" pitchFamily="18" charset="0"/>
                      </a:rPr>
                      <m:t>(</m:t>
                    </m:r>
                    <m:sSup>
                      <m:sSupPr>
                        <m:ctrlPr>
                          <a:rPr lang="en-US" b="0" i="1" smtClean="0">
                            <a:solidFill>
                              <a:srgbClr val="FF4EFF"/>
                            </a:solidFill>
                            <a:latin typeface="Cambria Math" panose="02040503050406030204" pitchFamily="18" charset="0"/>
                          </a:rPr>
                        </m:ctrlPr>
                      </m:sSupPr>
                      <m:e>
                        <m:r>
                          <a:rPr lang="en-US" b="0" i="1" smtClean="0">
                            <a:solidFill>
                              <a:srgbClr val="FF4EFF"/>
                            </a:solidFill>
                            <a:latin typeface="Cambria Math" panose="02040503050406030204" pitchFamily="18" charset="0"/>
                          </a:rPr>
                          <m:t>𝑛</m:t>
                        </m:r>
                      </m:e>
                      <m:sup>
                        <m:r>
                          <a:rPr lang="en-US" b="0" i="1" smtClean="0">
                            <a:solidFill>
                              <a:srgbClr val="FF4EFF"/>
                            </a:solidFill>
                            <a:latin typeface="Cambria Math" panose="02040503050406030204" pitchFamily="18" charset="0"/>
                          </a:rPr>
                          <m:t>2</m:t>
                        </m:r>
                      </m:sup>
                    </m:sSup>
                    <m:r>
                      <a:rPr lang="en-US" b="0" i="1" smtClean="0">
                        <a:solidFill>
                          <a:srgbClr val="FF4EFF"/>
                        </a:solidFill>
                        <a:latin typeface="Cambria Math" panose="02040503050406030204" pitchFamily="18" charset="0"/>
                      </a:rPr>
                      <m:t>)</m:t>
                    </m:r>
                  </m:oMath>
                </a14:m>
                <a:r>
                  <a:rPr lang="en-US" dirty="0">
                    <a:solidFill>
                      <a:srgbClr val="FF4EFF"/>
                    </a:solidFill>
                  </a:rPr>
                  <a:t> nodes</a:t>
                </a:r>
                <a:r>
                  <a:rPr lang="en-US" dirty="0"/>
                  <a:t>… which is not acceptable in practice.</a:t>
                </a:r>
              </a:p>
              <a:p>
                <a:pPr marL="285750" indent="-285750">
                  <a:buFont typeface="Arial" panose="020B0604020202020204" pitchFamily="34" charset="0"/>
                  <a:buChar char="•"/>
                </a:pPr>
                <a:r>
                  <a:rPr lang="en-US" dirty="0"/>
                  <a:t>Question: In terms of “big-Oh” what is the </a:t>
                </a:r>
                <a:r>
                  <a:rPr lang="en-US" b="1" dirty="0"/>
                  <a:t>spatial complexity </a:t>
                </a:r>
                <a:r>
                  <a:rPr lang="en-US" dirty="0"/>
                  <a:t>of a suffix </a:t>
                </a:r>
                <a:r>
                  <a:rPr lang="en-US" b="1" dirty="0">
                    <a:solidFill>
                      <a:schemeClr val="accent1"/>
                    </a:solidFill>
                  </a:rPr>
                  <a:t>tree?</a:t>
                </a:r>
              </a:p>
            </p:txBody>
          </p:sp>
        </mc:Choice>
        <mc:Fallback xmlns="">
          <p:sp>
            <p:nvSpPr>
              <p:cNvPr id="104" name="TextBox 103">
                <a:extLst>
                  <a:ext uri="{FF2B5EF4-FFF2-40B4-BE49-F238E27FC236}">
                    <a16:creationId xmlns:a16="http://schemas.microsoft.com/office/drawing/2014/main" id="{3EAD760C-5A1C-4BA6-B155-A8210994F4A3}"/>
                  </a:ext>
                </a:extLst>
              </p:cNvPr>
              <p:cNvSpPr txBox="1">
                <a:spLocks noRot="1" noChangeAspect="1" noMove="1" noResize="1" noEditPoints="1" noAdjustHandles="1" noChangeArrowheads="1" noChangeShapeType="1" noTextEdit="1"/>
              </p:cNvSpPr>
              <p:nvPr/>
            </p:nvSpPr>
            <p:spPr>
              <a:xfrm>
                <a:off x="5115910" y="1907195"/>
                <a:ext cx="6487511" cy="1200329"/>
              </a:xfrm>
              <a:prstGeom prst="rect">
                <a:avLst/>
              </a:prstGeom>
              <a:blipFill>
                <a:blip r:embed="rId2"/>
                <a:stretch>
                  <a:fillRect l="-564" t="-3046" r="-282" b="-710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angle: Rounded Corners 3">
                <a:extLst>
                  <a:ext uri="{FF2B5EF4-FFF2-40B4-BE49-F238E27FC236}">
                    <a16:creationId xmlns:a16="http://schemas.microsoft.com/office/drawing/2014/main" id="{8150C479-0050-49DC-853B-525DC30DFC73}"/>
                  </a:ext>
                </a:extLst>
              </p:cNvPr>
              <p:cNvSpPr/>
              <p:nvPr/>
            </p:nvSpPr>
            <p:spPr>
              <a:xfrm>
                <a:off x="4944533" y="3720170"/>
                <a:ext cx="1405467" cy="580898"/>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600" i="1" smtClean="0">
                          <a:solidFill>
                            <a:schemeClr val="bg1"/>
                          </a:solidFill>
                          <a:latin typeface="Cambria Math" panose="02040503050406030204" pitchFamily="18" charset="0"/>
                          <a:ea typeface="Cambria Math" panose="02040503050406030204" pitchFamily="18" charset="0"/>
                        </a:rPr>
                        <m:t>𝒪</m:t>
                      </m:r>
                      <m:r>
                        <a:rPr lang="en-US" sz="1600" i="1">
                          <a:solidFill>
                            <a:schemeClr val="bg1"/>
                          </a:solidFill>
                          <a:latin typeface="Cambria Math" panose="02040503050406030204" pitchFamily="18" charset="0"/>
                        </a:rPr>
                        <m:t>(</m:t>
                      </m:r>
                      <m:sSup>
                        <m:sSupPr>
                          <m:ctrlPr>
                            <a:rPr lang="en-US" sz="1600" i="1">
                              <a:solidFill>
                                <a:schemeClr val="bg1"/>
                              </a:solidFill>
                              <a:latin typeface="Cambria Math" panose="02040503050406030204" pitchFamily="18" charset="0"/>
                            </a:rPr>
                          </m:ctrlPr>
                        </m:sSupPr>
                        <m:e>
                          <m:r>
                            <a:rPr lang="en-US" sz="1600" i="1">
                              <a:solidFill>
                                <a:schemeClr val="bg1"/>
                              </a:solidFill>
                              <a:latin typeface="Cambria Math" panose="02040503050406030204" pitchFamily="18" charset="0"/>
                            </a:rPr>
                            <m:t>𝑛</m:t>
                          </m:r>
                        </m:e>
                        <m:sup>
                          <m:r>
                            <a:rPr lang="en-US" sz="1600" i="1">
                              <a:solidFill>
                                <a:schemeClr val="bg1"/>
                              </a:solidFill>
                              <a:latin typeface="Cambria Math" panose="02040503050406030204" pitchFamily="18" charset="0"/>
                            </a:rPr>
                            <m:t>2</m:t>
                          </m:r>
                        </m:sup>
                      </m:sSup>
                      <m:r>
                        <a:rPr lang="en-US" sz="1600" i="1">
                          <a:solidFill>
                            <a:schemeClr val="bg1"/>
                          </a:solidFill>
                          <a:latin typeface="Cambria Math" panose="02040503050406030204" pitchFamily="18" charset="0"/>
                        </a:rPr>
                        <m:t>)</m:t>
                      </m:r>
                    </m:oMath>
                  </m:oMathPara>
                </a14:m>
                <a:endParaRPr lang="en-US" sz="1600" dirty="0">
                  <a:solidFill>
                    <a:schemeClr val="bg1"/>
                  </a:solidFill>
                </a:endParaRPr>
              </a:p>
            </p:txBody>
          </p:sp>
        </mc:Choice>
        <mc:Fallback xmlns="">
          <p:sp>
            <p:nvSpPr>
              <p:cNvPr id="4" name="Rectangle: Rounded Corners 3">
                <a:extLst>
                  <a:ext uri="{FF2B5EF4-FFF2-40B4-BE49-F238E27FC236}">
                    <a16:creationId xmlns:a16="http://schemas.microsoft.com/office/drawing/2014/main" id="{8150C479-0050-49DC-853B-525DC30DFC73}"/>
                  </a:ext>
                </a:extLst>
              </p:cNvPr>
              <p:cNvSpPr>
                <a:spLocks noRot="1" noChangeAspect="1" noMove="1" noResize="1" noEditPoints="1" noAdjustHandles="1" noChangeArrowheads="1" noChangeShapeType="1" noTextEdit="1"/>
              </p:cNvSpPr>
              <p:nvPr/>
            </p:nvSpPr>
            <p:spPr>
              <a:xfrm>
                <a:off x="4944533" y="3720170"/>
                <a:ext cx="1405467" cy="580898"/>
              </a:xfrm>
              <a:prstGeom prst="roundRect">
                <a:avLst/>
              </a:prstGeom>
              <a:blipFill>
                <a:blip r:embed="rId3"/>
                <a:stretch>
                  <a:fillRect/>
                </a:stretch>
              </a:blipFill>
              <a:ln>
                <a:noFill/>
              </a:ln>
            </p:spPr>
            <p:txBody>
              <a:bodyPr/>
              <a:lstStyle/>
              <a:p>
                <a:r>
                  <a:rPr lang="en-US">
                    <a:noFill/>
                  </a:rPr>
                  <a:t> </a:t>
                </a:r>
              </a:p>
            </p:txBody>
          </p:sp>
        </mc:Fallback>
      </mc:AlternateContent>
      <p:sp>
        <p:nvSpPr>
          <p:cNvPr id="43" name="Rectangle: Rounded Corners 42">
            <a:extLst>
              <a:ext uri="{FF2B5EF4-FFF2-40B4-BE49-F238E27FC236}">
                <a16:creationId xmlns:a16="http://schemas.microsoft.com/office/drawing/2014/main" id="{3FE3AFB6-47C9-4AEF-8DE7-B584A91E172C}"/>
              </a:ext>
            </a:extLst>
          </p:cNvPr>
          <p:cNvSpPr/>
          <p:nvPr/>
        </p:nvSpPr>
        <p:spPr>
          <a:xfrm>
            <a:off x="6954198" y="3736347"/>
            <a:ext cx="1405467" cy="580898"/>
          </a:xfrm>
          <a:prstGeom prst="round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Better </a:t>
            </a:r>
          </a:p>
        </p:txBody>
      </p:sp>
      <p:sp>
        <p:nvSpPr>
          <p:cNvPr id="44" name="Rectangle: Rounded Corners 43">
            <a:extLst>
              <a:ext uri="{FF2B5EF4-FFF2-40B4-BE49-F238E27FC236}">
                <a16:creationId xmlns:a16="http://schemas.microsoft.com/office/drawing/2014/main" id="{3B804F9C-B038-4F57-97C0-B2DE92CC4148}"/>
              </a:ext>
            </a:extLst>
          </p:cNvPr>
          <p:cNvSpPr/>
          <p:nvPr/>
        </p:nvSpPr>
        <p:spPr>
          <a:xfrm>
            <a:off x="9038811" y="3720169"/>
            <a:ext cx="1405467" cy="580898"/>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Worse</a:t>
            </a:r>
          </a:p>
        </p:txBody>
      </p:sp>
      <p:sp>
        <p:nvSpPr>
          <p:cNvPr id="79" name="TextBox 78">
            <a:extLst>
              <a:ext uri="{FF2B5EF4-FFF2-40B4-BE49-F238E27FC236}">
                <a16:creationId xmlns:a16="http://schemas.microsoft.com/office/drawing/2014/main" id="{E089A187-579C-4F40-9952-AF94EF770A6C}"/>
              </a:ext>
            </a:extLst>
          </p:cNvPr>
          <p:cNvSpPr txBox="1"/>
          <p:nvPr/>
        </p:nvSpPr>
        <p:spPr>
          <a:xfrm rot="17268971">
            <a:off x="745090" y="4040772"/>
            <a:ext cx="717164" cy="369332"/>
          </a:xfrm>
          <a:prstGeom prst="rect">
            <a:avLst/>
          </a:prstGeom>
          <a:noFill/>
        </p:spPr>
        <p:txBody>
          <a:bodyPr wrap="square" rtlCol="0">
            <a:spAutoFit/>
          </a:bodyPr>
          <a:lstStyle/>
          <a:p>
            <a:r>
              <a:rPr lang="en-US" dirty="0"/>
              <a:t>aba$</a:t>
            </a:r>
          </a:p>
        </p:txBody>
      </p:sp>
      <p:sp>
        <p:nvSpPr>
          <p:cNvPr id="80" name="Oval 79">
            <a:extLst>
              <a:ext uri="{FF2B5EF4-FFF2-40B4-BE49-F238E27FC236}">
                <a16:creationId xmlns:a16="http://schemas.microsoft.com/office/drawing/2014/main" id="{20CBA68D-9E7A-4E48-AC36-1C6FAC90881A}"/>
              </a:ext>
            </a:extLst>
          </p:cNvPr>
          <p:cNvSpPr/>
          <p:nvPr/>
        </p:nvSpPr>
        <p:spPr>
          <a:xfrm>
            <a:off x="1944498" y="2274541"/>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8613E3EA-F716-48F7-AE7D-9E3FFCBE5475}"/>
              </a:ext>
            </a:extLst>
          </p:cNvPr>
          <p:cNvSpPr/>
          <p:nvPr/>
        </p:nvSpPr>
        <p:spPr>
          <a:xfrm>
            <a:off x="2462662" y="2792705"/>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FF3F9EE1-41DF-46F9-A25A-730D3289CC0D}"/>
              </a:ext>
            </a:extLst>
          </p:cNvPr>
          <p:cNvSpPr/>
          <p:nvPr/>
        </p:nvSpPr>
        <p:spPr>
          <a:xfrm>
            <a:off x="1317483" y="2836247"/>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DDEC4132-238D-404A-9330-E659E02C7AA5}"/>
              </a:ext>
            </a:extLst>
          </p:cNvPr>
          <p:cNvSpPr/>
          <p:nvPr/>
        </p:nvSpPr>
        <p:spPr>
          <a:xfrm>
            <a:off x="2205758" y="3280388"/>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F272A843-0F3F-461C-83CB-88E3DB54930E}"/>
              </a:ext>
            </a:extLst>
          </p:cNvPr>
          <p:cNvSpPr/>
          <p:nvPr/>
        </p:nvSpPr>
        <p:spPr>
          <a:xfrm>
            <a:off x="2584583" y="3724524"/>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D615AAA3-87D5-4B69-8399-713A3AC658E9}"/>
              </a:ext>
            </a:extLst>
          </p:cNvPr>
          <p:cNvSpPr/>
          <p:nvPr/>
        </p:nvSpPr>
        <p:spPr>
          <a:xfrm>
            <a:off x="1321839" y="3872569"/>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a:extLst>
              <a:ext uri="{FF2B5EF4-FFF2-40B4-BE49-F238E27FC236}">
                <a16:creationId xmlns:a16="http://schemas.microsoft.com/office/drawing/2014/main" id="{666E3303-F32C-4589-BD8F-2051C4A8C8AB}"/>
              </a:ext>
            </a:extLst>
          </p:cNvPr>
          <p:cNvSpPr/>
          <p:nvPr/>
        </p:nvSpPr>
        <p:spPr>
          <a:xfrm>
            <a:off x="957042" y="4854491"/>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a:extLst>
              <a:ext uri="{FF2B5EF4-FFF2-40B4-BE49-F238E27FC236}">
                <a16:creationId xmlns:a16="http://schemas.microsoft.com/office/drawing/2014/main" id="{997303C4-3EAB-4F16-8935-8B138CA3799D}"/>
              </a:ext>
            </a:extLst>
          </p:cNvPr>
          <p:cNvSpPr/>
          <p:nvPr/>
        </p:nvSpPr>
        <p:spPr>
          <a:xfrm>
            <a:off x="1718076" y="3315222"/>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BF6D92DC-2879-4151-9672-9EC57B8D1E3E}"/>
              </a:ext>
            </a:extLst>
          </p:cNvPr>
          <p:cNvSpPr/>
          <p:nvPr/>
        </p:nvSpPr>
        <p:spPr>
          <a:xfrm>
            <a:off x="799322" y="3336992"/>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9" name="Straight Arrow Connector 88">
            <a:extLst>
              <a:ext uri="{FF2B5EF4-FFF2-40B4-BE49-F238E27FC236}">
                <a16:creationId xmlns:a16="http://schemas.microsoft.com/office/drawing/2014/main" id="{0D57A049-38CD-421B-BA07-04C11467B6F3}"/>
              </a:ext>
            </a:extLst>
          </p:cNvPr>
          <p:cNvCxnSpPr>
            <a:stCxn id="80" idx="2"/>
            <a:endCxn id="82" idx="7"/>
          </p:cNvCxnSpPr>
          <p:nvPr/>
        </p:nvCxnSpPr>
        <p:spPr>
          <a:xfrm flipH="1">
            <a:off x="1484731" y="2363192"/>
            <a:ext cx="459767" cy="4990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9903802F-7369-4DF9-8931-F76EC2EE1FDF}"/>
              </a:ext>
            </a:extLst>
          </p:cNvPr>
          <p:cNvCxnSpPr>
            <a:cxnSpLocks/>
            <a:stCxn id="80" idx="6"/>
            <a:endCxn id="81" idx="1"/>
          </p:cNvCxnSpPr>
          <p:nvPr/>
        </p:nvCxnSpPr>
        <p:spPr>
          <a:xfrm>
            <a:off x="2140441" y="2363192"/>
            <a:ext cx="350916" cy="45547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14B00C7C-6AC4-4FD6-A8C3-1071AC4D7490}"/>
              </a:ext>
            </a:extLst>
          </p:cNvPr>
          <p:cNvCxnSpPr>
            <a:cxnSpLocks/>
            <a:stCxn id="80" idx="4"/>
            <a:endCxn id="83" idx="0"/>
          </p:cNvCxnSpPr>
          <p:nvPr/>
        </p:nvCxnSpPr>
        <p:spPr>
          <a:xfrm>
            <a:off x="2042470" y="2451842"/>
            <a:ext cx="261260" cy="82854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E45C322D-D444-4866-97AB-A063C1A1201B}"/>
              </a:ext>
            </a:extLst>
          </p:cNvPr>
          <p:cNvCxnSpPr>
            <a:cxnSpLocks/>
            <a:endCxn id="84" idx="0"/>
          </p:cNvCxnSpPr>
          <p:nvPr/>
        </p:nvCxnSpPr>
        <p:spPr>
          <a:xfrm>
            <a:off x="2381713" y="3400658"/>
            <a:ext cx="300842" cy="3238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BF16F93C-086E-4AC4-B604-6991EAB12DCD}"/>
              </a:ext>
            </a:extLst>
          </p:cNvPr>
          <p:cNvCxnSpPr>
            <a:cxnSpLocks/>
            <a:endCxn id="88" idx="0"/>
          </p:cNvCxnSpPr>
          <p:nvPr/>
        </p:nvCxnSpPr>
        <p:spPr>
          <a:xfrm flipH="1">
            <a:off x="897294" y="2959731"/>
            <a:ext cx="441960" cy="37726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FAAEA94C-B665-484F-9529-0408BEBE5378}"/>
              </a:ext>
            </a:extLst>
          </p:cNvPr>
          <p:cNvCxnSpPr>
            <a:cxnSpLocks/>
            <a:endCxn id="87" idx="0"/>
          </p:cNvCxnSpPr>
          <p:nvPr/>
        </p:nvCxnSpPr>
        <p:spPr>
          <a:xfrm>
            <a:off x="1515599" y="3016320"/>
            <a:ext cx="300449" cy="29890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3F174EB1-B50F-4A55-97B7-4E5CC82D5C62}"/>
              </a:ext>
            </a:extLst>
          </p:cNvPr>
          <p:cNvCxnSpPr>
            <a:cxnSpLocks/>
          </p:cNvCxnSpPr>
          <p:nvPr/>
        </p:nvCxnSpPr>
        <p:spPr>
          <a:xfrm flipH="1">
            <a:off x="1384209" y="3048806"/>
            <a:ext cx="4148" cy="76748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CA2C92B0-8043-422C-9E95-2D6353CF6A98}"/>
              </a:ext>
            </a:extLst>
          </p:cNvPr>
          <p:cNvCxnSpPr>
            <a:cxnSpLocks/>
          </p:cNvCxnSpPr>
          <p:nvPr/>
        </p:nvCxnSpPr>
        <p:spPr>
          <a:xfrm flipH="1">
            <a:off x="1104116" y="4002174"/>
            <a:ext cx="279892" cy="77071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7" name="TextBox 96">
            <a:extLst>
              <a:ext uri="{FF2B5EF4-FFF2-40B4-BE49-F238E27FC236}">
                <a16:creationId xmlns:a16="http://schemas.microsoft.com/office/drawing/2014/main" id="{3310DA90-80FB-47BD-B7C2-FA1879623867}"/>
              </a:ext>
            </a:extLst>
          </p:cNvPr>
          <p:cNvSpPr txBox="1"/>
          <p:nvPr/>
        </p:nvSpPr>
        <p:spPr>
          <a:xfrm rot="19172715">
            <a:off x="763322" y="2820972"/>
            <a:ext cx="650737" cy="369332"/>
          </a:xfrm>
          <a:prstGeom prst="rect">
            <a:avLst/>
          </a:prstGeom>
          <a:noFill/>
        </p:spPr>
        <p:txBody>
          <a:bodyPr wrap="square" rtlCol="0">
            <a:spAutoFit/>
          </a:bodyPr>
          <a:lstStyle/>
          <a:p>
            <a:r>
              <a:rPr lang="en-US" dirty="0"/>
              <a:t>aba$</a:t>
            </a:r>
          </a:p>
        </p:txBody>
      </p:sp>
      <p:sp>
        <p:nvSpPr>
          <p:cNvPr id="98" name="TextBox 97">
            <a:extLst>
              <a:ext uri="{FF2B5EF4-FFF2-40B4-BE49-F238E27FC236}">
                <a16:creationId xmlns:a16="http://schemas.microsoft.com/office/drawing/2014/main" id="{53035471-54ED-4816-840D-6525879C6B0A}"/>
              </a:ext>
            </a:extLst>
          </p:cNvPr>
          <p:cNvSpPr txBox="1"/>
          <p:nvPr/>
        </p:nvSpPr>
        <p:spPr>
          <a:xfrm rot="5400000">
            <a:off x="1289849" y="3217190"/>
            <a:ext cx="468141" cy="369332"/>
          </a:xfrm>
          <a:prstGeom prst="rect">
            <a:avLst/>
          </a:prstGeom>
          <a:noFill/>
        </p:spPr>
        <p:txBody>
          <a:bodyPr wrap="square" rtlCol="0">
            <a:spAutoFit/>
          </a:bodyPr>
          <a:lstStyle/>
          <a:p>
            <a:r>
              <a:rPr lang="en-US" dirty="0" err="1"/>
              <a:t>ba</a:t>
            </a:r>
            <a:endParaRPr lang="en-US" dirty="0"/>
          </a:p>
        </p:txBody>
      </p:sp>
      <p:sp>
        <p:nvSpPr>
          <p:cNvPr id="99" name="TextBox 98">
            <a:extLst>
              <a:ext uri="{FF2B5EF4-FFF2-40B4-BE49-F238E27FC236}">
                <a16:creationId xmlns:a16="http://schemas.microsoft.com/office/drawing/2014/main" id="{DFA283BA-BFE9-4E27-9005-5133671D9570}"/>
              </a:ext>
            </a:extLst>
          </p:cNvPr>
          <p:cNvSpPr txBox="1"/>
          <p:nvPr/>
        </p:nvSpPr>
        <p:spPr>
          <a:xfrm rot="21306919">
            <a:off x="1659565" y="2883740"/>
            <a:ext cx="370115" cy="369332"/>
          </a:xfrm>
          <a:prstGeom prst="rect">
            <a:avLst/>
          </a:prstGeom>
          <a:noFill/>
        </p:spPr>
        <p:txBody>
          <a:bodyPr wrap="square" rtlCol="0">
            <a:spAutoFit/>
          </a:bodyPr>
          <a:lstStyle/>
          <a:p>
            <a:r>
              <a:rPr lang="en-US" dirty="0"/>
              <a:t>$</a:t>
            </a:r>
          </a:p>
        </p:txBody>
      </p:sp>
      <p:sp>
        <p:nvSpPr>
          <p:cNvPr id="100" name="Oval 99">
            <a:extLst>
              <a:ext uri="{FF2B5EF4-FFF2-40B4-BE49-F238E27FC236}">
                <a16:creationId xmlns:a16="http://schemas.microsoft.com/office/drawing/2014/main" id="{004D4399-923D-429D-B793-900F2A5DA18A}"/>
              </a:ext>
            </a:extLst>
          </p:cNvPr>
          <p:cNvSpPr/>
          <p:nvPr/>
        </p:nvSpPr>
        <p:spPr>
          <a:xfrm>
            <a:off x="1577192" y="4551406"/>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1" name="Straight Arrow Connector 100">
            <a:extLst>
              <a:ext uri="{FF2B5EF4-FFF2-40B4-BE49-F238E27FC236}">
                <a16:creationId xmlns:a16="http://schemas.microsoft.com/office/drawing/2014/main" id="{97990B21-30BD-44CA-AD75-801E08272686}"/>
              </a:ext>
            </a:extLst>
          </p:cNvPr>
          <p:cNvCxnSpPr>
            <a:cxnSpLocks/>
            <a:stCxn id="85" idx="5"/>
            <a:endCxn id="100" idx="0"/>
          </p:cNvCxnSpPr>
          <p:nvPr/>
        </p:nvCxnSpPr>
        <p:spPr>
          <a:xfrm>
            <a:off x="1489087" y="4023905"/>
            <a:ext cx="186077" cy="52750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2" name="TextBox 101">
            <a:extLst>
              <a:ext uri="{FF2B5EF4-FFF2-40B4-BE49-F238E27FC236}">
                <a16:creationId xmlns:a16="http://schemas.microsoft.com/office/drawing/2014/main" id="{F7F65B87-ECE7-425B-AC6D-1C64AEFFEF81}"/>
              </a:ext>
            </a:extLst>
          </p:cNvPr>
          <p:cNvSpPr txBox="1"/>
          <p:nvPr/>
        </p:nvSpPr>
        <p:spPr>
          <a:xfrm rot="4328944">
            <a:off x="1550448" y="4097960"/>
            <a:ext cx="370115" cy="369332"/>
          </a:xfrm>
          <a:prstGeom prst="rect">
            <a:avLst/>
          </a:prstGeom>
          <a:noFill/>
        </p:spPr>
        <p:txBody>
          <a:bodyPr wrap="square" rtlCol="0">
            <a:spAutoFit/>
          </a:bodyPr>
          <a:lstStyle/>
          <a:p>
            <a:r>
              <a:rPr lang="en-US" dirty="0"/>
              <a:t>$</a:t>
            </a:r>
          </a:p>
        </p:txBody>
      </p:sp>
      <p:sp>
        <p:nvSpPr>
          <p:cNvPr id="103" name="TextBox 102">
            <a:extLst>
              <a:ext uri="{FF2B5EF4-FFF2-40B4-BE49-F238E27FC236}">
                <a16:creationId xmlns:a16="http://schemas.microsoft.com/office/drawing/2014/main" id="{4E9CB9C9-EFE9-4C31-8F9D-4EF8E314F6A2}"/>
              </a:ext>
            </a:extLst>
          </p:cNvPr>
          <p:cNvSpPr txBox="1"/>
          <p:nvPr/>
        </p:nvSpPr>
        <p:spPr>
          <a:xfrm rot="3890013">
            <a:off x="2051314" y="2681705"/>
            <a:ext cx="522245" cy="369332"/>
          </a:xfrm>
          <a:prstGeom prst="rect">
            <a:avLst/>
          </a:prstGeom>
          <a:noFill/>
        </p:spPr>
        <p:txBody>
          <a:bodyPr wrap="square" rtlCol="0">
            <a:spAutoFit/>
          </a:bodyPr>
          <a:lstStyle/>
          <a:p>
            <a:r>
              <a:rPr lang="en-US" dirty="0" err="1"/>
              <a:t>ba</a:t>
            </a:r>
            <a:endParaRPr lang="en-US" dirty="0"/>
          </a:p>
        </p:txBody>
      </p:sp>
      <p:sp>
        <p:nvSpPr>
          <p:cNvPr id="142" name="TextBox 141">
            <a:extLst>
              <a:ext uri="{FF2B5EF4-FFF2-40B4-BE49-F238E27FC236}">
                <a16:creationId xmlns:a16="http://schemas.microsoft.com/office/drawing/2014/main" id="{D2637220-6F92-4B3C-BB0D-B69A36A750AF}"/>
              </a:ext>
            </a:extLst>
          </p:cNvPr>
          <p:cNvSpPr txBox="1"/>
          <p:nvPr/>
        </p:nvSpPr>
        <p:spPr>
          <a:xfrm rot="21306919">
            <a:off x="2499945" y="3240789"/>
            <a:ext cx="370115" cy="369332"/>
          </a:xfrm>
          <a:prstGeom prst="rect">
            <a:avLst/>
          </a:prstGeom>
          <a:noFill/>
        </p:spPr>
        <p:txBody>
          <a:bodyPr wrap="square" rtlCol="0">
            <a:spAutoFit/>
          </a:bodyPr>
          <a:lstStyle/>
          <a:p>
            <a:r>
              <a:rPr lang="en-US" dirty="0"/>
              <a:t>$</a:t>
            </a:r>
          </a:p>
        </p:txBody>
      </p:sp>
      <p:sp>
        <p:nvSpPr>
          <p:cNvPr id="143" name="TextBox 142">
            <a:extLst>
              <a:ext uri="{FF2B5EF4-FFF2-40B4-BE49-F238E27FC236}">
                <a16:creationId xmlns:a16="http://schemas.microsoft.com/office/drawing/2014/main" id="{5551EDC3-7AD0-4BC3-A852-0FFFF02FB949}"/>
              </a:ext>
            </a:extLst>
          </p:cNvPr>
          <p:cNvSpPr txBox="1"/>
          <p:nvPr/>
        </p:nvSpPr>
        <p:spPr>
          <a:xfrm rot="18710565">
            <a:off x="1460553" y="2314715"/>
            <a:ext cx="370115" cy="369332"/>
          </a:xfrm>
          <a:prstGeom prst="rect">
            <a:avLst/>
          </a:prstGeom>
          <a:noFill/>
        </p:spPr>
        <p:txBody>
          <a:bodyPr wrap="square" rtlCol="0">
            <a:spAutoFit/>
          </a:bodyPr>
          <a:lstStyle/>
          <a:p>
            <a:r>
              <a:rPr lang="en-US" dirty="0"/>
              <a:t>a</a:t>
            </a:r>
          </a:p>
        </p:txBody>
      </p:sp>
      <p:cxnSp>
        <p:nvCxnSpPr>
          <p:cNvPr id="144" name="Straight Arrow Connector 143">
            <a:extLst>
              <a:ext uri="{FF2B5EF4-FFF2-40B4-BE49-F238E27FC236}">
                <a16:creationId xmlns:a16="http://schemas.microsoft.com/office/drawing/2014/main" id="{F18821B4-E4BE-4597-B845-4406A74939F9}"/>
              </a:ext>
            </a:extLst>
          </p:cNvPr>
          <p:cNvCxnSpPr>
            <a:cxnSpLocks/>
          </p:cNvCxnSpPr>
          <p:nvPr/>
        </p:nvCxnSpPr>
        <p:spPr>
          <a:xfrm flipH="1">
            <a:off x="2083775" y="3509595"/>
            <a:ext cx="210366" cy="50074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5" name="TextBox 144">
            <a:extLst>
              <a:ext uri="{FF2B5EF4-FFF2-40B4-BE49-F238E27FC236}">
                <a16:creationId xmlns:a16="http://schemas.microsoft.com/office/drawing/2014/main" id="{90D08A19-93B1-4071-868A-E309D23288B2}"/>
              </a:ext>
            </a:extLst>
          </p:cNvPr>
          <p:cNvSpPr txBox="1"/>
          <p:nvPr/>
        </p:nvSpPr>
        <p:spPr>
          <a:xfrm rot="17614797">
            <a:off x="1731109" y="3493376"/>
            <a:ext cx="692008" cy="369332"/>
          </a:xfrm>
          <a:prstGeom prst="rect">
            <a:avLst/>
          </a:prstGeom>
          <a:noFill/>
        </p:spPr>
        <p:txBody>
          <a:bodyPr wrap="square" rtlCol="0">
            <a:spAutoFit/>
          </a:bodyPr>
          <a:lstStyle/>
          <a:p>
            <a:r>
              <a:rPr lang="en-US" dirty="0"/>
              <a:t>aba$</a:t>
            </a:r>
          </a:p>
        </p:txBody>
      </p:sp>
      <p:sp>
        <p:nvSpPr>
          <p:cNvPr id="146" name="Oval 145">
            <a:extLst>
              <a:ext uri="{FF2B5EF4-FFF2-40B4-BE49-F238E27FC236}">
                <a16:creationId xmlns:a16="http://schemas.microsoft.com/office/drawing/2014/main" id="{C96B1B7F-3B86-41E0-AC46-5B6FE9AC106E}"/>
              </a:ext>
            </a:extLst>
          </p:cNvPr>
          <p:cNvSpPr/>
          <p:nvPr/>
        </p:nvSpPr>
        <p:spPr>
          <a:xfrm>
            <a:off x="1920957" y="4055901"/>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TextBox 146">
            <a:extLst>
              <a:ext uri="{FF2B5EF4-FFF2-40B4-BE49-F238E27FC236}">
                <a16:creationId xmlns:a16="http://schemas.microsoft.com/office/drawing/2014/main" id="{268584D5-E8D3-426A-A58B-26CAAD17ECE6}"/>
              </a:ext>
            </a:extLst>
          </p:cNvPr>
          <p:cNvSpPr txBox="1"/>
          <p:nvPr/>
        </p:nvSpPr>
        <p:spPr>
          <a:xfrm rot="3653415">
            <a:off x="2255269" y="2357304"/>
            <a:ext cx="370115" cy="369332"/>
          </a:xfrm>
          <a:prstGeom prst="rect">
            <a:avLst/>
          </a:prstGeom>
          <a:noFill/>
        </p:spPr>
        <p:txBody>
          <a:bodyPr wrap="square" rtlCol="0">
            <a:spAutoFit/>
          </a:bodyPr>
          <a:lstStyle/>
          <a:p>
            <a:r>
              <a:rPr lang="en-US" dirty="0"/>
              <a:t>$</a:t>
            </a:r>
          </a:p>
        </p:txBody>
      </p:sp>
    </p:spTree>
    <p:extLst>
      <p:ext uri="{BB962C8B-B14F-4D97-AF65-F5344CB8AC3E}">
        <p14:creationId xmlns:p14="http://schemas.microsoft.com/office/powerpoint/2010/main" val="348259345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4F3F9-C2E6-4F79-8B43-C62096957853}"/>
              </a:ext>
            </a:extLst>
          </p:cNvPr>
          <p:cNvSpPr>
            <a:spLocks noGrp="1"/>
          </p:cNvSpPr>
          <p:nvPr>
            <p:ph type="title"/>
          </p:nvPr>
        </p:nvSpPr>
        <p:spPr/>
        <p:txBody>
          <a:bodyPr/>
          <a:lstStyle/>
          <a:p>
            <a:pPr algn="ctr"/>
            <a:r>
              <a:rPr lang="en-US" dirty="0"/>
              <a:t># nodes in a suffix tree</a:t>
            </a:r>
          </a:p>
        </p:txBody>
      </p:sp>
      <mc:AlternateContent xmlns:mc="http://schemas.openxmlformats.org/markup-compatibility/2006" xmlns:a14="http://schemas.microsoft.com/office/drawing/2010/main">
        <mc:Choice Requires="a14">
          <p:sp>
            <p:nvSpPr>
              <p:cNvPr id="104" name="TextBox 103">
                <a:extLst>
                  <a:ext uri="{FF2B5EF4-FFF2-40B4-BE49-F238E27FC236}">
                    <a16:creationId xmlns:a16="http://schemas.microsoft.com/office/drawing/2014/main" id="{3EAD760C-5A1C-4BA6-B155-A8210994F4A3}"/>
                  </a:ext>
                </a:extLst>
              </p:cNvPr>
              <p:cNvSpPr txBox="1"/>
              <p:nvPr/>
            </p:nvSpPr>
            <p:spPr>
              <a:xfrm>
                <a:off x="5115910" y="1907195"/>
                <a:ext cx="6487511" cy="1200329"/>
              </a:xfrm>
              <a:prstGeom prst="rect">
                <a:avLst/>
              </a:prstGeom>
              <a:noFill/>
            </p:spPr>
            <p:txBody>
              <a:bodyPr wrap="square" rtlCol="0">
                <a:spAutoFit/>
              </a:bodyPr>
              <a:lstStyle/>
              <a:p>
                <a:pPr marL="285750" indent="-285750">
                  <a:buFont typeface="Arial" panose="020B0604020202020204" pitchFamily="34" charset="0"/>
                  <a:buChar char="•"/>
                </a:pPr>
                <a:r>
                  <a:rPr lang="en-US" dirty="0"/>
                  <a:t>We saw that suffix tries have </a:t>
                </a:r>
                <a14:m>
                  <m:oMath xmlns:m="http://schemas.openxmlformats.org/officeDocument/2006/math">
                    <m:r>
                      <a:rPr lang="en-US" b="0" i="1" smtClean="0">
                        <a:solidFill>
                          <a:srgbClr val="FF4EFF"/>
                        </a:solidFill>
                        <a:latin typeface="Cambria Math" panose="02040503050406030204" pitchFamily="18" charset="0"/>
                        <a:ea typeface="Cambria Math" panose="02040503050406030204" pitchFamily="18" charset="0"/>
                      </a:rPr>
                      <m:t>𝒪</m:t>
                    </m:r>
                    <m:r>
                      <a:rPr lang="en-US" b="0" i="1" smtClean="0">
                        <a:solidFill>
                          <a:srgbClr val="FF4EFF"/>
                        </a:solidFill>
                        <a:latin typeface="Cambria Math" panose="02040503050406030204" pitchFamily="18" charset="0"/>
                      </a:rPr>
                      <m:t>(</m:t>
                    </m:r>
                    <m:sSup>
                      <m:sSupPr>
                        <m:ctrlPr>
                          <a:rPr lang="en-US" b="0" i="1" smtClean="0">
                            <a:solidFill>
                              <a:srgbClr val="FF4EFF"/>
                            </a:solidFill>
                            <a:latin typeface="Cambria Math" panose="02040503050406030204" pitchFamily="18" charset="0"/>
                          </a:rPr>
                        </m:ctrlPr>
                      </m:sSupPr>
                      <m:e>
                        <m:r>
                          <a:rPr lang="en-US" b="0" i="1" smtClean="0">
                            <a:solidFill>
                              <a:srgbClr val="FF4EFF"/>
                            </a:solidFill>
                            <a:latin typeface="Cambria Math" panose="02040503050406030204" pitchFamily="18" charset="0"/>
                          </a:rPr>
                          <m:t>𝑛</m:t>
                        </m:r>
                      </m:e>
                      <m:sup>
                        <m:r>
                          <a:rPr lang="en-US" b="0" i="1" smtClean="0">
                            <a:solidFill>
                              <a:srgbClr val="FF4EFF"/>
                            </a:solidFill>
                            <a:latin typeface="Cambria Math" panose="02040503050406030204" pitchFamily="18" charset="0"/>
                          </a:rPr>
                          <m:t>2</m:t>
                        </m:r>
                      </m:sup>
                    </m:sSup>
                    <m:r>
                      <a:rPr lang="en-US" b="0" i="1" smtClean="0">
                        <a:solidFill>
                          <a:srgbClr val="FF4EFF"/>
                        </a:solidFill>
                        <a:latin typeface="Cambria Math" panose="02040503050406030204" pitchFamily="18" charset="0"/>
                      </a:rPr>
                      <m:t>)</m:t>
                    </m:r>
                  </m:oMath>
                </a14:m>
                <a:r>
                  <a:rPr lang="en-US" dirty="0">
                    <a:solidFill>
                      <a:srgbClr val="FF4EFF"/>
                    </a:solidFill>
                  </a:rPr>
                  <a:t> nodes</a:t>
                </a:r>
                <a:r>
                  <a:rPr lang="en-US" dirty="0"/>
                  <a:t>… which is not acceptable in practice.</a:t>
                </a:r>
              </a:p>
              <a:p>
                <a:pPr marL="285750" indent="-285750">
                  <a:buFont typeface="Arial" panose="020B0604020202020204" pitchFamily="34" charset="0"/>
                  <a:buChar char="•"/>
                </a:pPr>
                <a:r>
                  <a:rPr lang="en-US" dirty="0"/>
                  <a:t>Question: In terms of “big-Oh” what is the </a:t>
                </a:r>
                <a:r>
                  <a:rPr lang="en-US" b="1" dirty="0"/>
                  <a:t>spatial complexity</a:t>
                </a:r>
                <a:r>
                  <a:rPr lang="en-US" dirty="0"/>
                  <a:t> of a suffix </a:t>
                </a:r>
                <a:r>
                  <a:rPr lang="en-US" b="1" dirty="0">
                    <a:solidFill>
                      <a:schemeClr val="accent1"/>
                    </a:solidFill>
                  </a:rPr>
                  <a:t>tree?</a:t>
                </a:r>
              </a:p>
            </p:txBody>
          </p:sp>
        </mc:Choice>
        <mc:Fallback xmlns="">
          <p:sp>
            <p:nvSpPr>
              <p:cNvPr id="104" name="TextBox 103">
                <a:extLst>
                  <a:ext uri="{FF2B5EF4-FFF2-40B4-BE49-F238E27FC236}">
                    <a16:creationId xmlns:a16="http://schemas.microsoft.com/office/drawing/2014/main" id="{3EAD760C-5A1C-4BA6-B155-A8210994F4A3}"/>
                  </a:ext>
                </a:extLst>
              </p:cNvPr>
              <p:cNvSpPr txBox="1">
                <a:spLocks noRot="1" noChangeAspect="1" noMove="1" noResize="1" noEditPoints="1" noAdjustHandles="1" noChangeArrowheads="1" noChangeShapeType="1" noTextEdit="1"/>
              </p:cNvSpPr>
              <p:nvPr/>
            </p:nvSpPr>
            <p:spPr>
              <a:xfrm>
                <a:off x="5115910" y="1907195"/>
                <a:ext cx="6487511" cy="1200329"/>
              </a:xfrm>
              <a:prstGeom prst="rect">
                <a:avLst/>
              </a:prstGeom>
              <a:blipFill>
                <a:blip r:embed="rId2"/>
                <a:stretch>
                  <a:fillRect l="-564" t="-3046" r="-282" b="-710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angle: Rounded Corners 3">
                <a:extLst>
                  <a:ext uri="{FF2B5EF4-FFF2-40B4-BE49-F238E27FC236}">
                    <a16:creationId xmlns:a16="http://schemas.microsoft.com/office/drawing/2014/main" id="{8150C479-0050-49DC-853B-525DC30DFC73}"/>
                  </a:ext>
                </a:extLst>
              </p:cNvPr>
              <p:cNvSpPr/>
              <p:nvPr/>
            </p:nvSpPr>
            <p:spPr>
              <a:xfrm>
                <a:off x="4944533" y="3720170"/>
                <a:ext cx="1405467" cy="580898"/>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600" i="1" smtClean="0">
                          <a:solidFill>
                            <a:schemeClr val="bg1"/>
                          </a:solidFill>
                          <a:latin typeface="Cambria Math" panose="02040503050406030204" pitchFamily="18" charset="0"/>
                          <a:ea typeface="Cambria Math" panose="02040503050406030204" pitchFamily="18" charset="0"/>
                        </a:rPr>
                        <m:t>𝒪</m:t>
                      </m:r>
                      <m:r>
                        <a:rPr lang="en-US" sz="1600" i="1">
                          <a:solidFill>
                            <a:schemeClr val="bg1"/>
                          </a:solidFill>
                          <a:latin typeface="Cambria Math" panose="02040503050406030204" pitchFamily="18" charset="0"/>
                        </a:rPr>
                        <m:t>(</m:t>
                      </m:r>
                      <m:sSup>
                        <m:sSupPr>
                          <m:ctrlPr>
                            <a:rPr lang="en-US" sz="1600" i="1">
                              <a:solidFill>
                                <a:schemeClr val="bg1"/>
                              </a:solidFill>
                              <a:latin typeface="Cambria Math" panose="02040503050406030204" pitchFamily="18" charset="0"/>
                            </a:rPr>
                          </m:ctrlPr>
                        </m:sSupPr>
                        <m:e>
                          <m:r>
                            <a:rPr lang="en-US" sz="1600" i="1">
                              <a:solidFill>
                                <a:schemeClr val="bg1"/>
                              </a:solidFill>
                              <a:latin typeface="Cambria Math" panose="02040503050406030204" pitchFamily="18" charset="0"/>
                            </a:rPr>
                            <m:t>𝑛</m:t>
                          </m:r>
                        </m:e>
                        <m:sup>
                          <m:r>
                            <a:rPr lang="en-US" sz="1600" i="1">
                              <a:solidFill>
                                <a:schemeClr val="bg1"/>
                              </a:solidFill>
                              <a:latin typeface="Cambria Math" panose="02040503050406030204" pitchFamily="18" charset="0"/>
                            </a:rPr>
                            <m:t>2</m:t>
                          </m:r>
                        </m:sup>
                      </m:sSup>
                      <m:r>
                        <a:rPr lang="en-US" sz="1600" i="1">
                          <a:solidFill>
                            <a:schemeClr val="bg1"/>
                          </a:solidFill>
                          <a:latin typeface="Cambria Math" panose="02040503050406030204" pitchFamily="18" charset="0"/>
                        </a:rPr>
                        <m:t>)</m:t>
                      </m:r>
                    </m:oMath>
                  </m:oMathPara>
                </a14:m>
                <a:endParaRPr lang="en-US" sz="1600" dirty="0">
                  <a:solidFill>
                    <a:schemeClr val="bg1"/>
                  </a:solidFill>
                </a:endParaRPr>
              </a:p>
            </p:txBody>
          </p:sp>
        </mc:Choice>
        <mc:Fallback xmlns="">
          <p:sp>
            <p:nvSpPr>
              <p:cNvPr id="4" name="Rectangle: Rounded Corners 3">
                <a:extLst>
                  <a:ext uri="{FF2B5EF4-FFF2-40B4-BE49-F238E27FC236}">
                    <a16:creationId xmlns:a16="http://schemas.microsoft.com/office/drawing/2014/main" id="{8150C479-0050-49DC-853B-525DC30DFC73}"/>
                  </a:ext>
                </a:extLst>
              </p:cNvPr>
              <p:cNvSpPr>
                <a:spLocks noRot="1" noChangeAspect="1" noMove="1" noResize="1" noEditPoints="1" noAdjustHandles="1" noChangeArrowheads="1" noChangeShapeType="1" noTextEdit="1"/>
              </p:cNvSpPr>
              <p:nvPr/>
            </p:nvSpPr>
            <p:spPr>
              <a:xfrm>
                <a:off x="4944533" y="3720170"/>
                <a:ext cx="1405467" cy="580898"/>
              </a:xfrm>
              <a:prstGeom prst="roundRect">
                <a:avLst/>
              </a:prstGeom>
              <a:blipFill>
                <a:blip r:embed="rId3"/>
                <a:stretch>
                  <a:fillRect/>
                </a:stretch>
              </a:blipFill>
              <a:ln>
                <a:noFill/>
              </a:ln>
            </p:spPr>
            <p:txBody>
              <a:bodyPr/>
              <a:lstStyle/>
              <a:p>
                <a:r>
                  <a:rPr lang="en-US">
                    <a:noFill/>
                  </a:rPr>
                  <a:t> </a:t>
                </a:r>
              </a:p>
            </p:txBody>
          </p:sp>
        </mc:Fallback>
      </mc:AlternateContent>
      <p:sp>
        <p:nvSpPr>
          <p:cNvPr id="43" name="Rectangle: Rounded Corners 42">
            <a:extLst>
              <a:ext uri="{FF2B5EF4-FFF2-40B4-BE49-F238E27FC236}">
                <a16:creationId xmlns:a16="http://schemas.microsoft.com/office/drawing/2014/main" id="{3FE3AFB6-47C9-4AEF-8DE7-B584A91E172C}"/>
              </a:ext>
            </a:extLst>
          </p:cNvPr>
          <p:cNvSpPr/>
          <p:nvPr/>
        </p:nvSpPr>
        <p:spPr>
          <a:xfrm>
            <a:off x="6954198" y="3736347"/>
            <a:ext cx="1405467" cy="580898"/>
          </a:xfrm>
          <a:prstGeom prst="round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Better </a:t>
            </a:r>
          </a:p>
        </p:txBody>
      </p:sp>
      <p:sp>
        <p:nvSpPr>
          <p:cNvPr id="44" name="Rectangle: Rounded Corners 43">
            <a:extLst>
              <a:ext uri="{FF2B5EF4-FFF2-40B4-BE49-F238E27FC236}">
                <a16:creationId xmlns:a16="http://schemas.microsoft.com/office/drawing/2014/main" id="{3B804F9C-B038-4F57-97C0-B2DE92CC4148}"/>
              </a:ext>
            </a:extLst>
          </p:cNvPr>
          <p:cNvSpPr/>
          <p:nvPr/>
        </p:nvSpPr>
        <p:spPr>
          <a:xfrm>
            <a:off x="9038811" y="3720169"/>
            <a:ext cx="1405467" cy="580898"/>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Worse</a:t>
            </a:r>
          </a:p>
        </p:txBody>
      </p:sp>
      <p:sp>
        <p:nvSpPr>
          <p:cNvPr id="3" name="Oval 2">
            <a:extLst>
              <a:ext uri="{FF2B5EF4-FFF2-40B4-BE49-F238E27FC236}">
                <a16:creationId xmlns:a16="http://schemas.microsoft.com/office/drawing/2014/main" id="{8E1165F3-9512-4CED-ADB8-944A60DA5685}"/>
              </a:ext>
            </a:extLst>
          </p:cNvPr>
          <p:cNvSpPr/>
          <p:nvPr/>
        </p:nvSpPr>
        <p:spPr>
          <a:xfrm>
            <a:off x="6739467" y="3434335"/>
            <a:ext cx="1886616" cy="118899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DB73A7CF-3919-4BD5-8B0A-A8090D2A6F11}"/>
                  </a:ext>
                </a:extLst>
              </p:cNvPr>
              <p:cNvSpPr txBox="1"/>
              <p:nvPr/>
            </p:nvSpPr>
            <p:spPr>
              <a:xfrm>
                <a:off x="8146057" y="3162290"/>
                <a:ext cx="1124943" cy="461665"/>
              </a:xfrm>
              <a:prstGeom prst="rect">
                <a:avLst/>
              </a:prstGeom>
              <a:noFill/>
            </p:spPr>
            <p:txBody>
              <a:bodyPr wrap="square" rtlCol="0">
                <a:spAutoFit/>
              </a:bodyPr>
              <a:lstStyle/>
              <a:p>
                <a14:m>
                  <m:oMath xmlns:m="http://schemas.openxmlformats.org/officeDocument/2006/math">
                    <m:r>
                      <a:rPr lang="en-US" sz="2400" i="1" smtClean="0">
                        <a:solidFill>
                          <a:srgbClr val="FF0000"/>
                        </a:solidFill>
                        <a:latin typeface="Cambria Math" panose="02040503050406030204" pitchFamily="18" charset="0"/>
                        <a:ea typeface="Cambria Math" panose="02040503050406030204" pitchFamily="18" charset="0"/>
                      </a:rPr>
                      <m:t>𝒪</m:t>
                    </m:r>
                    <m:r>
                      <a:rPr lang="en-US" sz="2400" i="1">
                        <a:solidFill>
                          <a:srgbClr val="FF0000"/>
                        </a:solidFill>
                        <a:latin typeface="Cambria Math" panose="02040503050406030204" pitchFamily="18" charset="0"/>
                      </a:rPr>
                      <m:t>(</m:t>
                    </m:r>
                    <m:r>
                      <a:rPr lang="en-US" sz="2400" b="0" i="1" smtClean="0">
                        <a:solidFill>
                          <a:srgbClr val="FF0000"/>
                        </a:solidFill>
                        <a:latin typeface="Cambria Math" panose="02040503050406030204" pitchFamily="18" charset="0"/>
                      </a:rPr>
                      <m:t>𝑛</m:t>
                    </m:r>
                    <m:r>
                      <a:rPr lang="en-US" sz="2400" i="1">
                        <a:solidFill>
                          <a:srgbClr val="FF0000"/>
                        </a:solidFill>
                        <a:latin typeface="Cambria Math" panose="02040503050406030204" pitchFamily="18" charset="0"/>
                      </a:rPr>
                      <m:t>)</m:t>
                    </m:r>
                  </m:oMath>
                </a14:m>
                <a:r>
                  <a:rPr lang="en-US" sz="2400" dirty="0">
                    <a:solidFill>
                      <a:srgbClr val="FF0000"/>
                    </a:solidFill>
                  </a:rPr>
                  <a:t>!</a:t>
                </a:r>
              </a:p>
            </p:txBody>
          </p:sp>
        </mc:Choice>
        <mc:Fallback xmlns="">
          <p:sp>
            <p:nvSpPr>
              <p:cNvPr id="5" name="TextBox 4">
                <a:extLst>
                  <a:ext uri="{FF2B5EF4-FFF2-40B4-BE49-F238E27FC236}">
                    <a16:creationId xmlns:a16="http://schemas.microsoft.com/office/drawing/2014/main" id="{DB73A7CF-3919-4BD5-8B0A-A8090D2A6F11}"/>
                  </a:ext>
                </a:extLst>
              </p:cNvPr>
              <p:cNvSpPr txBox="1">
                <a:spLocks noRot="1" noChangeAspect="1" noMove="1" noResize="1" noEditPoints="1" noAdjustHandles="1" noChangeArrowheads="1" noChangeShapeType="1" noTextEdit="1"/>
              </p:cNvSpPr>
              <p:nvPr/>
            </p:nvSpPr>
            <p:spPr>
              <a:xfrm>
                <a:off x="8146057" y="3162290"/>
                <a:ext cx="1124943" cy="461665"/>
              </a:xfrm>
              <a:prstGeom prst="rect">
                <a:avLst/>
              </a:prstGeom>
              <a:blipFill>
                <a:blip r:embed="rId4"/>
                <a:stretch>
                  <a:fillRect l="-1081" t="-10667" b="-30667"/>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D308C7F2-94F5-4F1B-AA7F-9E25C1FE686F}"/>
              </a:ext>
            </a:extLst>
          </p:cNvPr>
          <p:cNvPicPr>
            <a:picLocks noChangeAspect="1"/>
          </p:cNvPicPr>
          <p:nvPr/>
        </p:nvPicPr>
        <p:blipFill>
          <a:blip r:embed="rId5"/>
          <a:stretch>
            <a:fillRect/>
          </a:stretch>
        </p:blipFill>
        <p:spPr>
          <a:xfrm>
            <a:off x="9062590" y="2849664"/>
            <a:ext cx="1357908" cy="786263"/>
          </a:xfrm>
          <a:prstGeom prst="rect">
            <a:avLst/>
          </a:prstGeom>
        </p:spPr>
      </p:pic>
      <p:sp>
        <p:nvSpPr>
          <p:cNvPr id="83" name="TextBox 82">
            <a:extLst>
              <a:ext uri="{FF2B5EF4-FFF2-40B4-BE49-F238E27FC236}">
                <a16:creationId xmlns:a16="http://schemas.microsoft.com/office/drawing/2014/main" id="{8ECC9272-F5CA-4693-8BA8-346BA5839479}"/>
              </a:ext>
            </a:extLst>
          </p:cNvPr>
          <p:cNvSpPr txBox="1"/>
          <p:nvPr/>
        </p:nvSpPr>
        <p:spPr>
          <a:xfrm rot="17268971">
            <a:off x="745090" y="4040772"/>
            <a:ext cx="717164" cy="369332"/>
          </a:xfrm>
          <a:prstGeom prst="rect">
            <a:avLst/>
          </a:prstGeom>
          <a:noFill/>
        </p:spPr>
        <p:txBody>
          <a:bodyPr wrap="square" rtlCol="0">
            <a:spAutoFit/>
          </a:bodyPr>
          <a:lstStyle/>
          <a:p>
            <a:r>
              <a:rPr lang="en-US" dirty="0"/>
              <a:t>aba$</a:t>
            </a:r>
          </a:p>
        </p:txBody>
      </p:sp>
      <p:sp>
        <p:nvSpPr>
          <p:cNvPr id="84" name="Oval 83">
            <a:extLst>
              <a:ext uri="{FF2B5EF4-FFF2-40B4-BE49-F238E27FC236}">
                <a16:creationId xmlns:a16="http://schemas.microsoft.com/office/drawing/2014/main" id="{D9C4DCE5-DF42-4FE3-8A16-40EE00690AA1}"/>
              </a:ext>
            </a:extLst>
          </p:cNvPr>
          <p:cNvSpPr/>
          <p:nvPr/>
        </p:nvSpPr>
        <p:spPr>
          <a:xfrm>
            <a:off x="1944498" y="2274541"/>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F78CB7BF-F405-471F-B271-F35DA140780A}"/>
              </a:ext>
            </a:extLst>
          </p:cNvPr>
          <p:cNvSpPr/>
          <p:nvPr/>
        </p:nvSpPr>
        <p:spPr>
          <a:xfrm>
            <a:off x="2462662" y="2792705"/>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a:extLst>
              <a:ext uri="{FF2B5EF4-FFF2-40B4-BE49-F238E27FC236}">
                <a16:creationId xmlns:a16="http://schemas.microsoft.com/office/drawing/2014/main" id="{9BBEF9B9-0B90-428F-8164-9AAF154B1BD0}"/>
              </a:ext>
            </a:extLst>
          </p:cNvPr>
          <p:cNvSpPr/>
          <p:nvPr/>
        </p:nvSpPr>
        <p:spPr>
          <a:xfrm>
            <a:off x="1317483" y="2836247"/>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a:extLst>
              <a:ext uri="{FF2B5EF4-FFF2-40B4-BE49-F238E27FC236}">
                <a16:creationId xmlns:a16="http://schemas.microsoft.com/office/drawing/2014/main" id="{37ACDE57-86E5-48DF-B6D7-36BD2C5EE644}"/>
              </a:ext>
            </a:extLst>
          </p:cNvPr>
          <p:cNvSpPr/>
          <p:nvPr/>
        </p:nvSpPr>
        <p:spPr>
          <a:xfrm>
            <a:off x="2205758" y="3280388"/>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D84D54DD-87BD-41E5-AF25-766451BCB47C}"/>
              </a:ext>
            </a:extLst>
          </p:cNvPr>
          <p:cNvSpPr/>
          <p:nvPr/>
        </p:nvSpPr>
        <p:spPr>
          <a:xfrm>
            <a:off x="2584583" y="3724524"/>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a:extLst>
              <a:ext uri="{FF2B5EF4-FFF2-40B4-BE49-F238E27FC236}">
                <a16:creationId xmlns:a16="http://schemas.microsoft.com/office/drawing/2014/main" id="{9923AC37-97A6-4009-A322-6A8F3CC839FF}"/>
              </a:ext>
            </a:extLst>
          </p:cNvPr>
          <p:cNvSpPr/>
          <p:nvPr/>
        </p:nvSpPr>
        <p:spPr>
          <a:xfrm>
            <a:off x="1321839" y="3872569"/>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a:extLst>
              <a:ext uri="{FF2B5EF4-FFF2-40B4-BE49-F238E27FC236}">
                <a16:creationId xmlns:a16="http://schemas.microsoft.com/office/drawing/2014/main" id="{F45C2865-A2F3-4A99-8FF4-61C80992B44A}"/>
              </a:ext>
            </a:extLst>
          </p:cNvPr>
          <p:cNvSpPr/>
          <p:nvPr/>
        </p:nvSpPr>
        <p:spPr>
          <a:xfrm>
            <a:off x="957042" y="4854491"/>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16731FF2-1D6B-4DFB-A9B4-C98128CEAF5B}"/>
              </a:ext>
            </a:extLst>
          </p:cNvPr>
          <p:cNvSpPr/>
          <p:nvPr/>
        </p:nvSpPr>
        <p:spPr>
          <a:xfrm>
            <a:off x="1718076" y="3315222"/>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8F82124B-23A2-4822-988F-320F4C7E62DF}"/>
              </a:ext>
            </a:extLst>
          </p:cNvPr>
          <p:cNvSpPr/>
          <p:nvPr/>
        </p:nvSpPr>
        <p:spPr>
          <a:xfrm>
            <a:off x="799322" y="3336992"/>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3" name="Straight Arrow Connector 92">
            <a:extLst>
              <a:ext uri="{FF2B5EF4-FFF2-40B4-BE49-F238E27FC236}">
                <a16:creationId xmlns:a16="http://schemas.microsoft.com/office/drawing/2014/main" id="{5B2CE099-7C72-479A-8CE3-EA8C0ED3E946}"/>
              </a:ext>
            </a:extLst>
          </p:cNvPr>
          <p:cNvCxnSpPr>
            <a:stCxn id="84" idx="2"/>
            <a:endCxn id="86" idx="7"/>
          </p:cNvCxnSpPr>
          <p:nvPr/>
        </p:nvCxnSpPr>
        <p:spPr>
          <a:xfrm flipH="1">
            <a:off x="1484731" y="2363192"/>
            <a:ext cx="459767" cy="4990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92687704-2FDE-42E8-A031-48DEA4BB380E}"/>
              </a:ext>
            </a:extLst>
          </p:cNvPr>
          <p:cNvCxnSpPr>
            <a:cxnSpLocks/>
            <a:stCxn id="84" idx="6"/>
            <a:endCxn id="85" idx="1"/>
          </p:cNvCxnSpPr>
          <p:nvPr/>
        </p:nvCxnSpPr>
        <p:spPr>
          <a:xfrm>
            <a:off x="2140441" y="2363192"/>
            <a:ext cx="350916" cy="45547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3BDAD970-6F4C-484C-8E57-AA2D95AF84F8}"/>
              </a:ext>
            </a:extLst>
          </p:cNvPr>
          <p:cNvCxnSpPr>
            <a:cxnSpLocks/>
            <a:stCxn id="84" idx="4"/>
            <a:endCxn id="87" idx="0"/>
          </p:cNvCxnSpPr>
          <p:nvPr/>
        </p:nvCxnSpPr>
        <p:spPr>
          <a:xfrm>
            <a:off x="2042470" y="2451842"/>
            <a:ext cx="261260" cy="82854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4949B657-BDB5-4584-BC41-20A4E9729B18}"/>
              </a:ext>
            </a:extLst>
          </p:cNvPr>
          <p:cNvCxnSpPr>
            <a:cxnSpLocks/>
            <a:endCxn id="88" idx="0"/>
          </p:cNvCxnSpPr>
          <p:nvPr/>
        </p:nvCxnSpPr>
        <p:spPr>
          <a:xfrm>
            <a:off x="2381713" y="3400658"/>
            <a:ext cx="300842" cy="3238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4D0E3BC4-C9D0-46E0-9FB0-6013C4270318}"/>
              </a:ext>
            </a:extLst>
          </p:cNvPr>
          <p:cNvCxnSpPr>
            <a:cxnSpLocks/>
            <a:endCxn id="92" idx="0"/>
          </p:cNvCxnSpPr>
          <p:nvPr/>
        </p:nvCxnSpPr>
        <p:spPr>
          <a:xfrm flipH="1">
            <a:off x="897294" y="2959731"/>
            <a:ext cx="441960" cy="37726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215F9C4B-EFA5-4D66-9B91-1EFAE99CF700}"/>
              </a:ext>
            </a:extLst>
          </p:cNvPr>
          <p:cNvCxnSpPr>
            <a:cxnSpLocks/>
            <a:endCxn id="91" idx="0"/>
          </p:cNvCxnSpPr>
          <p:nvPr/>
        </p:nvCxnSpPr>
        <p:spPr>
          <a:xfrm>
            <a:off x="1515599" y="3016320"/>
            <a:ext cx="300449" cy="29890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E2CB11A5-C13D-4C5D-BFBA-224C1F5E2901}"/>
              </a:ext>
            </a:extLst>
          </p:cNvPr>
          <p:cNvCxnSpPr>
            <a:cxnSpLocks/>
          </p:cNvCxnSpPr>
          <p:nvPr/>
        </p:nvCxnSpPr>
        <p:spPr>
          <a:xfrm flipH="1">
            <a:off x="1384209" y="3048806"/>
            <a:ext cx="4148" cy="76748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270197A0-363C-4EDD-8ADF-33A32BFE0102}"/>
              </a:ext>
            </a:extLst>
          </p:cNvPr>
          <p:cNvCxnSpPr>
            <a:cxnSpLocks/>
          </p:cNvCxnSpPr>
          <p:nvPr/>
        </p:nvCxnSpPr>
        <p:spPr>
          <a:xfrm flipH="1">
            <a:off x="1104116" y="4002174"/>
            <a:ext cx="279892" cy="77071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1" name="TextBox 100">
            <a:extLst>
              <a:ext uri="{FF2B5EF4-FFF2-40B4-BE49-F238E27FC236}">
                <a16:creationId xmlns:a16="http://schemas.microsoft.com/office/drawing/2014/main" id="{ED4827D7-5EC8-4A54-86CF-476D896B2142}"/>
              </a:ext>
            </a:extLst>
          </p:cNvPr>
          <p:cNvSpPr txBox="1"/>
          <p:nvPr/>
        </p:nvSpPr>
        <p:spPr>
          <a:xfrm rot="19172715">
            <a:off x="747952" y="2828866"/>
            <a:ext cx="648963" cy="369332"/>
          </a:xfrm>
          <a:prstGeom prst="rect">
            <a:avLst/>
          </a:prstGeom>
          <a:noFill/>
        </p:spPr>
        <p:txBody>
          <a:bodyPr wrap="square" rtlCol="0">
            <a:spAutoFit/>
          </a:bodyPr>
          <a:lstStyle/>
          <a:p>
            <a:r>
              <a:rPr lang="en-US" dirty="0"/>
              <a:t>aba$</a:t>
            </a:r>
          </a:p>
        </p:txBody>
      </p:sp>
      <p:sp>
        <p:nvSpPr>
          <p:cNvPr id="102" name="TextBox 101">
            <a:extLst>
              <a:ext uri="{FF2B5EF4-FFF2-40B4-BE49-F238E27FC236}">
                <a16:creationId xmlns:a16="http://schemas.microsoft.com/office/drawing/2014/main" id="{2897DE44-573F-4636-8749-8C279015A531}"/>
              </a:ext>
            </a:extLst>
          </p:cNvPr>
          <p:cNvSpPr txBox="1"/>
          <p:nvPr/>
        </p:nvSpPr>
        <p:spPr>
          <a:xfrm rot="5400000">
            <a:off x="1289849" y="3217190"/>
            <a:ext cx="468141" cy="369332"/>
          </a:xfrm>
          <a:prstGeom prst="rect">
            <a:avLst/>
          </a:prstGeom>
          <a:noFill/>
        </p:spPr>
        <p:txBody>
          <a:bodyPr wrap="square" rtlCol="0">
            <a:spAutoFit/>
          </a:bodyPr>
          <a:lstStyle/>
          <a:p>
            <a:r>
              <a:rPr lang="en-US" dirty="0" err="1"/>
              <a:t>ba</a:t>
            </a:r>
            <a:endParaRPr lang="en-US" dirty="0"/>
          </a:p>
        </p:txBody>
      </p:sp>
      <p:sp>
        <p:nvSpPr>
          <p:cNvPr id="103" name="TextBox 102">
            <a:extLst>
              <a:ext uri="{FF2B5EF4-FFF2-40B4-BE49-F238E27FC236}">
                <a16:creationId xmlns:a16="http://schemas.microsoft.com/office/drawing/2014/main" id="{9C86D2D4-2DF0-484B-A276-C6A3EE45B032}"/>
              </a:ext>
            </a:extLst>
          </p:cNvPr>
          <p:cNvSpPr txBox="1"/>
          <p:nvPr/>
        </p:nvSpPr>
        <p:spPr>
          <a:xfrm rot="21306919">
            <a:off x="1659565" y="2883740"/>
            <a:ext cx="370115" cy="369332"/>
          </a:xfrm>
          <a:prstGeom prst="rect">
            <a:avLst/>
          </a:prstGeom>
          <a:noFill/>
        </p:spPr>
        <p:txBody>
          <a:bodyPr wrap="square" rtlCol="0">
            <a:spAutoFit/>
          </a:bodyPr>
          <a:lstStyle/>
          <a:p>
            <a:r>
              <a:rPr lang="en-US" dirty="0"/>
              <a:t>$</a:t>
            </a:r>
          </a:p>
        </p:txBody>
      </p:sp>
      <p:sp>
        <p:nvSpPr>
          <p:cNvPr id="142" name="Oval 141">
            <a:extLst>
              <a:ext uri="{FF2B5EF4-FFF2-40B4-BE49-F238E27FC236}">
                <a16:creationId xmlns:a16="http://schemas.microsoft.com/office/drawing/2014/main" id="{71E8E9EA-A6A7-47D4-BEFD-CDD591F2DF84}"/>
              </a:ext>
            </a:extLst>
          </p:cNvPr>
          <p:cNvSpPr/>
          <p:nvPr/>
        </p:nvSpPr>
        <p:spPr>
          <a:xfrm>
            <a:off x="1577192" y="4551406"/>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3" name="Straight Arrow Connector 142">
            <a:extLst>
              <a:ext uri="{FF2B5EF4-FFF2-40B4-BE49-F238E27FC236}">
                <a16:creationId xmlns:a16="http://schemas.microsoft.com/office/drawing/2014/main" id="{4A43CD68-9F9B-425F-8C7F-2D803029AFD2}"/>
              </a:ext>
            </a:extLst>
          </p:cNvPr>
          <p:cNvCxnSpPr>
            <a:cxnSpLocks/>
            <a:stCxn id="89" idx="5"/>
            <a:endCxn id="142" idx="0"/>
          </p:cNvCxnSpPr>
          <p:nvPr/>
        </p:nvCxnSpPr>
        <p:spPr>
          <a:xfrm>
            <a:off x="1489087" y="4023905"/>
            <a:ext cx="186077" cy="52750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4" name="TextBox 143">
            <a:extLst>
              <a:ext uri="{FF2B5EF4-FFF2-40B4-BE49-F238E27FC236}">
                <a16:creationId xmlns:a16="http://schemas.microsoft.com/office/drawing/2014/main" id="{6858FC0F-DA5C-42D9-9932-4A08D03BF4ED}"/>
              </a:ext>
            </a:extLst>
          </p:cNvPr>
          <p:cNvSpPr txBox="1"/>
          <p:nvPr/>
        </p:nvSpPr>
        <p:spPr>
          <a:xfrm rot="4328944">
            <a:off x="1550448" y="4097960"/>
            <a:ext cx="370115" cy="369332"/>
          </a:xfrm>
          <a:prstGeom prst="rect">
            <a:avLst/>
          </a:prstGeom>
          <a:noFill/>
        </p:spPr>
        <p:txBody>
          <a:bodyPr wrap="square" rtlCol="0">
            <a:spAutoFit/>
          </a:bodyPr>
          <a:lstStyle/>
          <a:p>
            <a:r>
              <a:rPr lang="en-US" dirty="0"/>
              <a:t>$</a:t>
            </a:r>
          </a:p>
        </p:txBody>
      </p:sp>
      <p:sp>
        <p:nvSpPr>
          <p:cNvPr id="145" name="TextBox 144">
            <a:extLst>
              <a:ext uri="{FF2B5EF4-FFF2-40B4-BE49-F238E27FC236}">
                <a16:creationId xmlns:a16="http://schemas.microsoft.com/office/drawing/2014/main" id="{5D02C1D9-0853-4607-AF85-F0BFA8E48772}"/>
              </a:ext>
            </a:extLst>
          </p:cNvPr>
          <p:cNvSpPr txBox="1"/>
          <p:nvPr/>
        </p:nvSpPr>
        <p:spPr>
          <a:xfrm rot="3890013">
            <a:off x="2051314" y="2681705"/>
            <a:ext cx="522245" cy="369332"/>
          </a:xfrm>
          <a:prstGeom prst="rect">
            <a:avLst/>
          </a:prstGeom>
          <a:noFill/>
        </p:spPr>
        <p:txBody>
          <a:bodyPr wrap="square" rtlCol="0">
            <a:spAutoFit/>
          </a:bodyPr>
          <a:lstStyle/>
          <a:p>
            <a:r>
              <a:rPr lang="en-US" dirty="0" err="1"/>
              <a:t>ba</a:t>
            </a:r>
            <a:endParaRPr lang="en-US" dirty="0"/>
          </a:p>
        </p:txBody>
      </p:sp>
      <p:sp>
        <p:nvSpPr>
          <p:cNvPr id="146" name="TextBox 145">
            <a:extLst>
              <a:ext uri="{FF2B5EF4-FFF2-40B4-BE49-F238E27FC236}">
                <a16:creationId xmlns:a16="http://schemas.microsoft.com/office/drawing/2014/main" id="{D98274B2-CCBC-44BF-B98D-A947ADD840E5}"/>
              </a:ext>
            </a:extLst>
          </p:cNvPr>
          <p:cNvSpPr txBox="1"/>
          <p:nvPr/>
        </p:nvSpPr>
        <p:spPr>
          <a:xfrm rot="21306919">
            <a:off x="2499945" y="3240789"/>
            <a:ext cx="370115" cy="369332"/>
          </a:xfrm>
          <a:prstGeom prst="rect">
            <a:avLst/>
          </a:prstGeom>
          <a:noFill/>
        </p:spPr>
        <p:txBody>
          <a:bodyPr wrap="square" rtlCol="0">
            <a:spAutoFit/>
          </a:bodyPr>
          <a:lstStyle/>
          <a:p>
            <a:r>
              <a:rPr lang="en-US" dirty="0"/>
              <a:t>$</a:t>
            </a:r>
          </a:p>
        </p:txBody>
      </p:sp>
      <p:sp>
        <p:nvSpPr>
          <p:cNvPr id="147" name="TextBox 146">
            <a:extLst>
              <a:ext uri="{FF2B5EF4-FFF2-40B4-BE49-F238E27FC236}">
                <a16:creationId xmlns:a16="http://schemas.microsoft.com/office/drawing/2014/main" id="{948E465C-1AE9-4A04-BE83-177C8CEA43CE}"/>
              </a:ext>
            </a:extLst>
          </p:cNvPr>
          <p:cNvSpPr txBox="1"/>
          <p:nvPr/>
        </p:nvSpPr>
        <p:spPr>
          <a:xfrm rot="18710565">
            <a:off x="1460553" y="2314715"/>
            <a:ext cx="370115" cy="369332"/>
          </a:xfrm>
          <a:prstGeom prst="rect">
            <a:avLst/>
          </a:prstGeom>
          <a:noFill/>
        </p:spPr>
        <p:txBody>
          <a:bodyPr wrap="square" rtlCol="0">
            <a:spAutoFit/>
          </a:bodyPr>
          <a:lstStyle/>
          <a:p>
            <a:r>
              <a:rPr lang="en-US" dirty="0"/>
              <a:t>a</a:t>
            </a:r>
          </a:p>
        </p:txBody>
      </p:sp>
      <p:cxnSp>
        <p:nvCxnSpPr>
          <p:cNvPr id="148" name="Straight Arrow Connector 147">
            <a:extLst>
              <a:ext uri="{FF2B5EF4-FFF2-40B4-BE49-F238E27FC236}">
                <a16:creationId xmlns:a16="http://schemas.microsoft.com/office/drawing/2014/main" id="{77DC3CF8-A6B3-4905-AA25-534654F2603E}"/>
              </a:ext>
            </a:extLst>
          </p:cNvPr>
          <p:cNvCxnSpPr>
            <a:cxnSpLocks/>
          </p:cNvCxnSpPr>
          <p:nvPr/>
        </p:nvCxnSpPr>
        <p:spPr>
          <a:xfrm flipH="1">
            <a:off x="2083775" y="3509595"/>
            <a:ext cx="210366" cy="50074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9" name="TextBox 148">
            <a:extLst>
              <a:ext uri="{FF2B5EF4-FFF2-40B4-BE49-F238E27FC236}">
                <a16:creationId xmlns:a16="http://schemas.microsoft.com/office/drawing/2014/main" id="{87D1E3A5-EDD6-4996-81D0-705F55BF09BE}"/>
              </a:ext>
            </a:extLst>
          </p:cNvPr>
          <p:cNvSpPr txBox="1"/>
          <p:nvPr/>
        </p:nvSpPr>
        <p:spPr>
          <a:xfrm rot="17614797">
            <a:off x="1731109" y="3493376"/>
            <a:ext cx="692008" cy="369332"/>
          </a:xfrm>
          <a:prstGeom prst="rect">
            <a:avLst/>
          </a:prstGeom>
          <a:noFill/>
        </p:spPr>
        <p:txBody>
          <a:bodyPr wrap="square" rtlCol="0">
            <a:spAutoFit/>
          </a:bodyPr>
          <a:lstStyle/>
          <a:p>
            <a:r>
              <a:rPr lang="en-US" dirty="0"/>
              <a:t>aba$</a:t>
            </a:r>
          </a:p>
        </p:txBody>
      </p:sp>
      <p:sp>
        <p:nvSpPr>
          <p:cNvPr id="150" name="Oval 149">
            <a:extLst>
              <a:ext uri="{FF2B5EF4-FFF2-40B4-BE49-F238E27FC236}">
                <a16:creationId xmlns:a16="http://schemas.microsoft.com/office/drawing/2014/main" id="{E11996F2-CEDA-49C1-9BDF-C7246934E860}"/>
              </a:ext>
            </a:extLst>
          </p:cNvPr>
          <p:cNvSpPr/>
          <p:nvPr/>
        </p:nvSpPr>
        <p:spPr>
          <a:xfrm>
            <a:off x="1920957" y="4055901"/>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TextBox 150">
            <a:extLst>
              <a:ext uri="{FF2B5EF4-FFF2-40B4-BE49-F238E27FC236}">
                <a16:creationId xmlns:a16="http://schemas.microsoft.com/office/drawing/2014/main" id="{469DC77B-2C7A-4443-85FB-6086D893C616}"/>
              </a:ext>
            </a:extLst>
          </p:cNvPr>
          <p:cNvSpPr txBox="1"/>
          <p:nvPr/>
        </p:nvSpPr>
        <p:spPr>
          <a:xfrm rot="3653415">
            <a:off x="2255269" y="2357304"/>
            <a:ext cx="370115" cy="369332"/>
          </a:xfrm>
          <a:prstGeom prst="rect">
            <a:avLst/>
          </a:prstGeom>
          <a:noFill/>
        </p:spPr>
        <p:txBody>
          <a:bodyPr wrap="square" rtlCol="0">
            <a:spAutoFit/>
          </a:bodyPr>
          <a:lstStyle/>
          <a:p>
            <a:r>
              <a:rPr lang="en-US" dirty="0"/>
              <a:t>$</a:t>
            </a:r>
          </a:p>
        </p:txBody>
      </p:sp>
    </p:spTree>
    <p:extLst>
      <p:ext uri="{BB962C8B-B14F-4D97-AF65-F5344CB8AC3E}">
        <p14:creationId xmlns:p14="http://schemas.microsoft.com/office/powerpoint/2010/main" val="134771307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4F3F9-C2E6-4F79-8B43-C62096957853}"/>
              </a:ext>
            </a:extLst>
          </p:cNvPr>
          <p:cNvSpPr>
            <a:spLocks noGrp="1"/>
          </p:cNvSpPr>
          <p:nvPr>
            <p:ph type="title"/>
          </p:nvPr>
        </p:nvSpPr>
        <p:spPr/>
        <p:txBody>
          <a:bodyPr/>
          <a:lstStyle/>
          <a:p>
            <a:pPr algn="ctr"/>
            <a:r>
              <a:rPr lang="en-US" dirty="0"/>
              <a:t># nodes in a suffix tree</a:t>
            </a:r>
          </a:p>
        </p:txBody>
      </p:sp>
      <mc:AlternateContent xmlns:mc="http://schemas.openxmlformats.org/markup-compatibility/2006" xmlns:a14="http://schemas.microsoft.com/office/drawing/2010/main">
        <mc:Choice Requires="a14">
          <p:sp>
            <p:nvSpPr>
              <p:cNvPr id="104" name="TextBox 103">
                <a:extLst>
                  <a:ext uri="{FF2B5EF4-FFF2-40B4-BE49-F238E27FC236}">
                    <a16:creationId xmlns:a16="http://schemas.microsoft.com/office/drawing/2014/main" id="{3EAD760C-5A1C-4BA6-B155-A8210994F4A3}"/>
                  </a:ext>
                </a:extLst>
              </p:cNvPr>
              <p:cNvSpPr txBox="1"/>
              <p:nvPr/>
            </p:nvSpPr>
            <p:spPr>
              <a:xfrm>
                <a:off x="5115910" y="1907195"/>
                <a:ext cx="6487511" cy="1200329"/>
              </a:xfrm>
              <a:prstGeom prst="rect">
                <a:avLst/>
              </a:prstGeom>
              <a:noFill/>
            </p:spPr>
            <p:txBody>
              <a:bodyPr wrap="square" rtlCol="0">
                <a:spAutoFit/>
              </a:bodyPr>
              <a:lstStyle/>
              <a:p>
                <a:pPr marL="285750" indent="-285750">
                  <a:buFont typeface="Arial" panose="020B0604020202020204" pitchFamily="34" charset="0"/>
                  <a:buChar char="•"/>
                </a:pPr>
                <a:r>
                  <a:rPr lang="en-US" dirty="0"/>
                  <a:t>We saw that suffix tries have </a:t>
                </a:r>
                <a14:m>
                  <m:oMath xmlns:m="http://schemas.openxmlformats.org/officeDocument/2006/math">
                    <m:r>
                      <a:rPr lang="en-US" b="0" i="1" smtClean="0">
                        <a:solidFill>
                          <a:srgbClr val="FF4EFF"/>
                        </a:solidFill>
                        <a:latin typeface="Cambria Math" panose="02040503050406030204" pitchFamily="18" charset="0"/>
                        <a:ea typeface="Cambria Math" panose="02040503050406030204" pitchFamily="18" charset="0"/>
                      </a:rPr>
                      <m:t>𝒪</m:t>
                    </m:r>
                    <m:r>
                      <a:rPr lang="en-US" b="0" i="1" smtClean="0">
                        <a:solidFill>
                          <a:srgbClr val="FF4EFF"/>
                        </a:solidFill>
                        <a:latin typeface="Cambria Math" panose="02040503050406030204" pitchFamily="18" charset="0"/>
                      </a:rPr>
                      <m:t>(</m:t>
                    </m:r>
                    <m:sSup>
                      <m:sSupPr>
                        <m:ctrlPr>
                          <a:rPr lang="en-US" b="0" i="1" smtClean="0">
                            <a:solidFill>
                              <a:srgbClr val="FF4EFF"/>
                            </a:solidFill>
                            <a:latin typeface="Cambria Math" panose="02040503050406030204" pitchFamily="18" charset="0"/>
                          </a:rPr>
                        </m:ctrlPr>
                      </m:sSupPr>
                      <m:e>
                        <m:r>
                          <a:rPr lang="en-US" b="0" i="1" smtClean="0">
                            <a:solidFill>
                              <a:srgbClr val="FF4EFF"/>
                            </a:solidFill>
                            <a:latin typeface="Cambria Math" panose="02040503050406030204" pitchFamily="18" charset="0"/>
                          </a:rPr>
                          <m:t>𝑛</m:t>
                        </m:r>
                      </m:e>
                      <m:sup>
                        <m:r>
                          <a:rPr lang="en-US" b="0" i="1" smtClean="0">
                            <a:solidFill>
                              <a:srgbClr val="FF4EFF"/>
                            </a:solidFill>
                            <a:latin typeface="Cambria Math" panose="02040503050406030204" pitchFamily="18" charset="0"/>
                          </a:rPr>
                          <m:t>2</m:t>
                        </m:r>
                      </m:sup>
                    </m:sSup>
                    <m:r>
                      <a:rPr lang="en-US" b="0" i="1" smtClean="0">
                        <a:solidFill>
                          <a:srgbClr val="FF4EFF"/>
                        </a:solidFill>
                        <a:latin typeface="Cambria Math" panose="02040503050406030204" pitchFamily="18" charset="0"/>
                      </a:rPr>
                      <m:t>)</m:t>
                    </m:r>
                  </m:oMath>
                </a14:m>
                <a:r>
                  <a:rPr lang="en-US" dirty="0">
                    <a:solidFill>
                      <a:srgbClr val="FF4EFF"/>
                    </a:solidFill>
                  </a:rPr>
                  <a:t> nodes</a:t>
                </a:r>
                <a:r>
                  <a:rPr lang="en-US" dirty="0"/>
                  <a:t>… which is not acceptable in practice.</a:t>
                </a:r>
              </a:p>
              <a:p>
                <a:pPr marL="285750" indent="-285750">
                  <a:buFont typeface="Arial" panose="020B0604020202020204" pitchFamily="34" charset="0"/>
                  <a:buChar char="•"/>
                </a:pPr>
                <a:r>
                  <a:rPr lang="en-US" dirty="0"/>
                  <a:t>Question: In terms of “big-Oh” what is the </a:t>
                </a:r>
                <a:r>
                  <a:rPr lang="en-US" b="1" dirty="0"/>
                  <a:t>spatial complexity</a:t>
                </a:r>
                <a:r>
                  <a:rPr lang="en-US" dirty="0"/>
                  <a:t> of a suffix </a:t>
                </a:r>
                <a:r>
                  <a:rPr lang="en-US" b="1" dirty="0">
                    <a:solidFill>
                      <a:schemeClr val="accent1"/>
                    </a:solidFill>
                  </a:rPr>
                  <a:t>tree?</a:t>
                </a:r>
              </a:p>
            </p:txBody>
          </p:sp>
        </mc:Choice>
        <mc:Fallback xmlns="">
          <p:sp>
            <p:nvSpPr>
              <p:cNvPr id="104" name="TextBox 103">
                <a:extLst>
                  <a:ext uri="{FF2B5EF4-FFF2-40B4-BE49-F238E27FC236}">
                    <a16:creationId xmlns:a16="http://schemas.microsoft.com/office/drawing/2014/main" id="{3EAD760C-5A1C-4BA6-B155-A8210994F4A3}"/>
                  </a:ext>
                </a:extLst>
              </p:cNvPr>
              <p:cNvSpPr txBox="1">
                <a:spLocks noRot="1" noChangeAspect="1" noMove="1" noResize="1" noEditPoints="1" noAdjustHandles="1" noChangeArrowheads="1" noChangeShapeType="1" noTextEdit="1"/>
              </p:cNvSpPr>
              <p:nvPr/>
            </p:nvSpPr>
            <p:spPr>
              <a:xfrm>
                <a:off x="5115910" y="1907195"/>
                <a:ext cx="6487511" cy="1200329"/>
              </a:xfrm>
              <a:prstGeom prst="rect">
                <a:avLst/>
              </a:prstGeom>
              <a:blipFill>
                <a:blip r:embed="rId2"/>
                <a:stretch>
                  <a:fillRect l="-564" t="-3046" r="-282" b="-7107"/>
                </a:stretch>
              </a:blipFill>
            </p:spPr>
            <p:txBody>
              <a:bodyPr/>
              <a:lstStyle/>
              <a:p>
                <a:r>
                  <a:rPr lang="en-US">
                    <a:noFill/>
                  </a:rPr>
                  <a:t> </a:t>
                </a:r>
              </a:p>
            </p:txBody>
          </p:sp>
        </mc:Fallback>
      </mc:AlternateContent>
      <p:sp>
        <p:nvSpPr>
          <p:cNvPr id="105" name="TextBox 104">
            <a:extLst>
              <a:ext uri="{FF2B5EF4-FFF2-40B4-BE49-F238E27FC236}">
                <a16:creationId xmlns:a16="http://schemas.microsoft.com/office/drawing/2014/main" id="{F6F1B560-ECCF-4D55-8DE5-FBDDF38DBD9C}"/>
              </a:ext>
            </a:extLst>
          </p:cNvPr>
          <p:cNvSpPr txBox="1"/>
          <p:nvPr/>
        </p:nvSpPr>
        <p:spPr>
          <a:xfrm rot="17268971">
            <a:off x="745090" y="4040772"/>
            <a:ext cx="717164" cy="369332"/>
          </a:xfrm>
          <a:prstGeom prst="rect">
            <a:avLst/>
          </a:prstGeom>
          <a:noFill/>
        </p:spPr>
        <p:txBody>
          <a:bodyPr wrap="square" rtlCol="0">
            <a:spAutoFit/>
          </a:bodyPr>
          <a:lstStyle/>
          <a:p>
            <a:r>
              <a:rPr lang="en-US" dirty="0"/>
              <a:t>aba$</a:t>
            </a:r>
          </a:p>
        </p:txBody>
      </p:sp>
      <p:sp>
        <p:nvSpPr>
          <p:cNvPr id="106" name="Oval 105">
            <a:extLst>
              <a:ext uri="{FF2B5EF4-FFF2-40B4-BE49-F238E27FC236}">
                <a16:creationId xmlns:a16="http://schemas.microsoft.com/office/drawing/2014/main" id="{69FC2A91-3BA6-4F97-9F3E-5AC4328A674B}"/>
              </a:ext>
            </a:extLst>
          </p:cNvPr>
          <p:cNvSpPr/>
          <p:nvPr/>
        </p:nvSpPr>
        <p:spPr>
          <a:xfrm>
            <a:off x="1944498" y="2274541"/>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837CC84C-1F00-429C-B3AE-88B594E44D1C}"/>
              </a:ext>
            </a:extLst>
          </p:cNvPr>
          <p:cNvSpPr/>
          <p:nvPr/>
        </p:nvSpPr>
        <p:spPr>
          <a:xfrm>
            <a:off x="2462662" y="2792705"/>
            <a:ext cx="195943" cy="17730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a:extLst>
              <a:ext uri="{FF2B5EF4-FFF2-40B4-BE49-F238E27FC236}">
                <a16:creationId xmlns:a16="http://schemas.microsoft.com/office/drawing/2014/main" id="{5FF73271-4089-43C8-B0B4-BAFBB042E9F8}"/>
              </a:ext>
            </a:extLst>
          </p:cNvPr>
          <p:cNvSpPr/>
          <p:nvPr/>
        </p:nvSpPr>
        <p:spPr>
          <a:xfrm>
            <a:off x="1317483" y="2836247"/>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a:extLst>
              <a:ext uri="{FF2B5EF4-FFF2-40B4-BE49-F238E27FC236}">
                <a16:creationId xmlns:a16="http://schemas.microsoft.com/office/drawing/2014/main" id="{ACB3160A-7C74-4568-BFF2-41B69BE9225F}"/>
              </a:ext>
            </a:extLst>
          </p:cNvPr>
          <p:cNvSpPr/>
          <p:nvPr/>
        </p:nvSpPr>
        <p:spPr>
          <a:xfrm>
            <a:off x="2205758" y="3280388"/>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Oval 110">
            <a:extLst>
              <a:ext uri="{FF2B5EF4-FFF2-40B4-BE49-F238E27FC236}">
                <a16:creationId xmlns:a16="http://schemas.microsoft.com/office/drawing/2014/main" id="{155A8062-AB3A-494D-A3EB-8220E7C7E5A9}"/>
              </a:ext>
            </a:extLst>
          </p:cNvPr>
          <p:cNvSpPr/>
          <p:nvPr/>
        </p:nvSpPr>
        <p:spPr>
          <a:xfrm>
            <a:off x="2584583" y="3724524"/>
            <a:ext cx="195943" cy="17730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Oval 112">
            <a:extLst>
              <a:ext uri="{FF2B5EF4-FFF2-40B4-BE49-F238E27FC236}">
                <a16:creationId xmlns:a16="http://schemas.microsoft.com/office/drawing/2014/main" id="{4E3FB532-43E9-4E05-95B4-3524B9E5C6C1}"/>
              </a:ext>
            </a:extLst>
          </p:cNvPr>
          <p:cNvSpPr/>
          <p:nvPr/>
        </p:nvSpPr>
        <p:spPr>
          <a:xfrm>
            <a:off x="1321839" y="3872569"/>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a:extLst>
              <a:ext uri="{FF2B5EF4-FFF2-40B4-BE49-F238E27FC236}">
                <a16:creationId xmlns:a16="http://schemas.microsoft.com/office/drawing/2014/main" id="{43CE00F9-256D-4845-9EF9-2349D72216E8}"/>
              </a:ext>
            </a:extLst>
          </p:cNvPr>
          <p:cNvSpPr/>
          <p:nvPr/>
        </p:nvSpPr>
        <p:spPr>
          <a:xfrm>
            <a:off x="957042" y="4854491"/>
            <a:ext cx="195943" cy="17730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Oval 114">
            <a:extLst>
              <a:ext uri="{FF2B5EF4-FFF2-40B4-BE49-F238E27FC236}">
                <a16:creationId xmlns:a16="http://schemas.microsoft.com/office/drawing/2014/main" id="{8729D0DF-1EE4-4268-A1FD-972D7CC1CB8A}"/>
              </a:ext>
            </a:extLst>
          </p:cNvPr>
          <p:cNvSpPr/>
          <p:nvPr/>
        </p:nvSpPr>
        <p:spPr>
          <a:xfrm>
            <a:off x="1718076" y="3315222"/>
            <a:ext cx="195943" cy="17730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Oval 115">
            <a:extLst>
              <a:ext uri="{FF2B5EF4-FFF2-40B4-BE49-F238E27FC236}">
                <a16:creationId xmlns:a16="http://schemas.microsoft.com/office/drawing/2014/main" id="{40215A17-10F0-4E43-ABB6-D637DC8C52B1}"/>
              </a:ext>
            </a:extLst>
          </p:cNvPr>
          <p:cNvSpPr/>
          <p:nvPr/>
        </p:nvSpPr>
        <p:spPr>
          <a:xfrm>
            <a:off x="799322" y="3336992"/>
            <a:ext cx="195943" cy="17730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7" name="Straight Arrow Connector 116">
            <a:extLst>
              <a:ext uri="{FF2B5EF4-FFF2-40B4-BE49-F238E27FC236}">
                <a16:creationId xmlns:a16="http://schemas.microsoft.com/office/drawing/2014/main" id="{790D44EE-7B1B-4866-95D6-D8C1B9934BFE}"/>
              </a:ext>
            </a:extLst>
          </p:cNvPr>
          <p:cNvCxnSpPr>
            <a:stCxn id="106" idx="2"/>
            <a:endCxn id="109" idx="7"/>
          </p:cNvCxnSpPr>
          <p:nvPr/>
        </p:nvCxnSpPr>
        <p:spPr>
          <a:xfrm flipH="1">
            <a:off x="1484731" y="2363192"/>
            <a:ext cx="459767" cy="4990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Straight Arrow Connector 117">
            <a:extLst>
              <a:ext uri="{FF2B5EF4-FFF2-40B4-BE49-F238E27FC236}">
                <a16:creationId xmlns:a16="http://schemas.microsoft.com/office/drawing/2014/main" id="{2A82FC3E-27A1-4AE4-8BAC-5E8178F7B5A4}"/>
              </a:ext>
            </a:extLst>
          </p:cNvPr>
          <p:cNvCxnSpPr>
            <a:cxnSpLocks/>
            <a:stCxn id="106" idx="6"/>
            <a:endCxn id="107" idx="1"/>
          </p:cNvCxnSpPr>
          <p:nvPr/>
        </p:nvCxnSpPr>
        <p:spPr>
          <a:xfrm>
            <a:off x="2140441" y="2363192"/>
            <a:ext cx="350916" cy="45547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Straight Arrow Connector 120">
            <a:extLst>
              <a:ext uri="{FF2B5EF4-FFF2-40B4-BE49-F238E27FC236}">
                <a16:creationId xmlns:a16="http://schemas.microsoft.com/office/drawing/2014/main" id="{D140C194-2837-4A85-A80A-55E4739AA4C0}"/>
              </a:ext>
            </a:extLst>
          </p:cNvPr>
          <p:cNvCxnSpPr>
            <a:cxnSpLocks/>
            <a:endCxn id="111" idx="0"/>
          </p:cNvCxnSpPr>
          <p:nvPr/>
        </p:nvCxnSpPr>
        <p:spPr>
          <a:xfrm>
            <a:off x="2381713" y="3400658"/>
            <a:ext cx="300842" cy="3238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Straight Arrow Connector 121">
            <a:extLst>
              <a:ext uri="{FF2B5EF4-FFF2-40B4-BE49-F238E27FC236}">
                <a16:creationId xmlns:a16="http://schemas.microsoft.com/office/drawing/2014/main" id="{13D6830B-8B6D-4757-85A5-94C97B9E44E8}"/>
              </a:ext>
            </a:extLst>
          </p:cNvPr>
          <p:cNvCxnSpPr>
            <a:cxnSpLocks/>
            <a:endCxn id="116" idx="0"/>
          </p:cNvCxnSpPr>
          <p:nvPr/>
        </p:nvCxnSpPr>
        <p:spPr>
          <a:xfrm flipH="1">
            <a:off x="897294" y="2959731"/>
            <a:ext cx="441960" cy="37726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Straight Arrow Connector 122">
            <a:extLst>
              <a:ext uri="{FF2B5EF4-FFF2-40B4-BE49-F238E27FC236}">
                <a16:creationId xmlns:a16="http://schemas.microsoft.com/office/drawing/2014/main" id="{DF884305-1FBD-4968-89DE-8DAE799E8747}"/>
              </a:ext>
            </a:extLst>
          </p:cNvPr>
          <p:cNvCxnSpPr>
            <a:cxnSpLocks/>
            <a:endCxn id="115" idx="0"/>
          </p:cNvCxnSpPr>
          <p:nvPr/>
        </p:nvCxnSpPr>
        <p:spPr>
          <a:xfrm>
            <a:off x="1515599" y="3016320"/>
            <a:ext cx="300449" cy="29890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Straight Arrow Connector 124">
            <a:extLst>
              <a:ext uri="{FF2B5EF4-FFF2-40B4-BE49-F238E27FC236}">
                <a16:creationId xmlns:a16="http://schemas.microsoft.com/office/drawing/2014/main" id="{C584E01C-A17A-40D6-9BB6-D233B9840FAF}"/>
              </a:ext>
            </a:extLst>
          </p:cNvPr>
          <p:cNvCxnSpPr>
            <a:cxnSpLocks/>
          </p:cNvCxnSpPr>
          <p:nvPr/>
        </p:nvCxnSpPr>
        <p:spPr>
          <a:xfrm flipH="1">
            <a:off x="1384209" y="3048806"/>
            <a:ext cx="4148" cy="76748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6" name="Straight Arrow Connector 125">
            <a:extLst>
              <a:ext uri="{FF2B5EF4-FFF2-40B4-BE49-F238E27FC236}">
                <a16:creationId xmlns:a16="http://schemas.microsoft.com/office/drawing/2014/main" id="{7DF21E7B-389D-469E-B4F5-3861613510FF}"/>
              </a:ext>
            </a:extLst>
          </p:cNvPr>
          <p:cNvCxnSpPr>
            <a:cxnSpLocks/>
          </p:cNvCxnSpPr>
          <p:nvPr/>
        </p:nvCxnSpPr>
        <p:spPr>
          <a:xfrm flipH="1">
            <a:off x="1104116" y="4002174"/>
            <a:ext cx="279892" cy="77071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7" name="TextBox 126">
            <a:extLst>
              <a:ext uri="{FF2B5EF4-FFF2-40B4-BE49-F238E27FC236}">
                <a16:creationId xmlns:a16="http://schemas.microsoft.com/office/drawing/2014/main" id="{EF68514A-975B-417F-8391-433BF2F0DCE7}"/>
              </a:ext>
            </a:extLst>
          </p:cNvPr>
          <p:cNvSpPr txBox="1"/>
          <p:nvPr/>
        </p:nvSpPr>
        <p:spPr>
          <a:xfrm rot="19172715">
            <a:off x="738110" y="2831157"/>
            <a:ext cx="708221" cy="369332"/>
          </a:xfrm>
          <a:prstGeom prst="rect">
            <a:avLst/>
          </a:prstGeom>
          <a:noFill/>
        </p:spPr>
        <p:txBody>
          <a:bodyPr wrap="square" rtlCol="0">
            <a:spAutoFit/>
          </a:bodyPr>
          <a:lstStyle/>
          <a:p>
            <a:r>
              <a:rPr lang="en-US" dirty="0"/>
              <a:t>aba$</a:t>
            </a:r>
          </a:p>
        </p:txBody>
      </p:sp>
      <p:sp>
        <p:nvSpPr>
          <p:cNvPr id="128" name="TextBox 127">
            <a:extLst>
              <a:ext uri="{FF2B5EF4-FFF2-40B4-BE49-F238E27FC236}">
                <a16:creationId xmlns:a16="http://schemas.microsoft.com/office/drawing/2014/main" id="{6432E2CC-06F2-48F3-953F-565D8A925582}"/>
              </a:ext>
            </a:extLst>
          </p:cNvPr>
          <p:cNvSpPr txBox="1"/>
          <p:nvPr/>
        </p:nvSpPr>
        <p:spPr>
          <a:xfrm rot="5400000">
            <a:off x="1289849" y="3217190"/>
            <a:ext cx="468141" cy="369332"/>
          </a:xfrm>
          <a:prstGeom prst="rect">
            <a:avLst/>
          </a:prstGeom>
          <a:noFill/>
        </p:spPr>
        <p:txBody>
          <a:bodyPr wrap="square" rtlCol="0">
            <a:spAutoFit/>
          </a:bodyPr>
          <a:lstStyle/>
          <a:p>
            <a:r>
              <a:rPr lang="en-US" dirty="0" err="1"/>
              <a:t>ba</a:t>
            </a:r>
            <a:endParaRPr lang="en-US" dirty="0"/>
          </a:p>
        </p:txBody>
      </p:sp>
      <p:sp>
        <p:nvSpPr>
          <p:cNvPr id="129" name="TextBox 128">
            <a:extLst>
              <a:ext uri="{FF2B5EF4-FFF2-40B4-BE49-F238E27FC236}">
                <a16:creationId xmlns:a16="http://schemas.microsoft.com/office/drawing/2014/main" id="{AB66B0A3-D553-469B-AC02-0816CDCF1974}"/>
              </a:ext>
            </a:extLst>
          </p:cNvPr>
          <p:cNvSpPr txBox="1"/>
          <p:nvPr/>
        </p:nvSpPr>
        <p:spPr>
          <a:xfrm rot="21306919">
            <a:off x="1659565" y="2883740"/>
            <a:ext cx="370115" cy="369332"/>
          </a:xfrm>
          <a:prstGeom prst="rect">
            <a:avLst/>
          </a:prstGeom>
          <a:noFill/>
        </p:spPr>
        <p:txBody>
          <a:bodyPr wrap="square" rtlCol="0">
            <a:spAutoFit/>
          </a:bodyPr>
          <a:lstStyle/>
          <a:p>
            <a:r>
              <a:rPr lang="en-US" dirty="0"/>
              <a:t>$</a:t>
            </a:r>
          </a:p>
        </p:txBody>
      </p:sp>
      <p:sp>
        <p:nvSpPr>
          <p:cNvPr id="131" name="Oval 130">
            <a:extLst>
              <a:ext uri="{FF2B5EF4-FFF2-40B4-BE49-F238E27FC236}">
                <a16:creationId xmlns:a16="http://schemas.microsoft.com/office/drawing/2014/main" id="{1350E005-A2E2-43D0-9075-A4CC1EC5E4A4}"/>
              </a:ext>
            </a:extLst>
          </p:cNvPr>
          <p:cNvSpPr/>
          <p:nvPr/>
        </p:nvSpPr>
        <p:spPr>
          <a:xfrm>
            <a:off x="1577192" y="4551406"/>
            <a:ext cx="195943" cy="17730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2" name="Straight Arrow Connector 131">
            <a:extLst>
              <a:ext uri="{FF2B5EF4-FFF2-40B4-BE49-F238E27FC236}">
                <a16:creationId xmlns:a16="http://schemas.microsoft.com/office/drawing/2014/main" id="{39264ED0-A27D-4ACD-84B2-5F6060012B92}"/>
              </a:ext>
            </a:extLst>
          </p:cNvPr>
          <p:cNvCxnSpPr>
            <a:cxnSpLocks/>
            <a:stCxn id="113" idx="5"/>
            <a:endCxn id="131" idx="0"/>
          </p:cNvCxnSpPr>
          <p:nvPr/>
        </p:nvCxnSpPr>
        <p:spPr>
          <a:xfrm>
            <a:off x="1489087" y="4023905"/>
            <a:ext cx="186077" cy="52750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3" name="TextBox 132">
            <a:extLst>
              <a:ext uri="{FF2B5EF4-FFF2-40B4-BE49-F238E27FC236}">
                <a16:creationId xmlns:a16="http://schemas.microsoft.com/office/drawing/2014/main" id="{354BBC08-9C7B-4CCD-9B3D-3892AEE8AB14}"/>
              </a:ext>
            </a:extLst>
          </p:cNvPr>
          <p:cNvSpPr txBox="1"/>
          <p:nvPr/>
        </p:nvSpPr>
        <p:spPr>
          <a:xfrm rot="4328944">
            <a:off x="1550448" y="4097960"/>
            <a:ext cx="370115" cy="369332"/>
          </a:xfrm>
          <a:prstGeom prst="rect">
            <a:avLst/>
          </a:prstGeom>
          <a:noFill/>
        </p:spPr>
        <p:txBody>
          <a:bodyPr wrap="square" rtlCol="0">
            <a:spAutoFit/>
          </a:bodyPr>
          <a:lstStyle/>
          <a:p>
            <a:r>
              <a:rPr lang="en-US" dirty="0"/>
              <a:t>$</a:t>
            </a:r>
          </a:p>
        </p:txBody>
      </p:sp>
      <p:sp>
        <p:nvSpPr>
          <p:cNvPr id="135" name="TextBox 134">
            <a:extLst>
              <a:ext uri="{FF2B5EF4-FFF2-40B4-BE49-F238E27FC236}">
                <a16:creationId xmlns:a16="http://schemas.microsoft.com/office/drawing/2014/main" id="{DE470740-9F2B-4AF9-8DC8-4E14538427E0}"/>
              </a:ext>
            </a:extLst>
          </p:cNvPr>
          <p:cNvSpPr txBox="1"/>
          <p:nvPr/>
        </p:nvSpPr>
        <p:spPr>
          <a:xfrm rot="21306919">
            <a:off x="2499945" y="3240789"/>
            <a:ext cx="370115" cy="369332"/>
          </a:xfrm>
          <a:prstGeom prst="rect">
            <a:avLst/>
          </a:prstGeom>
          <a:noFill/>
        </p:spPr>
        <p:txBody>
          <a:bodyPr wrap="square" rtlCol="0">
            <a:spAutoFit/>
          </a:bodyPr>
          <a:lstStyle/>
          <a:p>
            <a:r>
              <a:rPr lang="en-US" dirty="0"/>
              <a:t>$</a:t>
            </a:r>
          </a:p>
        </p:txBody>
      </p:sp>
      <p:sp>
        <p:nvSpPr>
          <p:cNvPr id="137" name="TextBox 136">
            <a:extLst>
              <a:ext uri="{FF2B5EF4-FFF2-40B4-BE49-F238E27FC236}">
                <a16:creationId xmlns:a16="http://schemas.microsoft.com/office/drawing/2014/main" id="{F3545947-8ED5-4723-A207-6E3E5971D1AC}"/>
              </a:ext>
            </a:extLst>
          </p:cNvPr>
          <p:cNvSpPr txBox="1"/>
          <p:nvPr/>
        </p:nvSpPr>
        <p:spPr>
          <a:xfrm rot="18710565">
            <a:off x="1460553" y="2314715"/>
            <a:ext cx="370115" cy="369332"/>
          </a:xfrm>
          <a:prstGeom prst="rect">
            <a:avLst/>
          </a:prstGeom>
          <a:noFill/>
        </p:spPr>
        <p:txBody>
          <a:bodyPr wrap="square" rtlCol="0">
            <a:spAutoFit/>
          </a:bodyPr>
          <a:lstStyle/>
          <a:p>
            <a:r>
              <a:rPr lang="en-US" dirty="0"/>
              <a:t>a</a:t>
            </a:r>
          </a:p>
        </p:txBody>
      </p:sp>
      <p:cxnSp>
        <p:nvCxnSpPr>
          <p:cNvPr id="138" name="Straight Arrow Connector 137">
            <a:extLst>
              <a:ext uri="{FF2B5EF4-FFF2-40B4-BE49-F238E27FC236}">
                <a16:creationId xmlns:a16="http://schemas.microsoft.com/office/drawing/2014/main" id="{C146B6B0-456B-4A8D-9D6F-EA98CDFA2EB7}"/>
              </a:ext>
            </a:extLst>
          </p:cNvPr>
          <p:cNvCxnSpPr>
            <a:cxnSpLocks/>
            <a:stCxn id="110" idx="4"/>
          </p:cNvCxnSpPr>
          <p:nvPr/>
        </p:nvCxnSpPr>
        <p:spPr>
          <a:xfrm flipH="1">
            <a:off x="2128750" y="3457689"/>
            <a:ext cx="174980" cy="76453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9" name="TextBox 138">
            <a:extLst>
              <a:ext uri="{FF2B5EF4-FFF2-40B4-BE49-F238E27FC236}">
                <a16:creationId xmlns:a16="http://schemas.microsoft.com/office/drawing/2014/main" id="{D10EBF29-209A-4FF7-BFC0-63036798ADCA}"/>
              </a:ext>
            </a:extLst>
          </p:cNvPr>
          <p:cNvSpPr txBox="1"/>
          <p:nvPr/>
        </p:nvSpPr>
        <p:spPr>
          <a:xfrm rot="17157101">
            <a:off x="1722790" y="3584056"/>
            <a:ext cx="717164" cy="369332"/>
          </a:xfrm>
          <a:prstGeom prst="rect">
            <a:avLst/>
          </a:prstGeom>
          <a:noFill/>
        </p:spPr>
        <p:txBody>
          <a:bodyPr wrap="square" rtlCol="0">
            <a:spAutoFit/>
          </a:bodyPr>
          <a:lstStyle/>
          <a:p>
            <a:r>
              <a:rPr lang="en-US" dirty="0"/>
              <a:t>aba$</a:t>
            </a:r>
          </a:p>
        </p:txBody>
      </p:sp>
      <p:sp>
        <p:nvSpPr>
          <p:cNvPr id="140" name="Oval 139">
            <a:extLst>
              <a:ext uri="{FF2B5EF4-FFF2-40B4-BE49-F238E27FC236}">
                <a16:creationId xmlns:a16="http://schemas.microsoft.com/office/drawing/2014/main" id="{4349057E-A42E-4837-B86F-8249CD414722}"/>
              </a:ext>
            </a:extLst>
          </p:cNvPr>
          <p:cNvSpPr/>
          <p:nvPr/>
        </p:nvSpPr>
        <p:spPr>
          <a:xfrm>
            <a:off x="1986797" y="4261342"/>
            <a:ext cx="195943" cy="17730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TextBox 140">
            <a:extLst>
              <a:ext uri="{FF2B5EF4-FFF2-40B4-BE49-F238E27FC236}">
                <a16:creationId xmlns:a16="http://schemas.microsoft.com/office/drawing/2014/main" id="{FEE9D4D3-4C06-447B-BBEE-90FD6DE9A0F3}"/>
              </a:ext>
            </a:extLst>
          </p:cNvPr>
          <p:cNvSpPr txBox="1"/>
          <p:nvPr/>
        </p:nvSpPr>
        <p:spPr>
          <a:xfrm rot="3653415">
            <a:off x="2255269" y="2357304"/>
            <a:ext cx="370115" cy="369332"/>
          </a:xfrm>
          <a:prstGeom prst="rect">
            <a:avLst/>
          </a:prstGeom>
          <a:noFill/>
        </p:spPr>
        <p:txBody>
          <a:bodyPr wrap="square" rtlCol="0">
            <a:spAutoFit/>
          </a:bodyPr>
          <a:lstStyle/>
          <a:p>
            <a:r>
              <a:rPr lang="en-US" dirty="0"/>
              <a:t>$</a:t>
            </a:r>
          </a:p>
        </p:txBody>
      </p:sp>
      <mc:AlternateContent xmlns:mc="http://schemas.openxmlformats.org/markup-compatibility/2006" xmlns:a14="http://schemas.microsoft.com/office/drawing/2010/main">
        <mc:Choice Requires="a14">
          <p:sp>
            <p:nvSpPr>
              <p:cNvPr id="4" name="Rectangle: Rounded Corners 3">
                <a:extLst>
                  <a:ext uri="{FF2B5EF4-FFF2-40B4-BE49-F238E27FC236}">
                    <a16:creationId xmlns:a16="http://schemas.microsoft.com/office/drawing/2014/main" id="{8150C479-0050-49DC-853B-525DC30DFC73}"/>
                  </a:ext>
                </a:extLst>
              </p:cNvPr>
              <p:cNvSpPr/>
              <p:nvPr/>
            </p:nvSpPr>
            <p:spPr>
              <a:xfrm>
                <a:off x="4944533" y="3720170"/>
                <a:ext cx="1405467" cy="580898"/>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600" i="1" smtClean="0">
                          <a:solidFill>
                            <a:schemeClr val="bg1"/>
                          </a:solidFill>
                          <a:latin typeface="Cambria Math" panose="02040503050406030204" pitchFamily="18" charset="0"/>
                          <a:ea typeface="Cambria Math" panose="02040503050406030204" pitchFamily="18" charset="0"/>
                        </a:rPr>
                        <m:t>𝒪</m:t>
                      </m:r>
                      <m:r>
                        <a:rPr lang="en-US" sz="1600" i="1">
                          <a:solidFill>
                            <a:schemeClr val="bg1"/>
                          </a:solidFill>
                          <a:latin typeface="Cambria Math" panose="02040503050406030204" pitchFamily="18" charset="0"/>
                        </a:rPr>
                        <m:t>(</m:t>
                      </m:r>
                      <m:sSup>
                        <m:sSupPr>
                          <m:ctrlPr>
                            <a:rPr lang="en-US" sz="1600" i="1">
                              <a:solidFill>
                                <a:schemeClr val="bg1"/>
                              </a:solidFill>
                              <a:latin typeface="Cambria Math" panose="02040503050406030204" pitchFamily="18" charset="0"/>
                            </a:rPr>
                          </m:ctrlPr>
                        </m:sSupPr>
                        <m:e>
                          <m:r>
                            <a:rPr lang="en-US" sz="1600" i="1">
                              <a:solidFill>
                                <a:schemeClr val="bg1"/>
                              </a:solidFill>
                              <a:latin typeface="Cambria Math" panose="02040503050406030204" pitchFamily="18" charset="0"/>
                            </a:rPr>
                            <m:t>𝑛</m:t>
                          </m:r>
                        </m:e>
                        <m:sup>
                          <m:r>
                            <a:rPr lang="en-US" sz="1600" i="1">
                              <a:solidFill>
                                <a:schemeClr val="bg1"/>
                              </a:solidFill>
                              <a:latin typeface="Cambria Math" panose="02040503050406030204" pitchFamily="18" charset="0"/>
                            </a:rPr>
                            <m:t>2</m:t>
                          </m:r>
                        </m:sup>
                      </m:sSup>
                      <m:r>
                        <a:rPr lang="en-US" sz="1600" i="1">
                          <a:solidFill>
                            <a:schemeClr val="bg1"/>
                          </a:solidFill>
                          <a:latin typeface="Cambria Math" panose="02040503050406030204" pitchFamily="18" charset="0"/>
                        </a:rPr>
                        <m:t>)</m:t>
                      </m:r>
                    </m:oMath>
                  </m:oMathPara>
                </a14:m>
                <a:endParaRPr lang="en-US" sz="1600" dirty="0">
                  <a:solidFill>
                    <a:schemeClr val="bg1"/>
                  </a:solidFill>
                </a:endParaRPr>
              </a:p>
            </p:txBody>
          </p:sp>
        </mc:Choice>
        <mc:Fallback xmlns="">
          <p:sp>
            <p:nvSpPr>
              <p:cNvPr id="4" name="Rectangle: Rounded Corners 3">
                <a:extLst>
                  <a:ext uri="{FF2B5EF4-FFF2-40B4-BE49-F238E27FC236}">
                    <a16:creationId xmlns:a16="http://schemas.microsoft.com/office/drawing/2014/main" id="{8150C479-0050-49DC-853B-525DC30DFC73}"/>
                  </a:ext>
                </a:extLst>
              </p:cNvPr>
              <p:cNvSpPr>
                <a:spLocks noRot="1" noChangeAspect="1" noMove="1" noResize="1" noEditPoints="1" noAdjustHandles="1" noChangeArrowheads="1" noChangeShapeType="1" noTextEdit="1"/>
              </p:cNvSpPr>
              <p:nvPr/>
            </p:nvSpPr>
            <p:spPr>
              <a:xfrm>
                <a:off x="4944533" y="3720170"/>
                <a:ext cx="1405467" cy="580898"/>
              </a:xfrm>
              <a:prstGeom prst="roundRect">
                <a:avLst/>
              </a:prstGeom>
              <a:blipFill>
                <a:blip r:embed="rId3"/>
                <a:stretch>
                  <a:fillRect/>
                </a:stretch>
              </a:blipFill>
              <a:ln>
                <a:noFill/>
              </a:ln>
            </p:spPr>
            <p:txBody>
              <a:bodyPr/>
              <a:lstStyle/>
              <a:p>
                <a:r>
                  <a:rPr lang="en-US">
                    <a:noFill/>
                  </a:rPr>
                  <a:t> </a:t>
                </a:r>
              </a:p>
            </p:txBody>
          </p:sp>
        </mc:Fallback>
      </mc:AlternateContent>
      <p:sp>
        <p:nvSpPr>
          <p:cNvPr id="43" name="Rectangle: Rounded Corners 42">
            <a:extLst>
              <a:ext uri="{FF2B5EF4-FFF2-40B4-BE49-F238E27FC236}">
                <a16:creationId xmlns:a16="http://schemas.microsoft.com/office/drawing/2014/main" id="{3FE3AFB6-47C9-4AEF-8DE7-B584A91E172C}"/>
              </a:ext>
            </a:extLst>
          </p:cNvPr>
          <p:cNvSpPr/>
          <p:nvPr/>
        </p:nvSpPr>
        <p:spPr>
          <a:xfrm>
            <a:off x="6954198" y="3736347"/>
            <a:ext cx="1405467" cy="580898"/>
          </a:xfrm>
          <a:prstGeom prst="round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Better </a:t>
            </a:r>
          </a:p>
        </p:txBody>
      </p:sp>
      <p:sp>
        <p:nvSpPr>
          <p:cNvPr id="44" name="Rectangle: Rounded Corners 43">
            <a:extLst>
              <a:ext uri="{FF2B5EF4-FFF2-40B4-BE49-F238E27FC236}">
                <a16:creationId xmlns:a16="http://schemas.microsoft.com/office/drawing/2014/main" id="{3B804F9C-B038-4F57-97C0-B2DE92CC4148}"/>
              </a:ext>
            </a:extLst>
          </p:cNvPr>
          <p:cNvSpPr/>
          <p:nvPr/>
        </p:nvSpPr>
        <p:spPr>
          <a:xfrm>
            <a:off x="9038811" y="3720169"/>
            <a:ext cx="1405467" cy="580898"/>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Worse</a:t>
            </a:r>
          </a:p>
        </p:txBody>
      </p:sp>
      <p:sp>
        <p:nvSpPr>
          <p:cNvPr id="3" name="Oval 2">
            <a:extLst>
              <a:ext uri="{FF2B5EF4-FFF2-40B4-BE49-F238E27FC236}">
                <a16:creationId xmlns:a16="http://schemas.microsoft.com/office/drawing/2014/main" id="{8E1165F3-9512-4CED-ADB8-944A60DA5685}"/>
              </a:ext>
            </a:extLst>
          </p:cNvPr>
          <p:cNvSpPr/>
          <p:nvPr/>
        </p:nvSpPr>
        <p:spPr>
          <a:xfrm>
            <a:off x="6739467" y="3434335"/>
            <a:ext cx="1886616" cy="118899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DB73A7CF-3919-4BD5-8B0A-A8090D2A6F11}"/>
                  </a:ext>
                </a:extLst>
              </p:cNvPr>
              <p:cNvSpPr txBox="1"/>
              <p:nvPr/>
            </p:nvSpPr>
            <p:spPr>
              <a:xfrm>
                <a:off x="8146057" y="3162290"/>
                <a:ext cx="1124943" cy="461665"/>
              </a:xfrm>
              <a:prstGeom prst="rect">
                <a:avLst/>
              </a:prstGeom>
              <a:noFill/>
            </p:spPr>
            <p:txBody>
              <a:bodyPr wrap="square" rtlCol="0">
                <a:spAutoFit/>
              </a:bodyPr>
              <a:lstStyle/>
              <a:p>
                <a14:m>
                  <m:oMath xmlns:m="http://schemas.openxmlformats.org/officeDocument/2006/math">
                    <m:r>
                      <a:rPr lang="en-US" sz="2400" i="1" smtClean="0">
                        <a:solidFill>
                          <a:srgbClr val="FF0000"/>
                        </a:solidFill>
                        <a:latin typeface="Cambria Math" panose="02040503050406030204" pitchFamily="18" charset="0"/>
                        <a:ea typeface="Cambria Math" panose="02040503050406030204" pitchFamily="18" charset="0"/>
                      </a:rPr>
                      <m:t>𝒪</m:t>
                    </m:r>
                    <m:r>
                      <a:rPr lang="en-US" sz="2400" i="1">
                        <a:solidFill>
                          <a:srgbClr val="FF0000"/>
                        </a:solidFill>
                        <a:latin typeface="Cambria Math" panose="02040503050406030204" pitchFamily="18" charset="0"/>
                      </a:rPr>
                      <m:t>(</m:t>
                    </m:r>
                    <m:r>
                      <a:rPr lang="en-US" sz="2400" b="0" i="1" smtClean="0">
                        <a:solidFill>
                          <a:srgbClr val="FF0000"/>
                        </a:solidFill>
                        <a:latin typeface="Cambria Math" panose="02040503050406030204" pitchFamily="18" charset="0"/>
                      </a:rPr>
                      <m:t>𝑛</m:t>
                    </m:r>
                    <m:r>
                      <a:rPr lang="en-US" sz="2400" i="1">
                        <a:solidFill>
                          <a:srgbClr val="FF0000"/>
                        </a:solidFill>
                        <a:latin typeface="Cambria Math" panose="02040503050406030204" pitchFamily="18" charset="0"/>
                      </a:rPr>
                      <m:t>)</m:t>
                    </m:r>
                  </m:oMath>
                </a14:m>
                <a:r>
                  <a:rPr lang="en-US" sz="2400" dirty="0">
                    <a:solidFill>
                      <a:srgbClr val="FF0000"/>
                    </a:solidFill>
                  </a:rPr>
                  <a:t>!</a:t>
                </a:r>
              </a:p>
            </p:txBody>
          </p:sp>
        </mc:Choice>
        <mc:Fallback xmlns="">
          <p:sp>
            <p:nvSpPr>
              <p:cNvPr id="5" name="TextBox 4">
                <a:extLst>
                  <a:ext uri="{FF2B5EF4-FFF2-40B4-BE49-F238E27FC236}">
                    <a16:creationId xmlns:a16="http://schemas.microsoft.com/office/drawing/2014/main" id="{DB73A7CF-3919-4BD5-8B0A-A8090D2A6F11}"/>
                  </a:ext>
                </a:extLst>
              </p:cNvPr>
              <p:cNvSpPr txBox="1">
                <a:spLocks noRot="1" noChangeAspect="1" noMove="1" noResize="1" noEditPoints="1" noAdjustHandles="1" noChangeArrowheads="1" noChangeShapeType="1" noTextEdit="1"/>
              </p:cNvSpPr>
              <p:nvPr/>
            </p:nvSpPr>
            <p:spPr>
              <a:xfrm>
                <a:off x="8146057" y="3162290"/>
                <a:ext cx="1124943" cy="461665"/>
              </a:xfrm>
              <a:prstGeom prst="rect">
                <a:avLst/>
              </a:prstGeom>
              <a:blipFill>
                <a:blip r:embed="rId4"/>
                <a:stretch>
                  <a:fillRect l="-1081" t="-10667" b="-30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4EF40432-29AD-4BBC-9762-D8A2602F3AC4}"/>
                  </a:ext>
                </a:extLst>
              </p:cNvPr>
              <p:cNvSpPr txBox="1"/>
              <p:nvPr/>
            </p:nvSpPr>
            <p:spPr>
              <a:xfrm>
                <a:off x="4580467" y="4854491"/>
                <a:ext cx="6773333" cy="369332"/>
              </a:xfrm>
              <a:prstGeom prst="rect">
                <a:avLst/>
              </a:prstGeom>
              <a:noFill/>
            </p:spPr>
            <p:txBody>
              <a:bodyPr wrap="square" rtlCol="0">
                <a:spAutoFit/>
              </a:bodyPr>
              <a:lstStyle/>
              <a:p>
                <a:pPr marL="285750" indent="-285750">
                  <a:buFont typeface="Arial" panose="020B0604020202020204" pitchFamily="34" charset="0"/>
                  <a:buChar char="•"/>
                </a:pPr>
                <a:r>
                  <a:rPr lang="en-US" dirty="0"/>
                  <a:t>For text of length </a:t>
                </a:r>
                <a14:m>
                  <m:oMath xmlns:m="http://schemas.openxmlformats.org/officeDocument/2006/math">
                    <m:r>
                      <a:rPr lang="en-US" i="1">
                        <a:latin typeface="Cambria Math" panose="02040503050406030204" pitchFamily="18" charset="0"/>
                      </a:rPr>
                      <m:t>𝑛</m:t>
                    </m:r>
                    <m:r>
                      <a:rPr lang="en-US" b="0" i="1" smtClean="0">
                        <a:latin typeface="Cambria Math" panose="02040503050406030204" pitchFamily="18" charset="0"/>
                      </a:rPr>
                      <m:t>,</m:t>
                    </m:r>
                  </m:oMath>
                </a14:m>
                <a:r>
                  <a:rPr lang="en-US" dirty="0"/>
                  <a:t> there are </a:t>
                </a:r>
                <a14:m>
                  <m:oMath xmlns:m="http://schemas.openxmlformats.org/officeDocument/2006/math">
                    <m:r>
                      <a:rPr lang="en-US" b="0" i="1" smtClean="0">
                        <a:solidFill>
                          <a:srgbClr val="7030A0"/>
                        </a:solidFill>
                        <a:latin typeface="Cambria Math" panose="02040503050406030204" pitchFamily="18" charset="0"/>
                      </a:rPr>
                      <m:t>𝑛</m:t>
                    </m:r>
                    <m:r>
                      <a:rPr lang="en-US" b="0" i="1" smtClean="0">
                        <a:solidFill>
                          <a:srgbClr val="7030A0"/>
                        </a:solidFill>
                        <a:latin typeface="Cambria Math" panose="02040503050406030204" pitchFamily="18" charset="0"/>
                      </a:rPr>
                      <m:t>+1</m:t>
                    </m:r>
                  </m:oMath>
                </a14:m>
                <a:r>
                  <a:rPr lang="en-US" dirty="0">
                    <a:solidFill>
                      <a:srgbClr val="7030A0"/>
                    </a:solidFill>
                  </a:rPr>
                  <a:t> leaf nodes</a:t>
                </a:r>
                <a:endParaRPr lang="en-US" dirty="0"/>
              </a:p>
            </p:txBody>
          </p:sp>
        </mc:Choice>
        <mc:Fallback xmlns="">
          <p:sp>
            <p:nvSpPr>
              <p:cNvPr id="6" name="TextBox 5">
                <a:extLst>
                  <a:ext uri="{FF2B5EF4-FFF2-40B4-BE49-F238E27FC236}">
                    <a16:creationId xmlns:a16="http://schemas.microsoft.com/office/drawing/2014/main" id="{4EF40432-29AD-4BBC-9762-D8A2602F3AC4}"/>
                  </a:ext>
                </a:extLst>
              </p:cNvPr>
              <p:cNvSpPr txBox="1">
                <a:spLocks noRot="1" noChangeAspect="1" noMove="1" noResize="1" noEditPoints="1" noAdjustHandles="1" noChangeArrowheads="1" noChangeShapeType="1" noTextEdit="1"/>
              </p:cNvSpPr>
              <p:nvPr/>
            </p:nvSpPr>
            <p:spPr>
              <a:xfrm>
                <a:off x="4580467" y="4854491"/>
                <a:ext cx="6773333" cy="369332"/>
              </a:xfrm>
              <a:prstGeom prst="rect">
                <a:avLst/>
              </a:prstGeom>
              <a:blipFill>
                <a:blip r:embed="rId5"/>
                <a:stretch>
                  <a:fillRect l="-540" t="-8197" b="-24590"/>
                </a:stretch>
              </a:blipFill>
            </p:spPr>
            <p:txBody>
              <a:bodyPr/>
              <a:lstStyle/>
              <a:p>
                <a:r>
                  <a:rPr lang="en-US">
                    <a:noFill/>
                  </a:rPr>
                  <a:t> </a:t>
                </a:r>
              </a:p>
            </p:txBody>
          </p:sp>
        </mc:Fallback>
      </mc:AlternateContent>
      <p:cxnSp>
        <p:nvCxnSpPr>
          <p:cNvPr id="47" name="Straight Arrow Connector 46">
            <a:extLst>
              <a:ext uri="{FF2B5EF4-FFF2-40B4-BE49-F238E27FC236}">
                <a16:creationId xmlns:a16="http://schemas.microsoft.com/office/drawing/2014/main" id="{3ACF98F1-DA6D-4979-AF1C-6E5010669275}"/>
              </a:ext>
            </a:extLst>
          </p:cNvPr>
          <p:cNvCxnSpPr>
            <a:cxnSpLocks/>
          </p:cNvCxnSpPr>
          <p:nvPr/>
        </p:nvCxnSpPr>
        <p:spPr>
          <a:xfrm>
            <a:off x="2042470" y="2451842"/>
            <a:ext cx="261260" cy="82854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0830A675-0E9F-4322-92FE-C90686E74C9D}"/>
              </a:ext>
            </a:extLst>
          </p:cNvPr>
          <p:cNvSpPr txBox="1"/>
          <p:nvPr/>
        </p:nvSpPr>
        <p:spPr>
          <a:xfrm rot="3890013">
            <a:off x="2051314" y="2681705"/>
            <a:ext cx="522245" cy="369332"/>
          </a:xfrm>
          <a:prstGeom prst="rect">
            <a:avLst/>
          </a:prstGeom>
          <a:noFill/>
        </p:spPr>
        <p:txBody>
          <a:bodyPr wrap="square" rtlCol="0">
            <a:spAutoFit/>
          </a:bodyPr>
          <a:lstStyle/>
          <a:p>
            <a:r>
              <a:rPr lang="en-US" dirty="0" err="1"/>
              <a:t>ba</a:t>
            </a:r>
            <a:endParaRPr lang="en-US" dirty="0"/>
          </a:p>
        </p:txBody>
      </p:sp>
    </p:spTree>
    <p:extLst>
      <p:ext uri="{BB962C8B-B14F-4D97-AF65-F5344CB8AC3E}">
        <p14:creationId xmlns:p14="http://schemas.microsoft.com/office/powerpoint/2010/main" val="75618923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4F3F9-C2E6-4F79-8B43-C62096957853}"/>
              </a:ext>
            </a:extLst>
          </p:cNvPr>
          <p:cNvSpPr>
            <a:spLocks noGrp="1"/>
          </p:cNvSpPr>
          <p:nvPr>
            <p:ph type="title"/>
          </p:nvPr>
        </p:nvSpPr>
        <p:spPr/>
        <p:txBody>
          <a:bodyPr/>
          <a:lstStyle/>
          <a:p>
            <a:pPr algn="ctr"/>
            <a:r>
              <a:rPr lang="en-US" dirty="0"/>
              <a:t># nodes in a suffix tree</a:t>
            </a:r>
          </a:p>
        </p:txBody>
      </p:sp>
      <mc:AlternateContent xmlns:mc="http://schemas.openxmlformats.org/markup-compatibility/2006" xmlns:a14="http://schemas.microsoft.com/office/drawing/2010/main">
        <mc:Choice Requires="a14">
          <p:sp>
            <p:nvSpPr>
              <p:cNvPr id="104" name="TextBox 103">
                <a:extLst>
                  <a:ext uri="{FF2B5EF4-FFF2-40B4-BE49-F238E27FC236}">
                    <a16:creationId xmlns:a16="http://schemas.microsoft.com/office/drawing/2014/main" id="{3EAD760C-5A1C-4BA6-B155-A8210994F4A3}"/>
                  </a:ext>
                </a:extLst>
              </p:cNvPr>
              <p:cNvSpPr txBox="1"/>
              <p:nvPr/>
            </p:nvSpPr>
            <p:spPr>
              <a:xfrm>
                <a:off x="5115910" y="1907195"/>
                <a:ext cx="6487511" cy="1200329"/>
              </a:xfrm>
              <a:prstGeom prst="rect">
                <a:avLst/>
              </a:prstGeom>
              <a:noFill/>
            </p:spPr>
            <p:txBody>
              <a:bodyPr wrap="square" rtlCol="0">
                <a:spAutoFit/>
              </a:bodyPr>
              <a:lstStyle/>
              <a:p>
                <a:pPr marL="285750" indent="-285750">
                  <a:buFont typeface="Arial" panose="020B0604020202020204" pitchFamily="34" charset="0"/>
                  <a:buChar char="•"/>
                </a:pPr>
                <a:r>
                  <a:rPr lang="en-US" dirty="0"/>
                  <a:t>We saw that suffix tries have </a:t>
                </a:r>
                <a14:m>
                  <m:oMath xmlns:m="http://schemas.openxmlformats.org/officeDocument/2006/math">
                    <m:r>
                      <a:rPr lang="en-US" b="0" i="1" smtClean="0">
                        <a:solidFill>
                          <a:srgbClr val="FF4EFF"/>
                        </a:solidFill>
                        <a:latin typeface="Cambria Math" panose="02040503050406030204" pitchFamily="18" charset="0"/>
                        <a:ea typeface="Cambria Math" panose="02040503050406030204" pitchFamily="18" charset="0"/>
                      </a:rPr>
                      <m:t>𝒪</m:t>
                    </m:r>
                    <m:r>
                      <a:rPr lang="en-US" b="0" i="1" smtClean="0">
                        <a:solidFill>
                          <a:srgbClr val="FF4EFF"/>
                        </a:solidFill>
                        <a:latin typeface="Cambria Math" panose="02040503050406030204" pitchFamily="18" charset="0"/>
                      </a:rPr>
                      <m:t>(</m:t>
                    </m:r>
                    <m:sSup>
                      <m:sSupPr>
                        <m:ctrlPr>
                          <a:rPr lang="en-US" b="0" i="1" smtClean="0">
                            <a:solidFill>
                              <a:srgbClr val="FF4EFF"/>
                            </a:solidFill>
                            <a:latin typeface="Cambria Math" panose="02040503050406030204" pitchFamily="18" charset="0"/>
                          </a:rPr>
                        </m:ctrlPr>
                      </m:sSupPr>
                      <m:e>
                        <m:r>
                          <a:rPr lang="en-US" b="0" i="1" smtClean="0">
                            <a:solidFill>
                              <a:srgbClr val="FF4EFF"/>
                            </a:solidFill>
                            <a:latin typeface="Cambria Math" panose="02040503050406030204" pitchFamily="18" charset="0"/>
                          </a:rPr>
                          <m:t>𝑛</m:t>
                        </m:r>
                      </m:e>
                      <m:sup>
                        <m:r>
                          <a:rPr lang="en-US" b="0" i="1" smtClean="0">
                            <a:solidFill>
                              <a:srgbClr val="FF4EFF"/>
                            </a:solidFill>
                            <a:latin typeface="Cambria Math" panose="02040503050406030204" pitchFamily="18" charset="0"/>
                          </a:rPr>
                          <m:t>2</m:t>
                        </m:r>
                      </m:sup>
                    </m:sSup>
                    <m:r>
                      <a:rPr lang="en-US" b="0" i="1" smtClean="0">
                        <a:solidFill>
                          <a:srgbClr val="FF4EFF"/>
                        </a:solidFill>
                        <a:latin typeface="Cambria Math" panose="02040503050406030204" pitchFamily="18" charset="0"/>
                      </a:rPr>
                      <m:t>)</m:t>
                    </m:r>
                  </m:oMath>
                </a14:m>
                <a:r>
                  <a:rPr lang="en-US" dirty="0">
                    <a:solidFill>
                      <a:srgbClr val="FF4EFF"/>
                    </a:solidFill>
                  </a:rPr>
                  <a:t> nodes</a:t>
                </a:r>
                <a:r>
                  <a:rPr lang="en-US" dirty="0"/>
                  <a:t>… which is not acceptable in practice.</a:t>
                </a:r>
              </a:p>
              <a:p>
                <a:pPr marL="285750" indent="-285750">
                  <a:buFont typeface="Arial" panose="020B0604020202020204" pitchFamily="34" charset="0"/>
                  <a:buChar char="•"/>
                </a:pPr>
                <a:r>
                  <a:rPr lang="en-US" dirty="0"/>
                  <a:t>Question: In terms of “big-Oh” what is the </a:t>
                </a:r>
                <a:r>
                  <a:rPr lang="en-US" b="1" dirty="0"/>
                  <a:t>spatial complexity</a:t>
                </a:r>
                <a:r>
                  <a:rPr lang="en-US" dirty="0"/>
                  <a:t> of a suffix </a:t>
                </a:r>
                <a:r>
                  <a:rPr lang="en-US" b="1" dirty="0">
                    <a:solidFill>
                      <a:schemeClr val="accent1"/>
                    </a:solidFill>
                  </a:rPr>
                  <a:t>tree?</a:t>
                </a:r>
              </a:p>
            </p:txBody>
          </p:sp>
        </mc:Choice>
        <mc:Fallback xmlns="">
          <p:sp>
            <p:nvSpPr>
              <p:cNvPr id="104" name="TextBox 103">
                <a:extLst>
                  <a:ext uri="{FF2B5EF4-FFF2-40B4-BE49-F238E27FC236}">
                    <a16:creationId xmlns:a16="http://schemas.microsoft.com/office/drawing/2014/main" id="{3EAD760C-5A1C-4BA6-B155-A8210994F4A3}"/>
                  </a:ext>
                </a:extLst>
              </p:cNvPr>
              <p:cNvSpPr txBox="1">
                <a:spLocks noRot="1" noChangeAspect="1" noMove="1" noResize="1" noEditPoints="1" noAdjustHandles="1" noChangeArrowheads="1" noChangeShapeType="1" noTextEdit="1"/>
              </p:cNvSpPr>
              <p:nvPr/>
            </p:nvSpPr>
            <p:spPr>
              <a:xfrm>
                <a:off x="5115910" y="1907195"/>
                <a:ext cx="6487511" cy="1200329"/>
              </a:xfrm>
              <a:prstGeom prst="rect">
                <a:avLst/>
              </a:prstGeom>
              <a:blipFill>
                <a:blip r:embed="rId2"/>
                <a:stretch>
                  <a:fillRect l="-564" t="-3046" r="-282" b="-7107"/>
                </a:stretch>
              </a:blipFill>
            </p:spPr>
            <p:txBody>
              <a:bodyPr/>
              <a:lstStyle/>
              <a:p>
                <a:r>
                  <a:rPr lang="en-US">
                    <a:noFill/>
                  </a:rPr>
                  <a:t> </a:t>
                </a:r>
              </a:p>
            </p:txBody>
          </p:sp>
        </mc:Fallback>
      </mc:AlternateContent>
      <p:sp>
        <p:nvSpPr>
          <p:cNvPr id="105" name="TextBox 104">
            <a:extLst>
              <a:ext uri="{FF2B5EF4-FFF2-40B4-BE49-F238E27FC236}">
                <a16:creationId xmlns:a16="http://schemas.microsoft.com/office/drawing/2014/main" id="{F6F1B560-ECCF-4D55-8DE5-FBDDF38DBD9C}"/>
              </a:ext>
            </a:extLst>
          </p:cNvPr>
          <p:cNvSpPr txBox="1"/>
          <p:nvPr/>
        </p:nvSpPr>
        <p:spPr>
          <a:xfrm rot="17268971">
            <a:off x="745090" y="4040772"/>
            <a:ext cx="717164" cy="369332"/>
          </a:xfrm>
          <a:prstGeom prst="rect">
            <a:avLst/>
          </a:prstGeom>
          <a:noFill/>
        </p:spPr>
        <p:txBody>
          <a:bodyPr wrap="square" rtlCol="0">
            <a:spAutoFit/>
          </a:bodyPr>
          <a:lstStyle/>
          <a:p>
            <a:r>
              <a:rPr lang="en-US" dirty="0"/>
              <a:t>aba$</a:t>
            </a:r>
          </a:p>
        </p:txBody>
      </p:sp>
      <p:sp>
        <p:nvSpPr>
          <p:cNvPr id="106" name="Oval 105">
            <a:extLst>
              <a:ext uri="{FF2B5EF4-FFF2-40B4-BE49-F238E27FC236}">
                <a16:creationId xmlns:a16="http://schemas.microsoft.com/office/drawing/2014/main" id="{69FC2A91-3BA6-4F97-9F3E-5AC4328A674B}"/>
              </a:ext>
            </a:extLst>
          </p:cNvPr>
          <p:cNvSpPr/>
          <p:nvPr/>
        </p:nvSpPr>
        <p:spPr>
          <a:xfrm>
            <a:off x="1944498" y="2274541"/>
            <a:ext cx="195943" cy="177301"/>
          </a:xfrm>
          <a:prstGeom prst="ellipse">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837CC84C-1F00-429C-B3AE-88B594E44D1C}"/>
              </a:ext>
            </a:extLst>
          </p:cNvPr>
          <p:cNvSpPr/>
          <p:nvPr/>
        </p:nvSpPr>
        <p:spPr>
          <a:xfrm>
            <a:off x="2462662" y="2792705"/>
            <a:ext cx="195943" cy="17730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a:extLst>
              <a:ext uri="{FF2B5EF4-FFF2-40B4-BE49-F238E27FC236}">
                <a16:creationId xmlns:a16="http://schemas.microsoft.com/office/drawing/2014/main" id="{5FF73271-4089-43C8-B0B4-BAFBB042E9F8}"/>
              </a:ext>
            </a:extLst>
          </p:cNvPr>
          <p:cNvSpPr/>
          <p:nvPr/>
        </p:nvSpPr>
        <p:spPr>
          <a:xfrm>
            <a:off x="1317483" y="2836247"/>
            <a:ext cx="195943" cy="177301"/>
          </a:xfrm>
          <a:prstGeom prst="ellipse">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a:extLst>
              <a:ext uri="{FF2B5EF4-FFF2-40B4-BE49-F238E27FC236}">
                <a16:creationId xmlns:a16="http://schemas.microsoft.com/office/drawing/2014/main" id="{ACB3160A-7C74-4568-BFF2-41B69BE9225F}"/>
              </a:ext>
            </a:extLst>
          </p:cNvPr>
          <p:cNvSpPr/>
          <p:nvPr/>
        </p:nvSpPr>
        <p:spPr>
          <a:xfrm>
            <a:off x="2205758" y="3280388"/>
            <a:ext cx="195943" cy="177301"/>
          </a:xfrm>
          <a:prstGeom prst="ellipse">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Oval 110">
            <a:extLst>
              <a:ext uri="{FF2B5EF4-FFF2-40B4-BE49-F238E27FC236}">
                <a16:creationId xmlns:a16="http://schemas.microsoft.com/office/drawing/2014/main" id="{155A8062-AB3A-494D-A3EB-8220E7C7E5A9}"/>
              </a:ext>
            </a:extLst>
          </p:cNvPr>
          <p:cNvSpPr/>
          <p:nvPr/>
        </p:nvSpPr>
        <p:spPr>
          <a:xfrm>
            <a:off x="2584583" y="3724524"/>
            <a:ext cx="195943" cy="17730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Oval 112">
            <a:extLst>
              <a:ext uri="{FF2B5EF4-FFF2-40B4-BE49-F238E27FC236}">
                <a16:creationId xmlns:a16="http://schemas.microsoft.com/office/drawing/2014/main" id="{4E3FB532-43E9-4E05-95B4-3524B9E5C6C1}"/>
              </a:ext>
            </a:extLst>
          </p:cNvPr>
          <p:cNvSpPr/>
          <p:nvPr/>
        </p:nvSpPr>
        <p:spPr>
          <a:xfrm>
            <a:off x="1321839" y="3872569"/>
            <a:ext cx="195943" cy="177301"/>
          </a:xfrm>
          <a:prstGeom prst="ellipse">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a:extLst>
              <a:ext uri="{FF2B5EF4-FFF2-40B4-BE49-F238E27FC236}">
                <a16:creationId xmlns:a16="http://schemas.microsoft.com/office/drawing/2014/main" id="{43CE00F9-256D-4845-9EF9-2349D72216E8}"/>
              </a:ext>
            </a:extLst>
          </p:cNvPr>
          <p:cNvSpPr/>
          <p:nvPr/>
        </p:nvSpPr>
        <p:spPr>
          <a:xfrm>
            <a:off x="957042" y="4854491"/>
            <a:ext cx="195943" cy="17730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Oval 114">
            <a:extLst>
              <a:ext uri="{FF2B5EF4-FFF2-40B4-BE49-F238E27FC236}">
                <a16:creationId xmlns:a16="http://schemas.microsoft.com/office/drawing/2014/main" id="{8729D0DF-1EE4-4268-A1FD-972D7CC1CB8A}"/>
              </a:ext>
            </a:extLst>
          </p:cNvPr>
          <p:cNvSpPr/>
          <p:nvPr/>
        </p:nvSpPr>
        <p:spPr>
          <a:xfrm>
            <a:off x="1718076" y="3315222"/>
            <a:ext cx="195943" cy="17730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Oval 115">
            <a:extLst>
              <a:ext uri="{FF2B5EF4-FFF2-40B4-BE49-F238E27FC236}">
                <a16:creationId xmlns:a16="http://schemas.microsoft.com/office/drawing/2014/main" id="{40215A17-10F0-4E43-ABB6-D637DC8C52B1}"/>
              </a:ext>
            </a:extLst>
          </p:cNvPr>
          <p:cNvSpPr/>
          <p:nvPr/>
        </p:nvSpPr>
        <p:spPr>
          <a:xfrm>
            <a:off x="799322" y="3336992"/>
            <a:ext cx="195943" cy="17730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7" name="Straight Arrow Connector 116">
            <a:extLst>
              <a:ext uri="{FF2B5EF4-FFF2-40B4-BE49-F238E27FC236}">
                <a16:creationId xmlns:a16="http://schemas.microsoft.com/office/drawing/2014/main" id="{790D44EE-7B1B-4866-95D6-D8C1B9934BFE}"/>
              </a:ext>
            </a:extLst>
          </p:cNvPr>
          <p:cNvCxnSpPr>
            <a:stCxn id="106" idx="2"/>
            <a:endCxn id="109" idx="7"/>
          </p:cNvCxnSpPr>
          <p:nvPr/>
        </p:nvCxnSpPr>
        <p:spPr>
          <a:xfrm flipH="1">
            <a:off x="1484731" y="2363192"/>
            <a:ext cx="459767" cy="4990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Straight Arrow Connector 117">
            <a:extLst>
              <a:ext uri="{FF2B5EF4-FFF2-40B4-BE49-F238E27FC236}">
                <a16:creationId xmlns:a16="http://schemas.microsoft.com/office/drawing/2014/main" id="{2A82FC3E-27A1-4AE4-8BAC-5E8178F7B5A4}"/>
              </a:ext>
            </a:extLst>
          </p:cNvPr>
          <p:cNvCxnSpPr>
            <a:cxnSpLocks/>
            <a:stCxn id="106" idx="6"/>
            <a:endCxn id="107" idx="1"/>
          </p:cNvCxnSpPr>
          <p:nvPr/>
        </p:nvCxnSpPr>
        <p:spPr>
          <a:xfrm>
            <a:off x="2140441" y="2363192"/>
            <a:ext cx="350916" cy="45547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Straight Arrow Connector 120">
            <a:extLst>
              <a:ext uri="{FF2B5EF4-FFF2-40B4-BE49-F238E27FC236}">
                <a16:creationId xmlns:a16="http://schemas.microsoft.com/office/drawing/2014/main" id="{D140C194-2837-4A85-A80A-55E4739AA4C0}"/>
              </a:ext>
            </a:extLst>
          </p:cNvPr>
          <p:cNvCxnSpPr>
            <a:cxnSpLocks/>
            <a:endCxn id="111" idx="0"/>
          </p:cNvCxnSpPr>
          <p:nvPr/>
        </p:nvCxnSpPr>
        <p:spPr>
          <a:xfrm>
            <a:off x="2381713" y="3400658"/>
            <a:ext cx="300842" cy="3238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Straight Arrow Connector 121">
            <a:extLst>
              <a:ext uri="{FF2B5EF4-FFF2-40B4-BE49-F238E27FC236}">
                <a16:creationId xmlns:a16="http://schemas.microsoft.com/office/drawing/2014/main" id="{13D6830B-8B6D-4757-85A5-94C97B9E44E8}"/>
              </a:ext>
            </a:extLst>
          </p:cNvPr>
          <p:cNvCxnSpPr>
            <a:cxnSpLocks/>
            <a:endCxn id="116" idx="0"/>
          </p:cNvCxnSpPr>
          <p:nvPr/>
        </p:nvCxnSpPr>
        <p:spPr>
          <a:xfrm flipH="1">
            <a:off x="897294" y="2959731"/>
            <a:ext cx="441960" cy="37726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Straight Arrow Connector 122">
            <a:extLst>
              <a:ext uri="{FF2B5EF4-FFF2-40B4-BE49-F238E27FC236}">
                <a16:creationId xmlns:a16="http://schemas.microsoft.com/office/drawing/2014/main" id="{DF884305-1FBD-4968-89DE-8DAE799E8747}"/>
              </a:ext>
            </a:extLst>
          </p:cNvPr>
          <p:cNvCxnSpPr>
            <a:cxnSpLocks/>
            <a:endCxn id="115" idx="0"/>
          </p:cNvCxnSpPr>
          <p:nvPr/>
        </p:nvCxnSpPr>
        <p:spPr>
          <a:xfrm>
            <a:off x="1515599" y="3016320"/>
            <a:ext cx="300449" cy="29890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Straight Arrow Connector 124">
            <a:extLst>
              <a:ext uri="{FF2B5EF4-FFF2-40B4-BE49-F238E27FC236}">
                <a16:creationId xmlns:a16="http://schemas.microsoft.com/office/drawing/2014/main" id="{C584E01C-A17A-40D6-9BB6-D233B9840FAF}"/>
              </a:ext>
            </a:extLst>
          </p:cNvPr>
          <p:cNvCxnSpPr>
            <a:cxnSpLocks/>
          </p:cNvCxnSpPr>
          <p:nvPr/>
        </p:nvCxnSpPr>
        <p:spPr>
          <a:xfrm flipH="1">
            <a:off x="1384209" y="3048806"/>
            <a:ext cx="4148" cy="76748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6" name="Straight Arrow Connector 125">
            <a:extLst>
              <a:ext uri="{FF2B5EF4-FFF2-40B4-BE49-F238E27FC236}">
                <a16:creationId xmlns:a16="http://schemas.microsoft.com/office/drawing/2014/main" id="{7DF21E7B-389D-469E-B4F5-3861613510FF}"/>
              </a:ext>
            </a:extLst>
          </p:cNvPr>
          <p:cNvCxnSpPr>
            <a:cxnSpLocks/>
          </p:cNvCxnSpPr>
          <p:nvPr/>
        </p:nvCxnSpPr>
        <p:spPr>
          <a:xfrm flipH="1">
            <a:off x="1104116" y="4002174"/>
            <a:ext cx="279892" cy="77071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7" name="TextBox 126">
            <a:extLst>
              <a:ext uri="{FF2B5EF4-FFF2-40B4-BE49-F238E27FC236}">
                <a16:creationId xmlns:a16="http://schemas.microsoft.com/office/drawing/2014/main" id="{EF68514A-975B-417F-8391-433BF2F0DCE7}"/>
              </a:ext>
            </a:extLst>
          </p:cNvPr>
          <p:cNvSpPr txBox="1"/>
          <p:nvPr/>
        </p:nvSpPr>
        <p:spPr>
          <a:xfrm rot="19172715">
            <a:off x="699244" y="2843346"/>
            <a:ext cx="749824" cy="369332"/>
          </a:xfrm>
          <a:prstGeom prst="rect">
            <a:avLst/>
          </a:prstGeom>
          <a:noFill/>
        </p:spPr>
        <p:txBody>
          <a:bodyPr wrap="square" rtlCol="0">
            <a:spAutoFit/>
          </a:bodyPr>
          <a:lstStyle/>
          <a:p>
            <a:r>
              <a:rPr lang="en-US" dirty="0"/>
              <a:t>aba$</a:t>
            </a:r>
          </a:p>
        </p:txBody>
      </p:sp>
      <p:sp>
        <p:nvSpPr>
          <p:cNvPr id="128" name="TextBox 127">
            <a:extLst>
              <a:ext uri="{FF2B5EF4-FFF2-40B4-BE49-F238E27FC236}">
                <a16:creationId xmlns:a16="http://schemas.microsoft.com/office/drawing/2014/main" id="{6432E2CC-06F2-48F3-953F-565D8A925582}"/>
              </a:ext>
            </a:extLst>
          </p:cNvPr>
          <p:cNvSpPr txBox="1"/>
          <p:nvPr/>
        </p:nvSpPr>
        <p:spPr>
          <a:xfrm rot="5400000">
            <a:off x="1289849" y="3217190"/>
            <a:ext cx="468141" cy="369332"/>
          </a:xfrm>
          <a:prstGeom prst="rect">
            <a:avLst/>
          </a:prstGeom>
          <a:noFill/>
        </p:spPr>
        <p:txBody>
          <a:bodyPr wrap="square" rtlCol="0">
            <a:spAutoFit/>
          </a:bodyPr>
          <a:lstStyle/>
          <a:p>
            <a:r>
              <a:rPr lang="en-US" dirty="0" err="1"/>
              <a:t>ba</a:t>
            </a:r>
            <a:endParaRPr lang="en-US" dirty="0"/>
          </a:p>
        </p:txBody>
      </p:sp>
      <p:sp>
        <p:nvSpPr>
          <p:cNvPr id="129" name="TextBox 128">
            <a:extLst>
              <a:ext uri="{FF2B5EF4-FFF2-40B4-BE49-F238E27FC236}">
                <a16:creationId xmlns:a16="http://schemas.microsoft.com/office/drawing/2014/main" id="{AB66B0A3-D553-469B-AC02-0816CDCF1974}"/>
              </a:ext>
            </a:extLst>
          </p:cNvPr>
          <p:cNvSpPr txBox="1"/>
          <p:nvPr/>
        </p:nvSpPr>
        <p:spPr>
          <a:xfrm rot="21306919">
            <a:off x="1659565" y="2883740"/>
            <a:ext cx="370115" cy="369332"/>
          </a:xfrm>
          <a:prstGeom prst="rect">
            <a:avLst/>
          </a:prstGeom>
          <a:noFill/>
        </p:spPr>
        <p:txBody>
          <a:bodyPr wrap="square" rtlCol="0">
            <a:spAutoFit/>
          </a:bodyPr>
          <a:lstStyle/>
          <a:p>
            <a:r>
              <a:rPr lang="en-US" dirty="0"/>
              <a:t>$</a:t>
            </a:r>
          </a:p>
        </p:txBody>
      </p:sp>
      <p:sp>
        <p:nvSpPr>
          <p:cNvPr id="131" name="Oval 130">
            <a:extLst>
              <a:ext uri="{FF2B5EF4-FFF2-40B4-BE49-F238E27FC236}">
                <a16:creationId xmlns:a16="http://schemas.microsoft.com/office/drawing/2014/main" id="{1350E005-A2E2-43D0-9075-A4CC1EC5E4A4}"/>
              </a:ext>
            </a:extLst>
          </p:cNvPr>
          <p:cNvSpPr/>
          <p:nvPr/>
        </p:nvSpPr>
        <p:spPr>
          <a:xfrm>
            <a:off x="1577192" y="4551406"/>
            <a:ext cx="195943" cy="17730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2" name="Straight Arrow Connector 131">
            <a:extLst>
              <a:ext uri="{FF2B5EF4-FFF2-40B4-BE49-F238E27FC236}">
                <a16:creationId xmlns:a16="http://schemas.microsoft.com/office/drawing/2014/main" id="{39264ED0-A27D-4ACD-84B2-5F6060012B92}"/>
              </a:ext>
            </a:extLst>
          </p:cNvPr>
          <p:cNvCxnSpPr>
            <a:cxnSpLocks/>
            <a:stCxn id="113" idx="5"/>
            <a:endCxn id="131" idx="0"/>
          </p:cNvCxnSpPr>
          <p:nvPr/>
        </p:nvCxnSpPr>
        <p:spPr>
          <a:xfrm>
            <a:off x="1489087" y="4023905"/>
            <a:ext cx="186077" cy="52750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3" name="TextBox 132">
            <a:extLst>
              <a:ext uri="{FF2B5EF4-FFF2-40B4-BE49-F238E27FC236}">
                <a16:creationId xmlns:a16="http://schemas.microsoft.com/office/drawing/2014/main" id="{354BBC08-9C7B-4CCD-9B3D-3892AEE8AB14}"/>
              </a:ext>
            </a:extLst>
          </p:cNvPr>
          <p:cNvSpPr txBox="1"/>
          <p:nvPr/>
        </p:nvSpPr>
        <p:spPr>
          <a:xfrm rot="4328944">
            <a:off x="1550448" y="4097960"/>
            <a:ext cx="370115" cy="369332"/>
          </a:xfrm>
          <a:prstGeom prst="rect">
            <a:avLst/>
          </a:prstGeom>
          <a:noFill/>
        </p:spPr>
        <p:txBody>
          <a:bodyPr wrap="square" rtlCol="0">
            <a:spAutoFit/>
          </a:bodyPr>
          <a:lstStyle/>
          <a:p>
            <a:r>
              <a:rPr lang="en-US" dirty="0"/>
              <a:t>$</a:t>
            </a:r>
          </a:p>
        </p:txBody>
      </p:sp>
      <p:sp>
        <p:nvSpPr>
          <p:cNvPr id="135" name="TextBox 134">
            <a:extLst>
              <a:ext uri="{FF2B5EF4-FFF2-40B4-BE49-F238E27FC236}">
                <a16:creationId xmlns:a16="http://schemas.microsoft.com/office/drawing/2014/main" id="{DE470740-9F2B-4AF9-8DC8-4E14538427E0}"/>
              </a:ext>
            </a:extLst>
          </p:cNvPr>
          <p:cNvSpPr txBox="1"/>
          <p:nvPr/>
        </p:nvSpPr>
        <p:spPr>
          <a:xfrm rot="21306919">
            <a:off x="2499945" y="3240789"/>
            <a:ext cx="370115" cy="369332"/>
          </a:xfrm>
          <a:prstGeom prst="rect">
            <a:avLst/>
          </a:prstGeom>
          <a:noFill/>
        </p:spPr>
        <p:txBody>
          <a:bodyPr wrap="square" rtlCol="0">
            <a:spAutoFit/>
          </a:bodyPr>
          <a:lstStyle/>
          <a:p>
            <a:r>
              <a:rPr lang="en-US" dirty="0"/>
              <a:t>$</a:t>
            </a:r>
          </a:p>
        </p:txBody>
      </p:sp>
      <p:sp>
        <p:nvSpPr>
          <p:cNvPr id="137" name="TextBox 136">
            <a:extLst>
              <a:ext uri="{FF2B5EF4-FFF2-40B4-BE49-F238E27FC236}">
                <a16:creationId xmlns:a16="http://schemas.microsoft.com/office/drawing/2014/main" id="{F3545947-8ED5-4723-A207-6E3E5971D1AC}"/>
              </a:ext>
            </a:extLst>
          </p:cNvPr>
          <p:cNvSpPr txBox="1"/>
          <p:nvPr/>
        </p:nvSpPr>
        <p:spPr>
          <a:xfrm rot="18710565">
            <a:off x="1460553" y="2314715"/>
            <a:ext cx="370115" cy="369332"/>
          </a:xfrm>
          <a:prstGeom prst="rect">
            <a:avLst/>
          </a:prstGeom>
          <a:noFill/>
        </p:spPr>
        <p:txBody>
          <a:bodyPr wrap="square" rtlCol="0">
            <a:spAutoFit/>
          </a:bodyPr>
          <a:lstStyle/>
          <a:p>
            <a:r>
              <a:rPr lang="en-US" dirty="0"/>
              <a:t>a</a:t>
            </a:r>
          </a:p>
        </p:txBody>
      </p:sp>
      <p:cxnSp>
        <p:nvCxnSpPr>
          <p:cNvPr id="138" name="Straight Arrow Connector 137">
            <a:extLst>
              <a:ext uri="{FF2B5EF4-FFF2-40B4-BE49-F238E27FC236}">
                <a16:creationId xmlns:a16="http://schemas.microsoft.com/office/drawing/2014/main" id="{C146B6B0-456B-4A8D-9D6F-EA98CDFA2EB7}"/>
              </a:ext>
            </a:extLst>
          </p:cNvPr>
          <p:cNvCxnSpPr>
            <a:cxnSpLocks/>
          </p:cNvCxnSpPr>
          <p:nvPr/>
        </p:nvCxnSpPr>
        <p:spPr>
          <a:xfrm flipH="1">
            <a:off x="2162826" y="3501756"/>
            <a:ext cx="107001" cy="62830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9" name="TextBox 138">
            <a:extLst>
              <a:ext uri="{FF2B5EF4-FFF2-40B4-BE49-F238E27FC236}">
                <a16:creationId xmlns:a16="http://schemas.microsoft.com/office/drawing/2014/main" id="{D10EBF29-209A-4FF7-BFC0-63036798ADCA}"/>
              </a:ext>
            </a:extLst>
          </p:cNvPr>
          <p:cNvSpPr txBox="1"/>
          <p:nvPr/>
        </p:nvSpPr>
        <p:spPr>
          <a:xfrm rot="16803507">
            <a:off x="1729310" y="3560072"/>
            <a:ext cx="717164" cy="369332"/>
          </a:xfrm>
          <a:prstGeom prst="rect">
            <a:avLst/>
          </a:prstGeom>
          <a:noFill/>
        </p:spPr>
        <p:txBody>
          <a:bodyPr wrap="square" rtlCol="0">
            <a:spAutoFit/>
          </a:bodyPr>
          <a:lstStyle/>
          <a:p>
            <a:r>
              <a:rPr lang="en-US" dirty="0"/>
              <a:t>aba$</a:t>
            </a:r>
          </a:p>
        </p:txBody>
      </p:sp>
      <p:sp>
        <p:nvSpPr>
          <p:cNvPr id="140" name="Oval 139">
            <a:extLst>
              <a:ext uri="{FF2B5EF4-FFF2-40B4-BE49-F238E27FC236}">
                <a16:creationId xmlns:a16="http://schemas.microsoft.com/office/drawing/2014/main" id="{4349057E-A42E-4837-B86F-8249CD414722}"/>
              </a:ext>
            </a:extLst>
          </p:cNvPr>
          <p:cNvSpPr/>
          <p:nvPr/>
        </p:nvSpPr>
        <p:spPr>
          <a:xfrm>
            <a:off x="2052207" y="4221316"/>
            <a:ext cx="195943" cy="17730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TextBox 140">
            <a:extLst>
              <a:ext uri="{FF2B5EF4-FFF2-40B4-BE49-F238E27FC236}">
                <a16:creationId xmlns:a16="http://schemas.microsoft.com/office/drawing/2014/main" id="{FEE9D4D3-4C06-447B-BBEE-90FD6DE9A0F3}"/>
              </a:ext>
            </a:extLst>
          </p:cNvPr>
          <p:cNvSpPr txBox="1"/>
          <p:nvPr/>
        </p:nvSpPr>
        <p:spPr>
          <a:xfrm rot="3653415">
            <a:off x="2255269" y="2357304"/>
            <a:ext cx="370115" cy="369332"/>
          </a:xfrm>
          <a:prstGeom prst="rect">
            <a:avLst/>
          </a:prstGeom>
          <a:noFill/>
        </p:spPr>
        <p:txBody>
          <a:bodyPr wrap="square" rtlCol="0">
            <a:spAutoFit/>
          </a:bodyPr>
          <a:lstStyle/>
          <a:p>
            <a:r>
              <a:rPr lang="en-US" dirty="0"/>
              <a:t>$</a:t>
            </a:r>
          </a:p>
        </p:txBody>
      </p:sp>
      <mc:AlternateContent xmlns:mc="http://schemas.openxmlformats.org/markup-compatibility/2006" xmlns:a14="http://schemas.microsoft.com/office/drawing/2010/main">
        <mc:Choice Requires="a14">
          <p:sp>
            <p:nvSpPr>
              <p:cNvPr id="4" name="Rectangle: Rounded Corners 3">
                <a:extLst>
                  <a:ext uri="{FF2B5EF4-FFF2-40B4-BE49-F238E27FC236}">
                    <a16:creationId xmlns:a16="http://schemas.microsoft.com/office/drawing/2014/main" id="{8150C479-0050-49DC-853B-525DC30DFC73}"/>
                  </a:ext>
                </a:extLst>
              </p:cNvPr>
              <p:cNvSpPr/>
              <p:nvPr/>
            </p:nvSpPr>
            <p:spPr>
              <a:xfrm>
                <a:off x="4944533" y="3720170"/>
                <a:ext cx="1405467" cy="580898"/>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600" i="1" smtClean="0">
                          <a:solidFill>
                            <a:schemeClr val="bg1"/>
                          </a:solidFill>
                          <a:latin typeface="Cambria Math" panose="02040503050406030204" pitchFamily="18" charset="0"/>
                          <a:ea typeface="Cambria Math" panose="02040503050406030204" pitchFamily="18" charset="0"/>
                        </a:rPr>
                        <m:t>𝒪</m:t>
                      </m:r>
                      <m:r>
                        <a:rPr lang="en-US" sz="1600" i="1">
                          <a:solidFill>
                            <a:schemeClr val="bg1"/>
                          </a:solidFill>
                          <a:latin typeface="Cambria Math" panose="02040503050406030204" pitchFamily="18" charset="0"/>
                        </a:rPr>
                        <m:t>(</m:t>
                      </m:r>
                      <m:sSup>
                        <m:sSupPr>
                          <m:ctrlPr>
                            <a:rPr lang="en-US" sz="1600" i="1">
                              <a:solidFill>
                                <a:schemeClr val="bg1"/>
                              </a:solidFill>
                              <a:latin typeface="Cambria Math" panose="02040503050406030204" pitchFamily="18" charset="0"/>
                            </a:rPr>
                          </m:ctrlPr>
                        </m:sSupPr>
                        <m:e>
                          <m:r>
                            <a:rPr lang="en-US" sz="1600" i="1">
                              <a:solidFill>
                                <a:schemeClr val="bg1"/>
                              </a:solidFill>
                              <a:latin typeface="Cambria Math" panose="02040503050406030204" pitchFamily="18" charset="0"/>
                            </a:rPr>
                            <m:t>𝑛</m:t>
                          </m:r>
                        </m:e>
                        <m:sup>
                          <m:r>
                            <a:rPr lang="en-US" sz="1600" i="1">
                              <a:solidFill>
                                <a:schemeClr val="bg1"/>
                              </a:solidFill>
                              <a:latin typeface="Cambria Math" panose="02040503050406030204" pitchFamily="18" charset="0"/>
                            </a:rPr>
                            <m:t>2</m:t>
                          </m:r>
                        </m:sup>
                      </m:sSup>
                      <m:r>
                        <a:rPr lang="en-US" sz="1600" i="1">
                          <a:solidFill>
                            <a:schemeClr val="bg1"/>
                          </a:solidFill>
                          <a:latin typeface="Cambria Math" panose="02040503050406030204" pitchFamily="18" charset="0"/>
                        </a:rPr>
                        <m:t>)</m:t>
                      </m:r>
                    </m:oMath>
                  </m:oMathPara>
                </a14:m>
                <a:endParaRPr lang="en-US" sz="1600" dirty="0">
                  <a:solidFill>
                    <a:schemeClr val="bg1"/>
                  </a:solidFill>
                </a:endParaRPr>
              </a:p>
            </p:txBody>
          </p:sp>
        </mc:Choice>
        <mc:Fallback xmlns="">
          <p:sp>
            <p:nvSpPr>
              <p:cNvPr id="4" name="Rectangle: Rounded Corners 3">
                <a:extLst>
                  <a:ext uri="{FF2B5EF4-FFF2-40B4-BE49-F238E27FC236}">
                    <a16:creationId xmlns:a16="http://schemas.microsoft.com/office/drawing/2014/main" id="{8150C479-0050-49DC-853B-525DC30DFC73}"/>
                  </a:ext>
                </a:extLst>
              </p:cNvPr>
              <p:cNvSpPr>
                <a:spLocks noRot="1" noChangeAspect="1" noMove="1" noResize="1" noEditPoints="1" noAdjustHandles="1" noChangeArrowheads="1" noChangeShapeType="1" noTextEdit="1"/>
              </p:cNvSpPr>
              <p:nvPr/>
            </p:nvSpPr>
            <p:spPr>
              <a:xfrm>
                <a:off x="4944533" y="3720170"/>
                <a:ext cx="1405467" cy="580898"/>
              </a:xfrm>
              <a:prstGeom prst="roundRect">
                <a:avLst/>
              </a:prstGeom>
              <a:blipFill>
                <a:blip r:embed="rId3"/>
                <a:stretch>
                  <a:fillRect/>
                </a:stretch>
              </a:blipFill>
              <a:ln>
                <a:noFill/>
              </a:ln>
            </p:spPr>
            <p:txBody>
              <a:bodyPr/>
              <a:lstStyle/>
              <a:p>
                <a:r>
                  <a:rPr lang="en-US">
                    <a:noFill/>
                  </a:rPr>
                  <a:t> </a:t>
                </a:r>
              </a:p>
            </p:txBody>
          </p:sp>
        </mc:Fallback>
      </mc:AlternateContent>
      <p:sp>
        <p:nvSpPr>
          <p:cNvPr id="43" name="Rectangle: Rounded Corners 42">
            <a:extLst>
              <a:ext uri="{FF2B5EF4-FFF2-40B4-BE49-F238E27FC236}">
                <a16:creationId xmlns:a16="http://schemas.microsoft.com/office/drawing/2014/main" id="{3FE3AFB6-47C9-4AEF-8DE7-B584A91E172C}"/>
              </a:ext>
            </a:extLst>
          </p:cNvPr>
          <p:cNvSpPr/>
          <p:nvPr/>
        </p:nvSpPr>
        <p:spPr>
          <a:xfrm>
            <a:off x="6954198" y="3736347"/>
            <a:ext cx="1405467" cy="580898"/>
          </a:xfrm>
          <a:prstGeom prst="round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Better </a:t>
            </a:r>
          </a:p>
        </p:txBody>
      </p:sp>
      <p:sp>
        <p:nvSpPr>
          <p:cNvPr id="44" name="Rectangle: Rounded Corners 43">
            <a:extLst>
              <a:ext uri="{FF2B5EF4-FFF2-40B4-BE49-F238E27FC236}">
                <a16:creationId xmlns:a16="http://schemas.microsoft.com/office/drawing/2014/main" id="{3B804F9C-B038-4F57-97C0-B2DE92CC4148}"/>
              </a:ext>
            </a:extLst>
          </p:cNvPr>
          <p:cNvSpPr/>
          <p:nvPr/>
        </p:nvSpPr>
        <p:spPr>
          <a:xfrm>
            <a:off x="9038811" y="3720169"/>
            <a:ext cx="1405467" cy="580898"/>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Worse</a:t>
            </a:r>
          </a:p>
        </p:txBody>
      </p:sp>
      <p:sp>
        <p:nvSpPr>
          <p:cNvPr id="3" name="Oval 2">
            <a:extLst>
              <a:ext uri="{FF2B5EF4-FFF2-40B4-BE49-F238E27FC236}">
                <a16:creationId xmlns:a16="http://schemas.microsoft.com/office/drawing/2014/main" id="{8E1165F3-9512-4CED-ADB8-944A60DA5685}"/>
              </a:ext>
            </a:extLst>
          </p:cNvPr>
          <p:cNvSpPr/>
          <p:nvPr/>
        </p:nvSpPr>
        <p:spPr>
          <a:xfrm>
            <a:off x="6739467" y="3434335"/>
            <a:ext cx="1886616" cy="118899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DB73A7CF-3919-4BD5-8B0A-A8090D2A6F11}"/>
                  </a:ext>
                </a:extLst>
              </p:cNvPr>
              <p:cNvSpPr txBox="1"/>
              <p:nvPr/>
            </p:nvSpPr>
            <p:spPr>
              <a:xfrm>
                <a:off x="8146057" y="3162290"/>
                <a:ext cx="1124943" cy="461665"/>
              </a:xfrm>
              <a:prstGeom prst="rect">
                <a:avLst/>
              </a:prstGeom>
              <a:noFill/>
            </p:spPr>
            <p:txBody>
              <a:bodyPr wrap="square" rtlCol="0">
                <a:spAutoFit/>
              </a:bodyPr>
              <a:lstStyle/>
              <a:p>
                <a14:m>
                  <m:oMath xmlns:m="http://schemas.openxmlformats.org/officeDocument/2006/math">
                    <m:r>
                      <a:rPr lang="en-US" sz="2400" i="1" smtClean="0">
                        <a:solidFill>
                          <a:srgbClr val="FF0000"/>
                        </a:solidFill>
                        <a:latin typeface="Cambria Math" panose="02040503050406030204" pitchFamily="18" charset="0"/>
                        <a:ea typeface="Cambria Math" panose="02040503050406030204" pitchFamily="18" charset="0"/>
                      </a:rPr>
                      <m:t>𝒪</m:t>
                    </m:r>
                    <m:r>
                      <a:rPr lang="en-US" sz="2400" i="1">
                        <a:solidFill>
                          <a:srgbClr val="FF0000"/>
                        </a:solidFill>
                        <a:latin typeface="Cambria Math" panose="02040503050406030204" pitchFamily="18" charset="0"/>
                      </a:rPr>
                      <m:t>(</m:t>
                    </m:r>
                    <m:r>
                      <a:rPr lang="en-US" sz="2400" b="0" i="1" smtClean="0">
                        <a:solidFill>
                          <a:srgbClr val="FF0000"/>
                        </a:solidFill>
                        <a:latin typeface="Cambria Math" panose="02040503050406030204" pitchFamily="18" charset="0"/>
                      </a:rPr>
                      <m:t>𝑛</m:t>
                    </m:r>
                    <m:r>
                      <a:rPr lang="en-US" sz="2400" i="1">
                        <a:solidFill>
                          <a:srgbClr val="FF0000"/>
                        </a:solidFill>
                        <a:latin typeface="Cambria Math" panose="02040503050406030204" pitchFamily="18" charset="0"/>
                      </a:rPr>
                      <m:t>)</m:t>
                    </m:r>
                  </m:oMath>
                </a14:m>
                <a:r>
                  <a:rPr lang="en-US" sz="2400" dirty="0">
                    <a:solidFill>
                      <a:srgbClr val="FF0000"/>
                    </a:solidFill>
                  </a:rPr>
                  <a:t>!</a:t>
                </a:r>
              </a:p>
            </p:txBody>
          </p:sp>
        </mc:Choice>
        <mc:Fallback xmlns="">
          <p:sp>
            <p:nvSpPr>
              <p:cNvPr id="5" name="TextBox 4">
                <a:extLst>
                  <a:ext uri="{FF2B5EF4-FFF2-40B4-BE49-F238E27FC236}">
                    <a16:creationId xmlns:a16="http://schemas.microsoft.com/office/drawing/2014/main" id="{DB73A7CF-3919-4BD5-8B0A-A8090D2A6F11}"/>
                  </a:ext>
                </a:extLst>
              </p:cNvPr>
              <p:cNvSpPr txBox="1">
                <a:spLocks noRot="1" noChangeAspect="1" noMove="1" noResize="1" noEditPoints="1" noAdjustHandles="1" noChangeArrowheads="1" noChangeShapeType="1" noTextEdit="1"/>
              </p:cNvSpPr>
              <p:nvPr/>
            </p:nvSpPr>
            <p:spPr>
              <a:xfrm>
                <a:off x="8146057" y="3162290"/>
                <a:ext cx="1124943" cy="461665"/>
              </a:xfrm>
              <a:prstGeom prst="rect">
                <a:avLst/>
              </a:prstGeom>
              <a:blipFill>
                <a:blip r:embed="rId4"/>
                <a:stretch>
                  <a:fillRect l="-1081" t="-10667" b="-30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4EF40432-29AD-4BBC-9762-D8A2602F3AC4}"/>
                  </a:ext>
                </a:extLst>
              </p:cNvPr>
              <p:cNvSpPr txBox="1"/>
              <p:nvPr/>
            </p:nvSpPr>
            <p:spPr>
              <a:xfrm>
                <a:off x="4580467" y="4854491"/>
                <a:ext cx="6773333" cy="646331"/>
              </a:xfrm>
              <a:prstGeom prst="rect">
                <a:avLst/>
              </a:prstGeom>
              <a:noFill/>
            </p:spPr>
            <p:txBody>
              <a:bodyPr wrap="square" rtlCol="0">
                <a:spAutoFit/>
              </a:bodyPr>
              <a:lstStyle/>
              <a:p>
                <a:pPr marL="285750" indent="-285750">
                  <a:buFont typeface="Arial" panose="020B0604020202020204" pitchFamily="34" charset="0"/>
                  <a:buChar char="•"/>
                </a:pPr>
                <a:r>
                  <a:rPr lang="en-US" dirty="0"/>
                  <a:t>For text of length </a:t>
                </a:r>
                <a14:m>
                  <m:oMath xmlns:m="http://schemas.openxmlformats.org/officeDocument/2006/math">
                    <m:r>
                      <a:rPr lang="en-US" i="1">
                        <a:latin typeface="Cambria Math" panose="02040503050406030204" pitchFamily="18" charset="0"/>
                      </a:rPr>
                      <m:t>𝑛</m:t>
                    </m:r>
                    <m:r>
                      <a:rPr lang="en-US" b="0" i="1" smtClean="0">
                        <a:latin typeface="Cambria Math" panose="02040503050406030204" pitchFamily="18" charset="0"/>
                      </a:rPr>
                      <m:t>,</m:t>
                    </m:r>
                  </m:oMath>
                </a14:m>
                <a:r>
                  <a:rPr lang="en-US" dirty="0"/>
                  <a:t> there are </a:t>
                </a:r>
                <a14:m>
                  <m:oMath xmlns:m="http://schemas.openxmlformats.org/officeDocument/2006/math">
                    <m:r>
                      <a:rPr lang="en-US" b="0" i="1" smtClean="0">
                        <a:solidFill>
                          <a:srgbClr val="7030A0"/>
                        </a:solidFill>
                        <a:latin typeface="Cambria Math" panose="02040503050406030204" pitchFamily="18" charset="0"/>
                      </a:rPr>
                      <m:t>𝑛</m:t>
                    </m:r>
                    <m:r>
                      <a:rPr lang="en-US" b="0" i="1" smtClean="0">
                        <a:solidFill>
                          <a:srgbClr val="7030A0"/>
                        </a:solidFill>
                        <a:latin typeface="Cambria Math" panose="02040503050406030204" pitchFamily="18" charset="0"/>
                      </a:rPr>
                      <m:t>+1</m:t>
                    </m:r>
                  </m:oMath>
                </a14:m>
                <a:r>
                  <a:rPr lang="en-US" dirty="0">
                    <a:solidFill>
                      <a:srgbClr val="7030A0"/>
                    </a:solidFill>
                  </a:rPr>
                  <a:t> leaf nodes</a:t>
                </a:r>
              </a:p>
              <a:p>
                <a:pPr marL="285750" indent="-285750">
                  <a:buFont typeface="Arial" panose="020B0604020202020204" pitchFamily="34" charset="0"/>
                  <a:buChar char="•"/>
                </a:pPr>
                <a:r>
                  <a:rPr lang="en-US" dirty="0">
                    <a:solidFill>
                      <a:schemeClr val="tx1"/>
                    </a:solidFill>
                  </a:rPr>
                  <a:t>There are also </a:t>
                </a:r>
                <a14:m>
                  <m:oMath xmlns:m="http://schemas.openxmlformats.org/officeDocument/2006/math">
                    <m:r>
                      <a:rPr lang="en-US" i="1" dirty="0" smtClean="0">
                        <a:solidFill>
                          <a:schemeClr val="accent2">
                            <a:lumMod val="50000"/>
                          </a:schemeClr>
                        </a:solidFill>
                        <a:latin typeface="Cambria Math" panose="02040503050406030204" pitchFamily="18" charset="0"/>
                      </a:rPr>
                      <m:t>𝑘</m:t>
                    </m:r>
                  </m:oMath>
                </a14:m>
                <a:r>
                  <a:rPr lang="en-US" dirty="0">
                    <a:solidFill>
                      <a:schemeClr val="tx1"/>
                    </a:solidFill>
                  </a:rPr>
                  <a:t> inner nodes, for some </a:t>
                </a:r>
                <a14:m>
                  <m:oMath xmlns:m="http://schemas.openxmlformats.org/officeDocument/2006/math">
                    <m:r>
                      <a:rPr lang="en-US" b="0" i="1" dirty="0" smtClean="0">
                        <a:solidFill>
                          <a:schemeClr val="accent2">
                            <a:lumMod val="50000"/>
                          </a:schemeClr>
                        </a:solidFill>
                        <a:latin typeface="Cambria Math" panose="02040503050406030204" pitchFamily="18" charset="0"/>
                      </a:rPr>
                      <m:t>𝑘</m:t>
                    </m:r>
                    <m:r>
                      <a:rPr lang="en-US" b="0" i="1" dirty="0" smtClean="0">
                        <a:solidFill>
                          <a:schemeClr val="accent2">
                            <a:lumMod val="50000"/>
                          </a:schemeClr>
                        </a:solidFill>
                        <a:latin typeface="Cambria Math" panose="02040503050406030204" pitchFamily="18" charset="0"/>
                      </a:rPr>
                      <m:t>∈</m:t>
                    </m:r>
                    <m:r>
                      <a:rPr lang="en-US" b="0" i="1" dirty="0" smtClean="0">
                        <a:solidFill>
                          <a:schemeClr val="accent2">
                            <a:lumMod val="50000"/>
                          </a:schemeClr>
                        </a:solidFill>
                        <a:latin typeface="Cambria Math" panose="02040503050406030204" pitchFamily="18" charset="0"/>
                        <a:ea typeface="Cambria Math" panose="02040503050406030204" pitchFamily="18" charset="0"/>
                      </a:rPr>
                      <m:t>ℕ</m:t>
                    </m:r>
                  </m:oMath>
                </a14:m>
                <a:endParaRPr lang="en-US" dirty="0">
                  <a:solidFill>
                    <a:schemeClr val="tx1"/>
                  </a:solidFill>
                </a:endParaRPr>
              </a:p>
            </p:txBody>
          </p:sp>
        </mc:Choice>
        <mc:Fallback xmlns="">
          <p:sp>
            <p:nvSpPr>
              <p:cNvPr id="6" name="TextBox 5">
                <a:extLst>
                  <a:ext uri="{FF2B5EF4-FFF2-40B4-BE49-F238E27FC236}">
                    <a16:creationId xmlns:a16="http://schemas.microsoft.com/office/drawing/2014/main" id="{4EF40432-29AD-4BBC-9762-D8A2602F3AC4}"/>
                  </a:ext>
                </a:extLst>
              </p:cNvPr>
              <p:cNvSpPr txBox="1">
                <a:spLocks noRot="1" noChangeAspect="1" noMove="1" noResize="1" noEditPoints="1" noAdjustHandles="1" noChangeArrowheads="1" noChangeShapeType="1" noTextEdit="1"/>
              </p:cNvSpPr>
              <p:nvPr/>
            </p:nvSpPr>
            <p:spPr>
              <a:xfrm>
                <a:off x="4580467" y="4854491"/>
                <a:ext cx="6773333" cy="646331"/>
              </a:xfrm>
              <a:prstGeom prst="rect">
                <a:avLst/>
              </a:prstGeom>
              <a:blipFill>
                <a:blip r:embed="rId5"/>
                <a:stretch>
                  <a:fillRect l="-540" t="-4717" b="-14151"/>
                </a:stretch>
              </a:blipFill>
            </p:spPr>
            <p:txBody>
              <a:bodyPr/>
              <a:lstStyle/>
              <a:p>
                <a:r>
                  <a:rPr lang="en-US">
                    <a:noFill/>
                  </a:rPr>
                  <a:t> </a:t>
                </a:r>
              </a:p>
            </p:txBody>
          </p:sp>
        </mc:Fallback>
      </mc:AlternateContent>
      <p:cxnSp>
        <p:nvCxnSpPr>
          <p:cNvPr id="47" name="Straight Arrow Connector 46">
            <a:extLst>
              <a:ext uri="{FF2B5EF4-FFF2-40B4-BE49-F238E27FC236}">
                <a16:creationId xmlns:a16="http://schemas.microsoft.com/office/drawing/2014/main" id="{B08F27E6-5017-4767-A28B-667871A86DC4}"/>
              </a:ext>
            </a:extLst>
          </p:cNvPr>
          <p:cNvCxnSpPr>
            <a:cxnSpLocks/>
          </p:cNvCxnSpPr>
          <p:nvPr/>
        </p:nvCxnSpPr>
        <p:spPr>
          <a:xfrm>
            <a:off x="2042470" y="2451842"/>
            <a:ext cx="261260" cy="82854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399AF84E-2408-4C31-B554-170ECF2F1F6A}"/>
              </a:ext>
            </a:extLst>
          </p:cNvPr>
          <p:cNvSpPr txBox="1"/>
          <p:nvPr/>
        </p:nvSpPr>
        <p:spPr>
          <a:xfrm rot="3890013">
            <a:off x="2051314" y="2681705"/>
            <a:ext cx="522245" cy="369332"/>
          </a:xfrm>
          <a:prstGeom prst="rect">
            <a:avLst/>
          </a:prstGeom>
          <a:noFill/>
        </p:spPr>
        <p:txBody>
          <a:bodyPr wrap="square" rtlCol="0">
            <a:spAutoFit/>
          </a:bodyPr>
          <a:lstStyle/>
          <a:p>
            <a:r>
              <a:rPr lang="en-US" dirty="0" err="1"/>
              <a:t>ba</a:t>
            </a:r>
            <a:endParaRPr lang="en-US" dirty="0"/>
          </a:p>
        </p:txBody>
      </p:sp>
    </p:spTree>
    <p:extLst>
      <p:ext uri="{BB962C8B-B14F-4D97-AF65-F5344CB8AC3E}">
        <p14:creationId xmlns:p14="http://schemas.microsoft.com/office/powerpoint/2010/main" val="362116552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4F3F9-C2E6-4F79-8B43-C62096957853}"/>
              </a:ext>
            </a:extLst>
          </p:cNvPr>
          <p:cNvSpPr>
            <a:spLocks noGrp="1"/>
          </p:cNvSpPr>
          <p:nvPr>
            <p:ph type="title"/>
          </p:nvPr>
        </p:nvSpPr>
        <p:spPr/>
        <p:txBody>
          <a:bodyPr/>
          <a:lstStyle/>
          <a:p>
            <a:pPr algn="ctr"/>
            <a:r>
              <a:rPr lang="en-US" dirty="0"/>
              <a:t># nodes in a suffix tree</a:t>
            </a:r>
          </a:p>
        </p:txBody>
      </p:sp>
      <mc:AlternateContent xmlns:mc="http://schemas.openxmlformats.org/markup-compatibility/2006" xmlns:a14="http://schemas.microsoft.com/office/drawing/2010/main">
        <mc:Choice Requires="a14">
          <p:sp>
            <p:nvSpPr>
              <p:cNvPr id="104" name="TextBox 103">
                <a:extLst>
                  <a:ext uri="{FF2B5EF4-FFF2-40B4-BE49-F238E27FC236}">
                    <a16:creationId xmlns:a16="http://schemas.microsoft.com/office/drawing/2014/main" id="{3EAD760C-5A1C-4BA6-B155-A8210994F4A3}"/>
                  </a:ext>
                </a:extLst>
              </p:cNvPr>
              <p:cNvSpPr txBox="1"/>
              <p:nvPr/>
            </p:nvSpPr>
            <p:spPr>
              <a:xfrm>
                <a:off x="5115910" y="1907195"/>
                <a:ext cx="6487511" cy="1200329"/>
              </a:xfrm>
              <a:prstGeom prst="rect">
                <a:avLst/>
              </a:prstGeom>
              <a:noFill/>
            </p:spPr>
            <p:txBody>
              <a:bodyPr wrap="square" rtlCol="0">
                <a:spAutoFit/>
              </a:bodyPr>
              <a:lstStyle/>
              <a:p>
                <a:pPr marL="285750" indent="-285750">
                  <a:buFont typeface="Arial" panose="020B0604020202020204" pitchFamily="34" charset="0"/>
                  <a:buChar char="•"/>
                </a:pPr>
                <a:r>
                  <a:rPr lang="en-US" dirty="0"/>
                  <a:t>We saw that suffix tries have </a:t>
                </a:r>
                <a14:m>
                  <m:oMath xmlns:m="http://schemas.openxmlformats.org/officeDocument/2006/math">
                    <m:r>
                      <a:rPr lang="en-US" b="0" i="1" smtClean="0">
                        <a:solidFill>
                          <a:srgbClr val="FF4EFF"/>
                        </a:solidFill>
                        <a:latin typeface="Cambria Math" panose="02040503050406030204" pitchFamily="18" charset="0"/>
                        <a:ea typeface="Cambria Math" panose="02040503050406030204" pitchFamily="18" charset="0"/>
                      </a:rPr>
                      <m:t>𝒪</m:t>
                    </m:r>
                    <m:r>
                      <a:rPr lang="en-US" b="0" i="1" smtClean="0">
                        <a:solidFill>
                          <a:srgbClr val="FF4EFF"/>
                        </a:solidFill>
                        <a:latin typeface="Cambria Math" panose="02040503050406030204" pitchFamily="18" charset="0"/>
                      </a:rPr>
                      <m:t>(</m:t>
                    </m:r>
                    <m:sSup>
                      <m:sSupPr>
                        <m:ctrlPr>
                          <a:rPr lang="en-US" b="0" i="1" smtClean="0">
                            <a:solidFill>
                              <a:srgbClr val="FF4EFF"/>
                            </a:solidFill>
                            <a:latin typeface="Cambria Math" panose="02040503050406030204" pitchFamily="18" charset="0"/>
                          </a:rPr>
                        </m:ctrlPr>
                      </m:sSupPr>
                      <m:e>
                        <m:r>
                          <a:rPr lang="en-US" b="0" i="1" smtClean="0">
                            <a:solidFill>
                              <a:srgbClr val="FF4EFF"/>
                            </a:solidFill>
                            <a:latin typeface="Cambria Math" panose="02040503050406030204" pitchFamily="18" charset="0"/>
                          </a:rPr>
                          <m:t>𝑛</m:t>
                        </m:r>
                      </m:e>
                      <m:sup>
                        <m:r>
                          <a:rPr lang="en-US" b="0" i="1" smtClean="0">
                            <a:solidFill>
                              <a:srgbClr val="FF4EFF"/>
                            </a:solidFill>
                            <a:latin typeface="Cambria Math" panose="02040503050406030204" pitchFamily="18" charset="0"/>
                          </a:rPr>
                          <m:t>2</m:t>
                        </m:r>
                      </m:sup>
                    </m:sSup>
                    <m:r>
                      <a:rPr lang="en-US" b="0" i="1" smtClean="0">
                        <a:solidFill>
                          <a:srgbClr val="FF4EFF"/>
                        </a:solidFill>
                        <a:latin typeface="Cambria Math" panose="02040503050406030204" pitchFamily="18" charset="0"/>
                      </a:rPr>
                      <m:t>)</m:t>
                    </m:r>
                  </m:oMath>
                </a14:m>
                <a:r>
                  <a:rPr lang="en-US" dirty="0">
                    <a:solidFill>
                      <a:srgbClr val="FF4EFF"/>
                    </a:solidFill>
                  </a:rPr>
                  <a:t> nodes</a:t>
                </a:r>
                <a:r>
                  <a:rPr lang="en-US" dirty="0"/>
                  <a:t>… which is not acceptable in practice.</a:t>
                </a:r>
              </a:p>
              <a:p>
                <a:pPr marL="285750" indent="-285750">
                  <a:buFont typeface="Arial" panose="020B0604020202020204" pitchFamily="34" charset="0"/>
                  <a:buChar char="•"/>
                </a:pPr>
                <a:r>
                  <a:rPr lang="en-US" dirty="0"/>
                  <a:t>Question: In terms of “big-Oh” what is the </a:t>
                </a:r>
                <a:r>
                  <a:rPr lang="en-US" b="1" dirty="0"/>
                  <a:t>spatial complexity</a:t>
                </a:r>
                <a:r>
                  <a:rPr lang="en-US" dirty="0"/>
                  <a:t> of a suffix </a:t>
                </a:r>
                <a:r>
                  <a:rPr lang="en-US" b="1" dirty="0">
                    <a:solidFill>
                      <a:schemeClr val="accent1"/>
                    </a:solidFill>
                  </a:rPr>
                  <a:t>tree?</a:t>
                </a:r>
              </a:p>
            </p:txBody>
          </p:sp>
        </mc:Choice>
        <mc:Fallback xmlns="">
          <p:sp>
            <p:nvSpPr>
              <p:cNvPr id="104" name="TextBox 103">
                <a:extLst>
                  <a:ext uri="{FF2B5EF4-FFF2-40B4-BE49-F238E27FC236}">
                    <a16:creationId xmlns:a16="http://schemas.microsoft.com/office/drawing/2014/main" id="{3EAD760C-5A1C-4BA6-B155-A8210994F4A3}"/>
                  </a:ext>
                </a:extLst>
              </p:cNvPr>
              <p:cNvSpPr txBox="1">
                <a:spLocks noRot="1" noChangeAspect="1" noMove="1" noResize="1" noEditPoints="1" noAdjustHandles="1" noChangeArrowheads="1" noChangeShapeType="1" noTextEdit="1"/>
              </p:cNvSpPr>
              <p:nvPr/>
            </p:nvSpPr>
            <p:spPr>
              <a:xfrm>
                <a:off x="5115910" y="1907195"/>
                <a:ext cx="6487511" cy="1200329"/>
              </a:xfrm>
              <a:prstGeom prst="rect">
                <a:avLst/>
              </a:prstGeom>
              <a:blipFill>
                <a:blip r:embed="rId2"/>
                <a:stretch>
                  <a:fillRect l="-564" t="-3046" r="-282" b="-710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angle: Rounded Corners 3">
                <a:extLst>
                  <a:ext uri="{FF2B5EF4-FFF2-40B4-BE49-F238E27FC236}">
                    <a16:creationId xmlns:a16="http://schemas.microsoft.com/office/drawing/2014/main" id="{8150C479-0050-49DC-853B-525DC30DFC73}"/>
                  </a:ext>
                </a:extLst>
              </p:cNvPr>
              <p:cNvSpPr/>
              <p:nvPr/>
            </p:nvSpPr>
            <p:spPr>
              <a:xfrm>
                <a:off x="4944533" y="3720170"/>
                <a:ext cx="1405467" cy="580898"/>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600" i="1" smtClean="0">
                          <a:solidFill>
                            <a:schemeClr val="bg1"/>
                          </a:solidFill>
                          <a:latin typeface="Cambria Math" panose="02040503050406030204" pitchFamily="18" charset="0"/>
                          <a:ea typeface="Cambria Math" panose="02040503050406030204" pitchFamily="18" charset="0"/>
                        </a:rPr>
                        <m:t>𝒪</m:t>
                      </m:r>
                      <m:r>
                        <a:rPr lang="en-US" sz="1600" i="1">
                          <a:solidFill>
                            <a:schemeClr val="bg1"/>
                          </a:solidFill>
                          <a:latin typeface="Cambria Math" panose="02040503050406030204" pitchFamily="18" charset="0"/>
                        </a:rPr>
                        <m:t>(</m:t>
                      </m:r>
                      <m:sSup>
                        <m:sSupPr>
                          <m:ctrlPr>
                            <a:rPr lang="en-US" sz="1600" i="1">
                              <a:solidFill>
                                <a:schemeClr val="bg1"/>
                              </a:solidFill>
                              <a:latin typeface="Cambria Math" panose="02040503050406030204" pitchFamily="18" charset="0"/>
                            </a:rPr>
                          </m:ctrlPr>
                        </m:sSupPr>
                        <m:e>
                          <m:r>
                            <a:rPr lang="en-US" sz="1600" i="1">
                              <a:solidFill>
                                <a:schemeClr val="bg1"/>
                              </a:solidFill>
                              <a:latin typeface="Cambria Math" panose="02040503050406030204" pitchFamily="18" charset="0"/>
                            </a:rPr>
                            <m:t>𝑛</m:t>
                          </m:r>
                        </m:e>
                        <m:sup>
                          <m:r>
                            <a:rPr lang="en-US" sz="1600" i="1">
                              <a:solidFill>
                                <a:schemeClr val="bg1"/>
                              </a:solidFill>
                              <a:latin typeface="Cambria Math" panose="02040503050406030204" pitchFamily="18" charset="0"/>
                            </a:rPr>
                            <m:t>2</m:t>
                          </m:r>
                        </m:sup>
                      </m:sSup>
                      <m:r>
                        <a:rPr lang="en-US" sz="1600" i="1">
                          <a:solidFill>
                            <a:schemeClr val="bg1"/>
                          </a:solidFill>
                          <a:latin typeface="Cambria Math" panose="02040503050406030204" pitchFamily="18" charset="0"/>
                        </a:rPr>
                        <m:t>)</m:t>
                      </m:r>
                    </m:oMath>
                  </m:oMathPara>
                </a14:m>
                <a:endParaRPr lang="en-US" sz="1600" dirty="0">
                  <a:solidFill>
                    <a:schemeClr val="bg1"/>
                  </a:solidFill>
                </a:endParaRPr>
              </a:p>
            </p:txBody>
          </p:sp>
        </mc:Choice>
        <mc:Fallback xmlns="">
          <p:sp>
            <p:nvSpPr>
              <p:cNvPr id="4" name="Rectangle: Rounded Corners 3">
                <a:extLst>
                  <a:ext uri="{FF2B5EF4-FFF2-40B4-BE49-F238E27FC236}">
                    <a16:creationId xmlns:a16="http://schemas.microsoft.com/office/drawing/2014/main" id="{8150C479-0050-49DC-853B-525DC30DFC73}"/>
                  </a:ext>
                </a:extLst>
              </p:cNvPr>
              <p:cNvSpPr>
                <a:spLocks noRot="1" noChangeAspect="1" noMove="1" noResize="1" noEditPoints="1" noAdjustHandles="1" noChangeArrowheads="1" noChangeShapeType="1" noTextEdit="1"/>
              </p:cNvSpPr>
              <p:nvPr/>
            </p:nvSpPr>
            <p:spPr>
              <a:xfrm>
                <a:off x="4944533" y="3720170"/>
                <a:ext cx="1405467" cy="580898"/>
              </a:xfrm>
              <a:prstGeom prst="roundRect">
                <a:avLst/>
              </a:prstGeom>
              <a:blipFill>
                <a:blip r:embed="rId3"/>
                <a:stretch>
                  <a:fillRect/>
                </a:stretch>
              </a:blipFill>
              <a:ln>
                <a:noFill/>
              </a:ln>
            </p:spPr>
            <p:txBody>
              <a:bodyPr/>
              <a:lstStyle/>
              <a:p>
                <a:r>
                  <a:rPr lang="en-US">
                    <a:noFill/>
                  </a:rPr>
                  <a:t> </a:t>
                </a:r>
              </a:p>
            </p:txBody>
          </p:sp>
        </mc:Fallback>
      </mc:AlternateContent>
      <p:sp>
        <p:nvSpPr>
          <p:cNvPr id="43" name="Rectangle: Rounded Corners 42">
            <a:extLst>
              <a:ext uri="{FF2B5EF4-FFF2-40B4-BE49-F238E27FC236}">
                <a16:creationId xmlns:a16="http://schemas.microsoft.com/office/drawing/2014/main" id="{3FE3AFB6-47C9-4AEF-8DE7-B584A91E172C}"/>
              </a:ext>
            </a:extLst>
          </p:cNvPr>
          <p:cNvSpPr/>
          <p:nvPr/>
        </p:nvSpPr>
        <p:spPr>
          <a:xfrm>
            <a:off x="6954198" y="3736347"/>
            <a:ext cx="1405467" cy="580898"/>
          </a:xfrm>
          <a:prstGeom prst="round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Better </a:t>
            </a:r>
          </a:p>
        </p:txBody>
      </p:sp>
      <p:sp>
        <p:nvSpPr>
          <p:cNvPr id="44" name="Rectangle: Rounded Corners 43">
            <a:extLst>
              <a:ext uri="{FF2B5EF4-FFF2-40B4-BE49-F238E27FC236}">
                <a16:creationId xmlns:a16="http://schemas.microsoft.com/office/drawing/2014/main" id="{3B804F9C-B038-4F57-97C0-B2DE92CC4148}"/>
              </a:ext>
            </a:extLst>
          </p:cNvPr>
          <p:cNvSpPr/>
          <p:nvPr/>
        </p:nvSpPr>
        <p:spPr>
          <a:xfrm>
            <a:off x="9038811" y="3720169"/>
            <a:ext cx="1405467" cy="580898"/>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Worse</a:t>
            </a:r>
          </a:p>
        </p:txBody>
      </p:sp>
      <p:sp>
        <p:nvSpPr>
          <p:cNvPr id="3" name="Oval 2">
            <a:extLst>
              <a:ext uri="{FF2B5EF4-FFF2-40B4-BE49-F238E27FC236}">
                <a16:creationId xmlns:a16="http://schemas.microsoft.com/office/drawing/2014/main" id="{8E1165F3-9512-4CED-ADB8-944A60DA5685}"/>
              </a:ext>
            </a:extLst>
          </p:cNvPr>
          <p:cNvSpPr/>
          <p:nvPr/>
        </p:nvSpPr>
        <p:spPr>
          <a:xfrm>
            <a:off x="6739467" y="3434335"/>
            <a:ext cx="1886616" cy="118899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DB73A7CF-3919-4BD5-8B0A-A8090D2A6F11}"/>
                  </a:ext>
                </a:extLst>
              </p:cNvPr>
              <p:cNvSpPr txBox="1"/>
              <p:nvPr/>
            </p:nvSpPr>
            <p:spPr>
              <a:xfrm>
                <a:off x="8146057" y="3162290"/>
                <a:ext cx="1124943" cy="461665"/>
              </a:xfrm>
              <a:prstGeom prst="rect">
                <a:avLst/>
              </a:prstGeom>
              <a:noFill/>
            </p:spPr>
            <p:txBody>
              <a:bodyPr wrap="square" rtlCol="0">
                <a:spAutoFit/>
              </a:bodyPr>
              <a:lstStyle/>
              <a:p>
                <a14:m>
                  <m:oMath xmlns:m="http://schemas.openxmlformats.org/officeDocument/2006/math">
                    <m:r>
                      <a:rPr lang="en-US" sz="2400" i="1" smtClean="0">
                        <a:solidFill>
                          <a:srgbClr val="FF0000"/>
                        </a:solidFill>
                        <a:latin typeface="Cambria Math" panose="02040503050406030204" pitchFamily="18" charset="0"/>
                        <a:ea typeface="Cambria Math" panose="02040503050406030204" pitchFamily="18" charset="0"/>
                      </a:rPr>
                      <m:t>𝒪</m:t>
                    </m:r>
                    <m:r>
                      <a:rPr lang="en-US" sz="2400" i="1">
                        <a:solidFill>
                          <a:srgbClr val="FF0000"/>
                        </a:solidFill>
                        <a:latin typeface="Cambria Math" panose="02040503050406030204" pitchFamily="18" charset="0"/>
                      </a:rPr>
                      <m:t>(</m:t>
                    </m:r>
                    <m:r>
                      <a:rPr lang="en-US" sz="2400" b="0" i="1" smtClean="0">
                        <a:solidFill>
                          <a:srgbClr val="FF0000"/>
                        </a:solidFill>
                        <a:latin typeface="Cambria Math" panose="02040503050406030204" pitchFamily="18" charset="0"/>
                      </a:rPr>
                      <m:t>𝑛</m:t>
                    </m:r>
                    <m:r>
                      <a:rPr lang="en-US" sz="2400" i="1">
                        <a:solidFill>
                          <a:srgbClr val="FF0000"/>
                        </a:solidFill>
                        <a:latin typeface="Cambria Math" panose="02040503050406030204" pitchFamily="18" charset="0"/>
                      </a:rPr>
                      <m:t>)</m:t>
                    </m:r>
                  </m:oMath>
                </a14:m>
                <a:r>
                  <a:rPr lang="en-US" sz="2400" dirty="0">
                    <a:solidFill>
                      <a:srgbClr val="FF0000"/>
                    </a:solidFill>
                  </a:rPr>
                  <a:t>!</a:t>
                </a:r>
              </a:p>
            </p:txBody>
          </p:sp>
        </mc:Choice>
        <mc:Fallback xmlns="">
          <p:sp>
            <p:nvSpPr>
              <p:cNvPr id="5" name="TextBox 4">
                <a:extLst>
                  <a:ext uri="{FF2B5EF4-FFF2-40B4-BE49-F238E27FC236}">
                    <a16:creationId xmlns:a16="http://schemas.microsoft.com/office/drawing/2014/main" id="{DB73A7CF-3919-4BD5-8B0A-A8090D2A6F11}"/>
                  </a:ext>
                </a:extLst>
              </p:cNvPr>
              <p:cNvSpPr txBox="1">
                <a:spLocks noRot="1" noChangeAspect="1" noMove="1" noResize="1" noEditPoints="1" noAdjustHandles="1" noChangeArrowheads="1" noChangeShapeType="1" noTextEdit="1"/>
              </p:cNvSpPr>
              <p:nvPr/>
            </p:nvSpPr>
            <p:spPr>
              <a:xfrm>
                <a:off x="8146057" y="3162290"/>
                <a:ext cx="1124943" cy="461665"/>
              </a:xfrm>
              <a:prstGeom prst="rect">
                <a:avLst/>
              </a:prstGeom>
              <a:blipFill>
                <a:blip r:embed="rId4"/>
                <a:stretch>
                  <a:fillRect l="-1081" t="-10667" b="-30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4EF40432-29AD-4BBC-9762-D8A2602F3AC4}"/>
                  </a:ext>
                </a:extLst>
              </p:cNvPr>
              <p:cNvSpPr txBox="1"/>
              <p:nvPr/>
            </p:nvSpPr>
            <p:spPr>
              <a:xfrm>
                <a:off x="4580467" y="4854491"/>
                <a:ext cx="6773333" cy="923330"/>
              </a:xfrm>
              <a:prstGeom prst="rect">
                <a:avLst/>
              </a:prstGeom>
              <a:noFill/>
            </p:spPr>
            <p:txBody>
              <a:bodyPr wrap="square" rtlCol="0">
                <a:spAutoFit/>
              </a:bodyPr>
              <a:lstStyle/>
              <a:p>
                <a:pPr marL="285750" indent="-285750">
                  <a:buFont typeface="Arial" panose="020B0604020202020204" pitchFamily="34" charset="0"/>
                  <a:buChar char="•"/>
                </a:pPr>
                <a:r>
                  <a:rPr lang="en-US" dirty="0"/>
                  <a:t>For text of length </a:t>
                </a:r>
                <a14:m>
                  <m:oMath xmlns:m="http://schemas.openxmlformats.org/officeDocument/2006/math">
                    <m:r>
                      <a:rPr lang="en-US" i="1">
                        <a:latin typeface="Cambria Math" panose="02040503050406030204" pitchFamily="18" charset="0"/>
                      </a:rPr>
                      <m:t>𝑛</m:t>
                    </m:r>
                    <m:r>
                      <a:rPr lang="en-US" b="0" i="1" smtClean="0">
                        <a:latin typeface="Cambria Math" panose="02040503050406030204" pitchFamily="18" charset="0"/>
                      </a:rPr>
                      <m:t>,</m:t>
                    </m:r>
                  </m:oMath>
                </a14:m>
                <a:r>
                  <a:rPr lang="en-US" dirty="0"/>
                  <a:t> there are </a:t>
                </a:r>
                <a14:m>
                  <m:oMath xmlns:m="http://schemas.openxmlformats.org/officeDocument/2006/math">
                    <m:r>
                      <a:rPr lang="en-US" b="0" i="1" smtClean="0">
                        <a:solidFill>
                          <a:srgbClr val="7030A0"/>
                        </a:solidFill>
                        <a:latin typeface="Cambria Math" panose="02040503050406030204" pitchFamily="18" charset="0"/>
                      </a:rPr>
                      <m:t>𝑛</m:t>
                    </m:r>
                    <m:r>
                      <a:rPr lang="en-US" b="0" i="1" smtClean="0">
                        <a:solidFill>
                          <a:srgbClr val="7030A0"/>
                        </a:solidFill>
                        <a:latin typeface="Cambria Math" panose="02040503050406030204" pitchFamily="18" charset="0"/>
                      </a:rPr>
                      <m:t>+1</m:t>
                    </m:r>
                  </m:oMath>
                </a14:m>
                <a:r>
                  <a:rPr lang="en-US" dirty="0">
                    <a:solidFill>
                      <a:srgbClr val="7030A0"/>
                    </a:solidFill>
                  </a:rPr>
                  <a:t> leaf nodes</a:t>
                </a:r>
              </a:p>
              <a:p>
                <a:pPr marL="285750" indent="-285750">
                  <a:buFont typeface="Arial" panose="020B0604020202020204" pitchFamily="34" charset="0"/>
                  <a:buChar char="•"/>
                </a:pPr>
                <a:r>
                  <a:rPr lang="en-US" dirty="0">
                    <a:solidFill>
                      <a:schemeClr val="tx1"/>
                    </a:solidFill>
                  </a:rPr>
                  <a:t>There are also </a:t>
                </a:r>
                <a14:m>
                  <m:oMath xmlns:m="http://schemas.openxmlformats.org/officeDocument/2006/math">
                    <m:r>
                      <a:rPr lang="en-US" i="1" dirty="0" smtClean="0">
                        <a:solidFill>
                          <a:schemeClr val="accent2">
                            <a:lumMod val="50000"/>
                          </a:schemeClr>
                        </a:solidFill>
                        <a:latin typeface="Cambria Math" panose="02040503050406030204" pitchFamily="18" charset="0"/>
                      </a:rPr>
                      <m:t>𝑘</m:t>
                    </m:r>
                  </m:oMath>
                </a14:m>
                <a:r>
                  <a:rPr lang="en-US" dirty="0">
                    <a:solidFill>
                      <a:schemeClr val="tx1"/>
                    </a:solidFill>
                  </a:rPr>
                  <a:t> inner nodes, for some </a:t>
                </a:r>
                <a14:m>
                  <m:oMath xmlns:m="http://schemas.openxmlformats.org/officeDocument/2006/math">
                    <m:r>
                      <a:rPr lang="en-US" b="0" i="1" dirty="0" smtClean="0">
                        <a:solidFill>
                          <a:schemeClr val="accent2">
                            <a:lumMod val="50000"/>
                          </a:schemeClr>
                        </a:solidFill>
                        <a:latin typeface="Cambria Math" panose="02040503050406030204" pitchFamily="18" charset="0"/>
                      </a:rPr>
                      <m:t>𝑘</m:t>
                    </m:r>
                    <m:r>
                      <a:rPr lang="en-US" b="0" i="1" dirty="0" smtClean="0">
                        <a:solidFill>
                          <a:schemeClr val="accent2">
                            <a:lumMod val="50000"/>
                          </a:schemeClr>
                        </a:solidFill>
                        <a:latin typeface="Cambria Math" panose="02040503050406030204" pitchFamily="18" charset="0"/>
                      </a:rPr>
                      <m:t>∈</m:t>
                    </m:r>
                    <m:r>
                      <a:rPr lang="en-US" b="0" i="1" dirty="0" smtClean="0">
                        <a:solidFill>
                          <a:schemeClr val="accent2">
                            <a:lumMod val="50000"/>
                          </a:schemeClr>
                        </a:solidFill>
                        <a:latin typeface="Cambria Math" panose="02040503050406030204" pitchFamily="18" charset="0"/>
                        <a:ea typeface="Cambria Math" panose="02040503050406030204" pitchFamily="18" charset="0"/>
                      </a:rPr>
                      <m:t>ℕ</m:t>
                    </m:r>
                  </m:oMath>
                </a14:m>
                <a:endParaRPr lang="en-US" b="0" dirty="0">
                  <a:solidFill>
                    <a:schemeClr val="accent2">
                      <a:lumMod val="50000"/>
                    </a:schemeClr>
                  </a:solidFill>
                  <a:ea typeface="Cambria Math" panose="02040503050406030204" pitchFamily="18" charset="0"/>
                </a:endParaRPr>
              </a:p>
              <a:p>
                <a:pPr marL="285750" indent="-285750">
                  <a:buFont typeface="Arial" panose="020B0604020202020204" pitchFamily="34" charset="0"/>
                  <a:buChar char="•"/>
                </a:pPr>
                <a:r>
                  <a:rPr lang="en-US" dirty="0">
                    <a:solidFill>
                      <a:schemeClr val="tx1"/>
                    </a:solidFill>
                  </a:rPr>
                  <a:t>However, </a:t>
                </a:r>
                <a14:m>
                  <m:oMath xmlns:m="http://schemas.openxmlformats.org/officeDocument/2006/math">
                    <m:r>
                      <a:rPr lang="en-US" b="0" i="1" smtClean="0">
                        <a:solidFill>
                          <a:schemeClr val="accent4">
                            <a:lumMod val="75000"/>
                          </a:schemeClr>
                        </a:solidFill>
                        <a:latin typeface="Cambria Math" panose="02040503050406030204" pitchFamily="18" charset="0"/>
                      </a:rPr>
                      <m:t>𝑘</m:t>
                    </m:r>
                    <m:r>
                      <a:rPr lang="en-US" b="0" i="1" smtClean="0">
                        <a:solidFill>
                          <a:schemeClr val="accent4">
                            <a:lumMod val="75000"/>
                          </a:schemeClr>
                        </a:solidFill>
                        <a:latin typeface="Cambria Math" panose="02040503050406030204" pitchFamily="18" charset="0"/>
                      </a:rPr>
                      <m:t>=</m:t>
                    </m:r>
                    <m:r>
                      <a:rPr lang="en-US" b="0" i="1" smtClean="0">
                        <a:solidFill>
                          <a:schemeClr val="accent4">
                            <a:lumMod val="75000"/>
                          </a:schemeClr>
                        </a:solidFill>
                        <a:latin typeface="Cambria Math" panose="02040503050406030204" pitchFamily="18" charset="0"/>
                        <a:ea typeface="Cambria Math" panose="02040503050406030204" pitchFamily="18" charset="0"/>
                      </a:rPr>
                      <m:t>𝒪</m:t>
                    </m:r>
                    <m:r>
                      <a:rPr lang="en-US" b="0" i="1" smtClean="0">
                        <a:solidFill>
                          <a:schemeClr val="accent4">
                            <a:lumMod val="75000"/>
                          </a:schemeClr>
                        </a:solidFill>
                        <a:latin typeface="Cambria Math" panose="02040503050406030204" pitchFamily="18" charset="0"/>
                        <a:ea typeface="Cambria Math" panose="02040503050406030204" pitchFamily="18" charset="0"/>
                      </a:rPr>
                      <m:t>(</m:t>
                    </m:r>
                    <m:r>
                      <a:rPr lang="en-US" b="0" i="1" smtClean="0">
                        <a:solidFill>
                          <a:schemeClr val="accent4">
                            <a:lumMod val="75000"/>
                          </a:schemeClr>
                        </a:solidFill>
                        <a:latin typeface="Cambria Math" panose="02040503050406030204" pitchFamily="18" charset="0"/>
                        <a:ea typeface="Cambria Math" panose="02040503050406030204" pitchFamily="18" charset="0"/>
                      </a:rPr>
                      <m:t>𝑛</m:t>
                    </m:r>
                    <m:r>
                      <a:rPr lang="en-US" b="0" i="1" smtClean="0">
                        <a:solidFill>
                          <a:schemeClr val="accent4">
                            <a:lumMod val="75000"/>
                          </a:schemeClr>
                        </a:solidFill>
                        <a:latin typeface="Cambria Math" panose="02040503050406030204" pitchFamily="18" charset="0"/>
                        <a:ea typeface="Cambria Math" panose="02040503050406030204" pitchFamily="18" charset="0"/>
                      </a:rPr>
                      <m:t>)</m:t>
                    </m:r>
                  </m:oMath>
                </a14:m>
                <a:r>
                  <a:rPr lang="en-US" dirty="0">
                    <a:solidFill>
                      <a:schemeClr val="tx1"/>
                    </a:solidFill>
                  </a:rPr>
                  <a:t>!</a:t>
                </a:r>
              </a:p>
            </p:txBody>
          </p:sp>
        </mc:Choice>
        <mc:Fallback xmlns="">
          <p:sp>
            <p:nvSpPr>
              <p:cNvPr id="6" name="TextBox 5">
                <a:extLst>
                  <a:ext uri="{FF2B5EF4-FFF2-40B4-BE49-F238E27FC236}">
                    <a16:creationId xmlns:a16="http://schemas.microsoft.com/office/drawing/2014/main" id="{4EF40432-29AD-4BBC-9762-D8A2602F3AC4}"/>
                  </a:ext>
                </a:extLst>
              </p:cNvPr>
              <p:cNvSpPr txBox="1">
                <a:spLocks noRot="1" noChangeAspect="1" noMove="1" noResize="1" noEditPoints="1" noAdjustHandles="1" noChangeArrowheads="1" noChangeShapeType="1" noTextEdit="1"/>
              </p:cNvSpPr>
              <p:nvPr/>
            </p:nvSpPr>
            <p:spPr>
              <a:xfrm>
                <a:off x="4580467" y="4854491"/>
                <a:ext cx="6773333" cy="923330"/>
              </a:xfrm>
              <a:prstGeom prst="rect">
                <a:avLst/>
              </a:prstGeom>
              <a:blipFill>
                <a:blip r:embed="rId5"/>
                <a:stretch>
                  <a:fillRect l="-540" t="-3289" b="-9211"/>
                </a:stretch>
              </a:blipFill>
            </p:spPr>
            <p:txBody>
              <a:bodyPr/>
              <a:lstStyle/>
              <a:p>
                <a:r>
                  <a:rPr lang="en-US">
                    <a:noFill/>
                  </a:rPr>
                  <a:t> </a:t>
                </a:r>
              </a:p>
            </p:txBody>
          </p:sp>
        </mc:Fallback>
      </mc:AlternateContent>
      <p:sp>
        <p:nvSpPr>
          <p:cNvPr id="49" name="TextBox 48">
            <a:extLst>
              <a:ext uri="{FF2B5EF4-FFF2-40B4-BE49-F238E27FC236}">
                <a16:creationId xmlns:a16="http://schemas.microsoft.com/office/drawing/2014/main" id="{FA41E22B-8BBF-48AC-9312-512A7B95AD12}"/>
              </a:ext>
            </a:extLst>
          </p:cNvPr>
          <p:cNvSpPr txBox="1"/>
          <p:nvPr/>
        </p:nvSpPr>
        <p:spPr>
          <a:xfrm rot="17268971">
            <a:off x="745090" y="4040772"/>
            <a:ext cx="717164" cy="369332"/>
          </a:xfrm>
          <a:prstGeom prst="rect">
            <a:avLst/>
          </a:prstGeom>
          <a:noFill/>
        </p:spPr>
        <p:txBody>
          <a:bodyPr wrap="square" rtlCol="0">
            <a:spAutoFit/>
          </a:bodyPr>
          <a:lstStyle/>
          <a:p>
            <a:r>
              <a:rPr lang="en-US" dirty="0"/>
              <a:t>aba$</a:t>
            </a:r>
          </a:p>
        </p:txBody>
      </p:sp>
      <p:sp>
        <p:nvSpPr>
          <p:cNvPr id="50" name="Oval 49">
            <a:extLst>
              <a:ext uri="{FF2B5EF4-FFF2-40B4-BE49-F238E27FC236}">
                <a16:creationId xmlns:a16="http://schemas.microsoft.com/office/drawing/2014/main" id="{6839238C-B982-4D16-BAC4-43E6ED1394BC}"/>
              </a:ext>
            </a:extLst>
          </p:cNvPr>
          <p:cNvSpPr/>
          <p:nvPr/>
        </p:nvSpPr>
        <p:spPr>
          <a:xfrm>
            <a:off x="1944498" y="2274541"/>
            <a:ext cx="195943" cy="177301"/>
          </a:xfrm>
          <a:prstGeom prst="ellipse">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D61D1325-3E17-4E21-AD90-A8728E3ECE0E}"/>
              </a:ext>
            </a:extLst>
          </p:cNvPr>
          <p:cNvSpPr/>
          <p:nvPr/>
        </p:nvSpPr>
        <p:spPr>
          <a:xfrm>
            <a:off x="2462662" y="2792705"/>
            <a:ext cx="195943" cy="17730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3347C721-BA92-4C55-8808-4FB29E013F53}"/>
              </a:ext>
            </a:extLst>
          </p:cNvPr>
          <p:cNvSpPr/>
          <p:nvPr/>
        </p:nvSpPr>
        <p:spPr>
          <a:xfrm>
            <a:off x="1317483" y="2836247"/>
            <a:ext cx="195943" cy="177301"/>
          </a:xfrm>
          <a:prstGeom prst="ellipse">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C59561A1-5E47-4E4C-8714-34D176AC9A22}"/>
              </a:ext>
            </a:extLst>
          </p:cNvPr>
          <p:cNvSpPr/>
          <p:nvPr/>
        </p:nvSpPr>
        <p:spPr>
          <a:xfrm>
            <a:off x="2205758" y="3280388"/>
            <a:ext cx="195943" cy="177301"/>
          </a:xfrm>
          <a:prstGeom prst="ellipse">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8C2A3C4B-0626-4212-9BCE-AF88A585B64D}"/>
              </a:ext>
            </a:extLst>
          </p:cNvPr>
          <p:cNvSpPr/>
          <p:nvPr/>
        </p:nvSpPr>
        <p:spPr>
          <a:xfrm>
            <a:off x="2584583" y="3724524"/>
            <a:ext cx="195943" cy="17730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E263FBAC-5768-4D99-A284-0043758435C9}"/>
              </a:ext>
            </a:extLst>
          </p:cNvPr>
          <p:cNvSpPr/>
          <p:nvPr/>
        </p:nvSpPr>
        <p:spPr>
          <a:xfrm>
            <a:off x="1321839" y="3872569"/>
            <a:ext cx="195943" cy="177301"/>
          </a:xfrm>
          <a:prstGeom prst="ellipse">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63159C18-3902-4C6D-BA8B-D05B11A24A70}"/>
              </a:ext>
            </a:extLst>
          </p:cNvPr>
          <p:cNvSpPr/>
          <p:nvPr/>
        </p:nvSpPr>
        <p:spPr>
          <a:xfrm>
            <a:off x="957042" y="4854491"/>
            <a:ext cx="195943" cy="17730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0E3887FA-F1C7-40BA-9488-FE1522EA2CA4}"/>
              </a:ext>
            </a:extLst>
          </p:cNvPr>
          <p:cNvSpPr/>
          <p:nvPr/>
        </p:nvSpPr>
        <p:spPr>
          <a:xfrm>
            <a:off x="1718076" y="3315222"/>
            <a:ext cx="195943" cy="17730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D32D31A1-FF1E-43D5-A98B-9A9ADF9EACE9}"/>
              </a:ext>
            </a:extLst>
          </p:cNvPr>
          <p:cNvSpPr/>
          <p:nvPr/>
        </p:nvSpPr>
        <p:spPr>
          <a:xfrm>
            <a:off x="799322" y="3336992"/>
            <a:ext cx="195943" cy="17730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9" name="Straight Arrow Connector 58">
            <a:extLst>
              <a:ext uri="{FF2B5EF4-FFF2-40B4-BE49-F238E27FC236}">
                <a16:creationId xmlns:a16="http://schemas.microsoft.com/office/drawing/2014/main" id="{E906D788-030F-42DE-8366-2BA0CF6ACD1F}"/>
              </a:ext>
            </a:extLst>
          </p:cNvPr>
          <p:cNvCxnSpPr>
            <a:stCxn id="50" idx="2"/>
            <a:endCxn id="52" idx="7"/>
          </p:cNvCxnSpPr>
          <p:nvPr/>
        </p:nvCxnSpPr>
        <p:spPr>
          <a:xfrm flipH="1">
            <a:off x="1484731" y="2363192"/>
            <a:ext cx="459767" cy="4990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C5BB8DF6-1B2A-4B06-8254-5FBD452DAC61}"/>
              </a:ext>
            </a:extLst>
          </p:cNvPr>
          <p:cNvCxnSpPr>
            <a:cxnSpLocks/>
            <a:stCxn id="50" idx="6"/>
            <a:endCxn id="51" idx="1"/>
          </p:cNvCxnSpPr>
          <p:nvPr/>
        </p:nvCxnSpPr>
        <p:spPr>
          <a:xfrm>
            <a:off x="2140441" y="2363192"/>
            <a:ext cx="350916" cy="45547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89522B34-B0AD-475C-B6AA-DF714E060B4F}"/>
              </a:ext>
            </a:extLst>
          </p:cNvPr>
          <p:cNvCxnSpPr>
            <a:cxnSpLocks/>
            <a:endCxn id="54" idx="0"/>
          </p:cNvCxnSpPr>
          <p:nvPr/>
        </p:nvCxnSpPr>
        <p:spPr>
          <a:xfrm>
            <a:off x="2381713" y="3400658"/>
            <a:ext cx="300842" cy="3238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DEB07C5B-4247-4317-B67C-05CF3D933C2C}"/>
              </a:ext>
            </a:extLst>
          </p:cNvPr>
          <p:cNvCxnSpPr>
            <a:cxnSpLocks/>
            <a:endCxn id="58" idx="0"/>
          </p:cNvCxnSpPr>
          <p:nvPr/>
        </p:nvCxnSpPr>
        <p:spPr>
          <a:xfrm flipH="1">
            <a:off x="897294" y="2959731"/>
            <a:ext cx="441960" cy="37726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DC30878B-4F42-4421-B12D-B72869E2A253}"/>
              </a:ext>
            </a:extLst>
          </p:cNvPr>
          <p:cNvCxnSpPr>
            <a:cxnSpLocks/>
            <a:endCxn id="57" idx="0"/>
          </p:cNvCxnSpPr>
          <p:nvPr/>
        </p:nvCxnSpPr>
        <p:spPr>
          <a:xfrm>
            <a:off x="1515599" y="3016320"/>
            <a:ext cx="300449" cy="29890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D5791145-406D-499F-9F77-01C9AB092119}"/>
              </a:ext>
            </a:extLst>
          </p:cNvPr>
          <p:cNvCxnSpPr>
            <a:cxnSpLocks/>
          </p:cNvCxnSpPr>
          <p:nvPr/>
        </p:nvCxnSpPr>
        <p:spPr>
          <a:xfrm flipH="1">
            <a:off x="1384209" y="3048806"/>
            <a:ext cx="4148" cy="76748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E2DC3718-4BAA-48EF-929E-C4E71D69BE76}"/>
              </a:ext>
            </a:extLst>
          </p:cNvPr>
          <p:cNvCxnSpPr>
            <a:cxnSpLocks/>
          </p:cNvCxnSpPr>
          <p:nvPr/>
        </p:nvCxnSpPr>
        <p:spPr>
          <a:xfrm flipH="1">
            <a:off x="1104116" y="4002174"/>
            <a:ext cx="279892" cy="77071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0BA207D3-08C5-40FF-9600-A06A2F0A893D}"/>
              </a:ext>
            </a:extLst>
          </p:cNvPr>
          <p:cNvSpPr txBox="1"/>
          <p:nvPr/>
        </p:nvSpPr>
        <p:spPr>
          <a:xfrm rot="19172715">
            <a:off x="744849" y="2853172"/>
            <a:ext cx="650189" cy="369332"/>
          </a:xfrm>
          <a:prstGeom prst="rect">
            <a:avLst/>
          </a:prstGeom>
          <a:noFill/>
        </p:spPr>
        <p:txBody>
          <a:bodyPr wrap="square" rtlCol="0">
            <a:spAutoFit/>
          </a:bodyPr>
          <a:lstStyle/>
          <a:p>
            <a:r>
              <a:rPr lang="en-US" dirty="0"/>
              <a:t>aba$</a:t>
            </a:r>
          </a:p>
        </p:txBody>
      </p:sp>
      <p:sp>
        <p:nvSpPr>
          <p:cNvPr id="67" name="TextBox 66">
            <a:extLst>
              <a:ext uri="{FF2B5EF4-FFF2-40B4-BE49-F238E27FC236}">
                <a16:creationId xmlns:a16="http://schemas.microsoft.com/office/drawing/2014/main" id="{9EED56AC-9138-4EE3-A68C-87A89A1335B3}"/>
              </a:ext>
            </a:extLst>
          </p:cNvPr>
          <p:cNvSpPr txBox="1"/>
          <p:nvPr/>
        </p:nvSpPr>
        <p:spPr>
          <a:xfrm rot="5400000">
            <a:off x="1289849" y="3217190"/>
            <a:ext cx="468141" cy="369332"/>
          </a:xfrm>
          <a:prstGeom prst="rect">
            <a:avLst/>
          </a:prstGeom>
          <a:noFill/>
        </p:spPr>
        <p:txBody>
          <a:bodyPr wrap="square" rtlCol="0">
            <a:spAutoFit/>
          </a:bodyPr>
          <a:lstStyle/>
          <a:p>
            <a:r>
              <a:rPr lang="en-US" dirty="0" err="1"/>
              <a:t>ba</a:t>
            </a:r>
            <a:endParaRPr lang="en-US" dirty="0"/>
          </a:p>
        </p:txBody>
      </p:sp>
      <p:sp>
        <p:nvSpPr>
          <p:cNvPr id="68" name="TextBox 67">
            <a:extLst>
              <a:ext uri="{FF2B5EF4-FFF2-40B4-BE49-F238E27FC236}">
                <a16:creationId xmlns:a16="http://schemas.microsoft.com/office/drawing/2014/main" id="{DC6386FE-68ED-4E6F-8F24-94E7A40C9F32}"/>
              </a:ext>
            </a:extLst>
          </p:cNvPr>
          <p:cNvSpPr txBox="1"/>
          <p:nvPr/>
        </p:nvSpPr>
        <p:spPr>
          <a:xfrm rot="21306919">
            <a:off x="1659565" y="2883740"/>
            <a:ext cx="370115" cy="369332"/>
          </a:xfrm>
          <a:prstGeom prst="rect">
            <a:avLst/>
          </a:prstGeom>
          <a:noFill/>
        </p:spPr>
        <p:txBody>
          <a:bodyPr wrap="square" rtlCol="0">
            <a:spAutoFit/>
          </a:bodyPr>
          <a:lstStyle/>
          <a:p>
            <a:r>
              <a:rPr lang="en-US" dirty="0"/>
              <a:t>$</a:t>
            </a:r>
          </a:p>
        </p:txBody>
      </p:sp>
      <p:sp>
        <p:nvSpPr>
          <p:cNvPr id="69" name="Oval 68">
            <a:extLst>
              <a:ext uri="{FF2B5EF4-FFF2-40B4-BE49-F238E27FC236}">
                <a16:creationId xmlns:a16="http://schemas.microsoft.com/office/drawing/2014/main" id="{BC07ADCC-70E6-4BF5-B0F7-F5D8ACB91440}"/>
              </a:ext>
            </a:extLst>
          </p:cNvPr>
          <p:cNvSpPr/>
          <p:nvPr/>
        </p:nvSpPr>
        <p:spPr>
          <a:xfrm>
            <a:off x="1577192" y="4551406"/>
            <a:ext cx="195943" cy="17730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0" name="Straight Arrow Connector 69">
            <a:extLst>
              <a:ext uri="{FF2B5EF4-FFF2-40B4-BE49-F238E27FC236}">
                <a16:creationId xmlns:a16="http://schemas.microsoft.com/office/drawing/2014/main" id="{65971809-E610-4461-97B4-AD902C6AA359}"/>
              </a:ext>
            </a:extLst>
          </p:cNvPr>
          <p:cNvCxnSpPr>
            <a:cxnSpLocks/>
            <a:stCxn id="55" idx="5"/>
            <a:endCxn id="69" idx="0"/>
          </p:cNvCxnSpPr>
          <p:nvPr/>
        </p:nvCxnSpPr>
        <p:spPr>
          <a:xfrm>
            <a:off x="1489087" y="4023905"/>
            <a:ext cx="186077" cy="52750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C0A2A9BF-AC6E-4AB3-B38E-D7206E0D5978}"/>
              </a:ext>
            </a:extLst>
          </p:cNvPr>
          <p:cNvSpPr txBox="1"/>
          <p:nvPr/>
        </p:nvSpPr>
        <p:spPr>
          <a:xfrm rot="4328944">
            <a:off x="1550448" y="4097960"/>
            <a:ext cx="370115" cy="369332"/>
          </a:xfrm>
          <a:prstGeom prst="rect">
            <a:avLst/>
          </a:prstGeom>
          <a:noFill/>
        </p:spPr>
        <p:txBody>
          <a:bodyPr wrap="square" rtlCol="0">
            <a:spAutoFit/>
          </a:bodyPr>
          <a:lstStyle/>
          <a:p>
            <a:r>
              <a:rPr lang="en-US" dirty="0"/>
              <a:t>$</a:t>
            </a:r>
          </a:p>
        </p:txBody>
      </p:sp>
      <p:sp>
        <p:nvSpPr>
          <p:cNvPr id="72" name="TextBox 71">
            <a:extLst>
              <a:ext uri="{FF2B5EF4-FFF2-40B4-BE49-F238E27FC236}">
                <a16:creationId xmlns:a16="http://schemas.microsoft.com/office/drawing/2014/main" id="{A5D6E2EB-CAC7-4F14-9980-25D2ECF60D0F}"/>
              </a:ext>
            </a:extLst>
          </p:cNvPr>
          <p:cNvSpPr txBox="1"/>
          <p:nvPr/>
        </p:nvSpPr>
        <p:spPr>
          <a:xfrm rot="21306919">
            <a:off x="2499945" y="3240789"/>
            <a:ext cx="370115" cy="369332"/>
          </a:xfrm>
          <a:prstGeom prst="rect">
            <a:avLst/>
          </a:prstGeom>
          <a:noFill/>
        </p:spPr>
        <p:txBody>
          <a:bodyPr wrap="square" rtlCol="0">
            <a:spAutoFit/>
          </a:bodyPr>
          <a:lstStyle/>
          <a:p>
            <a:r>
              <a:rPr lang="en-US" dirty="0"/>
              <a:t>$</a:t>
            </a:r>
          </a:p>
        </p:txBody>
      </p:sp>
      <p:sp>
        <p:nvSpPr>
          <p:cNvPr id="73" name="TextBox 72">
            <a:extLst>
              <a:ext uri="{FF2B5EF4-FFF2-40B4-BE49-F238E27FC236}">
                <a16:creationId xmlns:a16="http://schemas.microsoft.com/office/drawing/2014/main" id="{4D34582D-0D36-4D6C-8AE5-5F255CEC2AA8}"/>
              </a:ext>
            </a:extLst>
          </p:cNvPr>
          <p:cNvSpPr txBox="1"/>
          <p:nvPr/>
        </p:nvSpPr>
        <p:spPr>
          <a:xfrm rot="18710565">
            <a:off x="1460553" y="2314715"/>
            <a:ext cx="370115" cy="369332"/>
          </a:xfrm>
          <a:prstGeom prst="rect">
            <a:avLst/>
          </a:prstGeom>
          <a:noFill/>
        </p:spPr>
        <p:txBody>
          <a:bodyPr wrap="square" rtlCol="0">
            <a:spAutoFit/>
          </a:bodyPr>
          <a:lstStyle/>
          <a:p>
            <a:r>
              <a:rPr lang="en-US" dirty="0"/>
              <a:t>a</a:t>
            </a:r>
          </a:p>
        </p:txBody>
      </p:sp>
      <p:cxnSp>
        <p:nvCxnSpPr>
          <p:cNvPr id="74" name="Straight Arrow Connector 73">
            <a:extLst>
              <a:ext uri="{FF2B5EF4-FFF2-40B4-BE49-F238E27FC236}">
                <a16:creationId xmlns:a16="http://schemas.microsoft.com/office/drawing/2014/main" id="{332E2597-0F8D-4582-A37E-68F12A904FCC}"/>
              </a:ext>
            </a:extLst>
          </p:cNvPr>
          <p:cNvCxnSpPr>
            <a:cxnSpLocks/>
          </p:cNvCxnSpPr>
          <p:nvPr/>
        </p:nvCxnSpPr>
        <p:spPr>
          <a:xfrm flipH="1">
            <a:off x="2162826" y="3501756"/>
            <a:ext cx="107001" cy="62830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B9173176-617A-4889-8BAB-F7F8AB421327}"/>
              </a:ext>
            </a:extLst>
          </p:cNvPr>
          <p:cNvSpPr txBox="1"/>
          <p:nvPr/>
        </p:nvSpPr>
        <p:spPr>
          <a:xfrm rot="16803507">
            <a:off x="1729310" y="3560072"/>
            <a:ext cx="717164" cy="369332"/>
          </a:xfrm>
          <a:prstGeom prst="rect">
            <a:avLst/>
          </a:prstGeom>
          <a:noFill/>
        </p:spPr>
        <p:txBody>
          <a:bodyPr wrap="square" rtlCol="0">
            <a:spAutoFit/>
          </a:bodyPr>
          <a:lstStyle/>
          <a:p>
            <a:r>
              <a:rPr lang="en-US" dirty="0"/>
              <a:t>aba$</a:t>
            </a:r>
          </a:p>
        </p:txBody>
      </p:sp>
      <p:sp>
        <p:nvSpPr>
          <p:cNvPr id="76" name="Oval 75">
            <a:extLst>
              <a:ext uri="{FF2B5EF4-FFF2-40B4-BE49-F238E27FC236}">
                <a16:creationId xmlns:a16="http://schemas.microsoft.com/office/drawing/2014/main" id="{9C0B3506-D35A-45E7-90A3-0C8F67706B66}"/>
              </a:ext>
            </a:extLst>
          </p:cNvPr>
          <p:cNvSpPr/>
          <p:nvPr/>
        </p:nvSpPr>
        <p:spPr>
          <a:xfrm>
            <a:off x="2052207" y="4221316"/>
            <a:ext cx="195943" cy="17730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TextBox 76">
            <a:extLst>
              <a:ext uri="{FF2B5EF4-FFF2-40B4-BE49-F238E27FC236}">
                <a16:creationId xmlns:a16="http://schemas.microsoft.com/office/drawing/2014/main" id="{F6494DCD-D1D4-4D72-BB41-B37B83FB618E}"/>
              </a:ext>
            </a:extLst>
          </p:cNvPr>
          <p:cNvSpPr txBox="1"/>
          <p:nvPr/>
        </p:nvSpPr>
        <p:spPr>
          <a:xfrm rot="3653415">
            <a:off x="2255269" y="2357304"/>
            <a:ext cx="370115" cy="369332"/>
          </a:xfrm>
          <a:prstGeom prst="rect">
            <a:avLst/>
          </a:prstGeom>
          <a:noFill/>
        </p:spPr>
        <p:txBody>
          <a:bodyPr wrap="square" rtlCol="0">
            <a:spAutoFit/>
          </a:bodyPr>
          <a:lstStyle/>
          <a:p>
            <a:r>
              <a:rPr lang="en-US" dirty="0"/>
              <a:t>$</a:t>
            </a:r>
          </a:p>
        </p:txBody>
      </p:sp>
      <p:cxnSp>
        <p:nvCxnSpPr>
          <p:cNvPr id="78" name="Straight Arrow Connector 77">
            <a:extLst>
              <a:ext uri="{FF2B5EF4-FFF2-40B4-BE49-F238E27FC236}">
                <a16:creationId xmlns:a16="http://schemas.microsoft.com/office/drawing/2014/main" id="{7A625201-A183-4E69-9726-796A92326FEE}"/>
              </a:ext>
            </a:extLst>
          </p:cNvPr>
          <p:cNvCxnSpPr>
            <a:cxnSpLocks/>
          </p:cNvCxnSpPr>
          <p:nvPr/>
        </p:nvCxnSpPr>
        <p:spPr>
          <a:xfrm>
            <a:off x="2042470" y="2451842"/>
            <a:ext cx="261260" cy="82854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599BE38D-F163-4C5D-BCD7-389A327618D3}"/>
              </a:ext>
            </a:extLst>
          </p:cNvPr>
          <p:cNvSpPr txBox="1"/>
          <p:nvPr/>
        </p:nvSpPr>
        <p:spPr>
          <a:xfrm rot="3890013">
            <a:off x="2051314" y="2681705"/>
            <a:ext cx="522245" cy="369332"/>
          </a:xfrm>
          <a:prstGeom prst="rect">
            <a:avLst/>
          </a:prstGeom>
          <a:noFill/>
        </p:spPr>
        <p:txBody>
          <a:bodyPr wrap="square" rtlCol="0">
            <a:spAutoFit/>
          </a:bodyPr>
          <a:lstStyle/>
          <a:p>
            <a:r>
              <a:rPr lang="en-US" dirty="0" err="1"/>
              <a:t>ba</a:t>
            </a:r>
            <a:endParaRPr lang="en-US" dirty="0"/>
          </a:p>
        </p:txBody>
      </p:sp>
    </p:spTree>
    <p:extLst>
      <p:ext uri="{BB962C8B-B14F-4D97-AF65-F5344CB8AC3E}">
        <p14:creationId xmlns:p14="http://schemas.microsoft.com/office/powerpoint/2010/main" val="967759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CE7919-060C-6A4D-8F5D-6A561717488A}"/>
              </a:ext>
            </a:extLst>
          </p:cNvPr>
          <p:cNvSpPr>
            <a:spLocks noGrp="1"/>
          </p:cNvSpPr>
          <p:nvPr>
            <p:ph type="ctrTitle"/>
          </p:nvPr>
        </p:nvSpPr>
        <p:spPr>
          <a:xfrm>
            <a:off x="1524000" y="1592626"/>
            <a:ext cx="9144000" cy="2387600"/>
          </a:xfrm>
        </p:spPr>
        <p:txBody>
          <a:bodyPr/>
          <a:lstStyle/>
          <a:p>
            <a:r>
              <a:rPr lang="en-US" dirty="0"/>
              <a:t>Part 1: Pre-processing the </a:t>
            </a:r>
            <a:r>
              <a:rPr lang="en-US" b="1" i="1" u="sng" dirty="0"/>
              <a:t>pattern</a:t>
            </a:r>
            <a:r>
              <a:rPr lang="en-US" dirty="0"/>
              <a:t> with KMP</a:t>
            </a:r>
          </a:p>
        </p:txBody>
      </p:sp>
    </p:spTree>
    <p:extLst>
      <p:ext uri="{BB962C8B-B14F-4D97-AF65-F5344CB8AC3E}">
        <p14:creationId xmlns:p14="http://schemas.microsoft.com/office/powerpoint/2010/main" val="286675943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5B04F3F9-C2E6-4F79-8B43-C62096957853}"/>
                  </a:ext>
                </a:extLst>
              </p:cNvPr>
              <p:cNvSpPr>
                <a:spLocks noGrp="1"/>
              </p:cNvSpPr>
              <p:nvPr>
                <p:ph type="title"/>
              </p:nvPr>
            </p:nvSpPr>
            <p:spPr/>
            <p:txBody>
              <a:bodyPr/>
              <a:lstStyle/>
              <a:p>
                <a:pPr algn="ctr"/>
                <a:r>
                  <a:rPr lang="en-US" dirty="0"/>
                  <a:t>Why </a:t>
                </a:r>
                <a14:m>
                  <m:oMath xmlns:m="http://schemas.openxmlformats.org/officeDocument/2006/math">
                    <m:r>
                      <a:rPr lang="en-US" i="1">
                        <a:solidFill>
                          <a:schemeClr val="accent4">
                            <a:lumMod val="75000"/>
                          </a:schemeClr>
                        </a:solidFill>
                        <a:latin typeface="Cambria Math" panose="02040503050406030204" pitchFamily="18" charset="0"/>
                      </a:rPr>
                      <m:t>𝑘</m:t>
                    </m:r>
                    <m:r>
                      <a:rPr lang="en-US" i="1">
                        <a:solidFill>
                          <a:schemeClr val="accent4">
                            <a:lumMod val="75000"/>
                          </a:schemeClr>
                        </a:solidFill>
                        <a:latin typeface="Cambria Math" panose="02040503050406030204" pitchFamily="18" charset="0"/>
                      </a:rPr>
                      <m:t>=</m:t>
                    </m:r>
                    <m:r>
                      <a:rPr lang="en-US" i="1">
                        <a:solidFill>
                          <a:schemeClr val="accent4">
                            <a:lumMod val="75000"/>
                          </a:schemeClr>
                        </a:solidFill>
                        <a:latin typeface="Cambria Math" panose="02040503050406030204" pitchFamily="18" charset="0"/>
                        <a:ea typeface="Cambria Math" panose="02040503050406030204" pitchFamily="18" charset="0"/>
                      </a:rPr>
                      <m:t>𝒪</m:t>
                    </m:r>
                    <m:r>
                      <a:rPr lang="en-US" i="1">
                        <a:solidFill>
                          <a:schemeClr val="accent4">
                            <a:lumMod val="75000"/>
                          </a:schemeClr>
                        </a:solidFill>
                        <a:latin typeface="Cambria Math" panose="02040503050406030204" pitchFamily="18" charset="0"/>
                        <a:ea typeface="Cambria Math" panose="02040503050406030204" pitchFamily="18" charset="0"/>
                      </a:rPr>
                      <m:t>(</m:t>
                    </m:r>
                    <m:r>
                      <a:rPr lang="en-US" i="1">
                        <a:solidFill>
                          <a:schemeClr val="accent4">
                            <a:lumMod val="75000"/>
                          </a:schemeClr>
                        </a:solidFill>
                        <a:latin typeface="Cambria Math" panose="02040503050406030204" pitchFamily="18" charset="0"/>
                        <a:ea typeface="Cambria Math" panose="02040503050406030204" pitchFamily="18" charset="0"/>
                      </a:rPr>
                      <m:t>𝑛</m:t>
                    </m:r>
                    <m:r>
                      <a:rPr lang="en-US" i="1">
                        <a:solidFill>
                          <a:schemeClr val="accent4">
                            <a:lumMod val="75000"/>
                          </a:schemeClr>
                        </a:solidFill>
                        <a:latin typeface="Cambria Math" panose="02040503050406030204" pitchFamily="18" charset="0"/>
                        <a:ea typeface="Cambria Math" panose="02040503050406030204" pitchFamily="18" charset="0"/>
                      </a:rPr>
                      <m:t>)</m:t>
                    </m:r>
                  </m:oMath>
                </a14:m>
                <a:endParaRPr lang="en-US" dirty="0"/>
              </a:p>
            </p:txBody>
          </p:sp>
        </mc:Choice>
        <mc:Fallback xmlns="">
          <p:sp>
            <p:nvSpPr>
              <p:cNvPr id="2" name="Title 1">
                <a:extLst>
                  <a:ext uri="{FF2B5EF4-FFF2-40B4-BE49-F238E27FC236}">
                    <a16:creationId xmlns:a16="http://schemas.microsoft.com/office/drawing/2014/main" id="{5B04F3F9-C2E6-4F79-8B43-C62096957853}"/>
                  </a:ext>
                </a:extLst>
              </p:cNvPr>
              <p:cNvSpPr>
                <a:spLocks noGrp="1" noRot="1" noChangeAspect="1" noMove="1" noResize="1" noEditPoints="1" noAdjustHandles="1" noChangeArrowheads="1" noChangeShapeType="1" noTextEdit="1"/>
              </p:cNvSpPr>
              <p:nvPr>
                <p:ph type="title"/>
              </p:nvPr>
            </p:nvSpPr>
            <p:spPr>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4" name="TextBox 103">
                <a:extLst>
                  <a:ext uri="{FF2B5EF4-FFF2-40B4-BE49-F238E27FC236}">
                    <a16:creationId xmlns:a16="http://schemas.microsoft.com/office/drawing/2014/main" id="{3EAD760C-5A1C-4BA6-B155-A8210994F4A3}"/>
                  </a:ext>
                </a:extLst>
              </p:cNvPr>
              <p:cNvSpPr txBox="1"/>
              <p:nvPr/>
            </p:nvSpPr>
            <p:spPr>
              <a:xfrm>
                <a:off x="4188890" y="1841747"/>
                <a:ext cx="6487511" cy="3600986"/>
              </a:xfrm>
              <a:prstGeom prst="rect">
                <a:avLst/>
              </a:prstGeom>
              <a:noFill/>
            </p:spPr>
            <p:txBody>
              <a:bodyPr wrap="square" rtlCol="0">
                <a:spAutoFit/>
              </a:bodyPr>
              <a:lstStyle/>
              <a:p>
                <a:pPr marL="285750" indent="-285750">
                  <a:buFont typeface="Arial" panose="020B0604020202020204" pitchFamily="34" charset="0"/>
                  <a:buChar char="•"/>
                </a:pPr>
                <a:r>
                  <a:rPr lang="en-US" dirty="0"/>
                  <a:t>Since suffix trees are Patricia tries , every </a:t>
                </a:r>
                <a:r>
                  <a:rPr lang="en-US" dirty="0">
                    <a:solidFill>
                      <a:schemeClr val="accent2">
                        <a:lumMod val="75000"/>
                      </a:schemeClr>
                    </a:solidFill>
                  </a:rPr>
                  <a:t>inner node </a:t>
                </a:r>
                <a:r>
                  <a:rPr lang="en-US" dirty="0"/>
                  <a:t>has at least 2 children.</a:t>
                </a:r>
              </a:p>
              <a:p>
                <a:pPr marL="285750" indent="-285750">
                  <a:buFont typeface="Arial" panose="020B0604020202020204" pitchFamily="34" charset="0"/>
                  <a:buChar char="•"/>
                </a:pPr>
                <a:r>
                  <a:rPr lang="en-US" dirty="0"/>
                  <a:t>So our suffix tries will be “at least” </a:t>
                </a:r>
                <a:r>
                  <a:rPr lang="en-US" b="1" dirty="0"/>
                  <a:t>full binary trees (0 or 2 children).</a:t>
                </a:r>
              </a:p>
              <a:p>
                <a:pPr marL="285750" indent="-285750">
                  <a:buFont typeface="Arial" panose="020B0604020202020204" pitchFamily="34" charset="0"/>
                  <a:buChar char="•"/>
                </a:pPr>
                <a:r>
                  <a:rPr lang="en-US" dirty="0"/>
                  <a:t>But in a full binary tree, </a:t>
                </a:r>
                <a:r>
                  <a:rPr lang="en-US" b="1" dirty="0">
                    <a:solidFill>
                      <a:schemeClr val="accent5"/>
                    </a:solidFill>
                  </a:rPr>
                  <a:t>#inner nodes </a:t>
                </a:r>
                <a:r>
                  <a:rPr lang="en-US" b="1" dirty="0"/>
                  <a:t>= </a:t>
                </a:r>
                <a:r>
                  <a:rPr lang="en-US" b="1" dirty="0">
                    <a:solidFill>
                      <a:schemeClr val="accent4"/>
                    </a:solidFill>
                  </a:rPr>
                  <a:t>#leaves – 1</a:t>
                </a:r>
                <a:r>
                  <a:rPr lang="en-US" dirty="0"/>
                  <a:t>.</a:t>
                </a:r>
              </a:p>
              <a:p>
                <a:pPr marL="742950" lvl="1" indent="-285750">
                  <a:buFont typeface="Arial" panose="020B0604020202020204" pitchFamily="34" charset="0"/>
                  <a:buChar char="•"/>
                </a:pPr>
                <a:r>
                  <a:rPr lang="en-US" dirty="0"/>
                  <a:t>Increasing the arity of the tree can only serve to make the leaves more than the inner nodes!</a:t>
                </a:r>
              </a:p>
              <a:p>
                <a:pPr marL="285750" indent="-285750">
                  <a:buFont typeface="Arial" panose="020B0604020202020204" pitchFamily="34" charset="0"/>
                  <a:buChar char="•"/>
                </a:pPr>
                <a:r>
                  <a:rPr lang="en-US" dirty="0"/>
                  <a:t>Therefore, </a:t>
                </a:r>
                <a:r>
                  <a:rPr lang="en-US" dirty="0">
                    <a:solidFill>
                      <a:schemeClr val="accent2">
                        <a:lumMod val="75000"/>
                      </a:schemeClr>
                    </a:solidFill>
                  </a:rPr>
                  <a:t>#inner nodes</a:t>
                </a:r>
                <a:r>
                  <a:rPr lang="en-US" dirty="0"/>
                  <a:t> </a:t>
                </a:r>
                <a14:m>
                  <m:oMath xmlns:m="http://schemas.openxmlformats.org/officeDocument/2006/math">
                    <m:r>
                      <a:rPr lang="en-US" b="0" i="1" smtClean="0">
                        <a:latin typeface="Cambria Math" panose="02040503050406030204" pitchFamily="18" charset="0"/>
                      </a:rPr>
                      <m:t>≤</m:t>
                    </m:r>
                  </m:oMath>
                </a14:m>
                <a:r>
                  <a:rPr lang="en-US" dirty="0"/>
                  <a:t> </a:t>
                </a:r>
                <a:r>
                  <a:rPr lang="en-US" dirty="0">
                    <a:solidFill>
                      <a:srgbClr val="7030A0"/>
                    </a:solidFill>
                  </a:rPr>
                  <a:t>#leaf nodes </a:t>
                </a:r>
                <a:r>
                  <a:rPr lang="en-US" dirty="0"/>
                  <a:t>- 1</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𝑘</m:t>
                    </m:r>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r>
                          <a:rPr lang="en-US" b="0" i="1" smtClean="0">
                            <a:latin typeface="Cambria Math" panose="02040503050406030204" pitchFamily="18" charset="0"/>
                          </a:rPr>
                          <m:t>+1</m:t>
                        </m:r>
                      </m:e>
                    </m:d>
                    <m:r>
                      <a:rPr lang="en-US" b="0" i="1" smtClean="0">
                        <a:latin typeface="Cambria Math" panose="02040503050406030204" pitchFamily="18" charset="0"/>
                      </a:rPr>
                      <m:t>−1⇔</m:t>
                    </m:r>
                    <m: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m:t>
                    </m:r>
                    <m:r>
                      <a:rPr lang="en-US" sz="2400" i="1">
                        <a:solidFill>
                          <a:schemeClr val="accent4">
                            <a:lumMod val="75000"/>
                          </a:schemeClr>
                        </a:solidFill>
                        <a:latin typeface="Cambria Math" panose="02040503050406030204" pitchFamily="18" charset="0"/>
                      </a:rPr>
                      <m:t>𝑘</m:t>
                    </m:r>
                    <m:r>
                      <a:rPr lang="en-US" sz="2400" i="1">
                        <a:solidFill>
                          <a:schemeClr val="accent4">
                            <a:lumMod val="75000"/>
                          </a:schemeClr>
                        </a:solidFill>
                        <a:latin typeface="Cambria Math" panose="02040503050406030204" pitchFamily="18" charset="0"/>
                      </a:rPr>
                      <m:t>=</m:t>
                    </m:r>
                    <m:r>
                      <a:rPr lang="en-US" sz="2400" i="1">
                        <a:solidFill>
                          <a:schemeClr val="accent4">
                            <a:lumMod val="75000"/>
                          </a:schemeClr>
                        </a:solidFill>
                        <a:latin typeface="Cambria Math" panose="02040503050406030204" pitchFamily="18" charset="0"/>
                        <a:ea typeface="Cambria Math" panose="02040503050406030204" pitchFamily="18" charset="0"/>
                      </a:rPr>
                      <m:t>𝒪</m:t>
                    </m:r>
                    <m:r>
                      <a:rPr lang="en-US" sz="2400" i="1">
                        <a:solidFill>
                          <a:schemeClr val="accent4">
                            <a:lumMod val="75000"/>
                          </a:schemeClr>
                        </a:solidFill>
                        <a:latin typeface="Cambria Math" panose="02040503050406030204" pitchFamily="18" charset="0"/>
                        <a:ea typeface="Cambria Math" panose="02040503050406030204" pitchFamily="18" charset="0"/>
                      </a:rPr>
                      <m:t>(</m:t>
                    </m:r>
                    <m:r>
                      <a:rPr lang="en-US" sz="2400" i="1">
                        <a:solidFill>
                          <a:schemeClr val="accent4">
                            <a:lumMod val="75000"/>
                          </a:schemeClr>
                        </a:solidFill>
                        <a:latin typeface="Cambria Math" panose="02040503050406030204" pitchFamily="18" charset="0"/>
                        <a:ea typeface="Cambria Math" panose="02040503050406030204" pitchFamily="18" charset="0"/>
                      </a:rPr>
                      <m:t>𝑛</m:t>
                    </m:r>
                    <m:r>
                      <a:rPr lang="en-US" sz="2400" i="1">
                        <a:solidFill>
                          <a:schemeClr val="accent4">
                            <a:lumMod val="75000"/>
                          </a:schemeClr>
                        </a:solidFill>
                        <a:latin typeface="Cambria Math" panose="02040503050406030204" pitchFamily="18" charset="0"/>
                        <a:ea typeface="Cambria Math" panose="02040503050406030204" pitchFamily="18" charset="0"/>
                      </a:rPr>
                      <m:t>)</m:t>
                    </m:r>
                  </m:oMath>
                </a14:m>
                <a:endParaRPr lang="en-US" sz="2400" dirty="0"/>
              </a:p>
              <a:p>
                <a:pPr marL="342900" indent="-342900">
                  <a:buFont typeface="Arial" panose="020B0604020202020204" pitchFamily="34" charset="0"/>
                  <a:buChar char="•"/>
                </a:pPr>
                <a:r>
                  <a:rPr lang="en-US" sz="2000" dirty="0"/>
                  <a:t>Add to this the </a:t>
                </a:r>
                <a14:m>
                  <m:oMath xmlns:m="http://schemas.openxmlformats.org/officeDocument/2006/math">
                    <m:r>
                      <a:rPr lang="en-US" sz="2000" b="0" i="1" smtClean="0">
                        <a:latin typeface="Cambria Math" panose="02040503050406030204" pitchFamily="18" charset="0"/>
                      </a:rPr>
                      <m:t>𝑛</m:t>
                    </m:r>
                    <m:r>
                      <a:rPr lang="en-US" sz="2000" b="0" i="1" smtClean="0">
                        <a:latin typeface="Cambria Math" panose="02040503050406030204" pitchFamily="18" charset="0"/>
                      </a:rPr>
                      <m:t>+1</m:t>
                    </m:r>
                  </m:oMath>
                </a14:m>
                <a:r>
                  <a:rPr lang="en-US" sz="2000" dirty="0"/>
                  <a:t> leaves and we have an upper bound of </a:t>
                </a:r>
                <a14:m>
                  <m:oMath xmlns:m="http://schemas.openxmlformats.org/officeDocument/2006/math">
                    <m:r>
                      <a:rPr lang="en-US" sz="2000" b="0" i="1" smtClean="0">
                        <a:latin typeface="Cambria Math" panose="02040503050406030204" pitchFamily="18" charset="0"/>
                      </a:rPr>
                      <m:t>2</m:t>
                    </m:r>
                    <m:r>
                      <a:rPr lang="en-US" sz="2000" b="0" i="1" smtClean="0">
                        <a:latin typeface="Cambria Math" panose="02040503050406030204" pitchFamily="18" charset="0"/>
                      </a:rPr>
                      <m:t>𝑛</m:t>
                    </m:r>
                    <m:r>
                      <a:rPr lang="en-US" sz="2000" b="0" i="1" smtClean="0">
                        <a:latin typeface="Cambria Math" panose="02040503050406030204" pitchFamily="18" charset="0"/>
                      </a:rPr>
                      <m:t>+1=</m:t>
                    </m:r>
                    <m:r>
                      <a:rPr lang="en-US" sz="2000" i="1">
                        <a:solidFill>
                          <a:schemeClr val="accent4">
                            <a:lumMod val="75000"/>
                          </a:schemeClr>
                        </a:solidFill>
                        <a:latin typeface="Cambria Math" panose="02040503050406030204" pitchFamily="18" charset="0"/>
                        <a:ea typeface="Cambria Math" panose="02040503050406030204" pitchFamily="18" charset="0"/>
                      </a:rPr>
                      <m:t>𝒪</m:t>
                    </m:r>
                    <m:r>
                      <a:rPr lang="en-US" sz="2000" i="1">
                        <a:solidFill>
                          <a:schemeClr val="accent4">
                            <a:lumMod val="75000"/>
                          </a:schemeClr>
                        </a:solidFill>
                        <a:latin typeface="Cambria Math" panose="02040503050406030204" pitchFamily="18" charset="0"/>
                        <a:ea typeface="Cambria Math" panose="02040503050406030204" pitchFamily="18" charset="0"/>
                      </a:rPr>
                      <m:t>(</m:t>
                    </m:r>
                    <m:r>
                      <a:rPr lang="en-US" sz="2000" i="1">
                        <a:solidFill>
                          <a:schemeClr val="accent4">
                            <a:lumMod val="75000"/>
                          </a:schemeClr>
                        </a:solidFill>
                        <a:latin typeface="Cambria Math" panose="02040503050406030204" pitchFamily="18" charset="0"/>
                        <a:ea typeface="Cambria Math" panose="02040503050406030204" pitchFamily="18" charset="0"/>
                      </a:rPr>
                      <m:t>𝑛</m:t>
                    </m:r>
                    <m:r>
                      <a:rPr lang="en-US" sz="2000" i="1">
                        <a:solidFill>
                          <a:schemeClr val="accent4">
                            <a:lumMod val="75000"/>
                          </a:schemeClr>
                        </a:solidFill>
                        <a:latin typeface="Cambria Math" panose="02040503050406030204" pitchFamily="18" charset="0"/>
                        <a:ea typeface="Cambria Math" panose="02040503050406030204" pitchFamily="18" charset="0"/>
                      </a:rPr>
                      <m:t>)</m:t>
                    </m:r>
                  </m:oMath>
                </a14:m>
                <a:r>
                  <a:rPr lang="en-US" sz="2000" dirty="0"/>
                  <a:t> for the number of total nodes in the tree (</a:t>
                </a:r>
                <a:r>
                  <a:rPr lang="en-US" sz="2000" dirty="0">
                    <a:solidFill>
                      <a:schemeClr val="accent1"/>
                    </a:solidFill>
                  </a:rPr>
                  <a:t>inner ones </a:t>
                </a:r>
                <a:r>
                  <a:rPr lang="en-US" sz="2000" dirty="0"/>
                  <a:t>and </a:t>
                </a:r>
                <a:r>
                  <a:rPr lang="en-US" sz="2000" dirty="0">
                    <a:solidFill>
                      <a:srgbClr val="7030A0"/>
                    </a:solidFill>
                  </a:rPr>
                  <a:t>leaves</a:t>
                </a:r>
                <a:r>
                  <a:rPr lang="en-US" sz="2000" dirty="0"/>
                  <a:t>)</a:t>
                </a:r>
              </a:p>
            </p:txBody>
          </p:sp>
        </mc:Choice>
        <mc:Fallback xmlns="">
          <p:sp>
            <p:nvSpPr>
              <p:cNvPr id="104" name="TextBox 103">
                <a:extLst>
                  <a:ext uri="{FF2B5EF4-FFF2-40B4-BE49-F238E27FC236}">
                    <a16:creationId xmlns:a16="http://schemas.microsoft.com/office/drawing/2014/main" id="{3EAD760C-5A1C-4BA6-B155-A8210994F4A3}"/>
                  </a:ext>
                </a:extLst>
              </p:cNvPr>
              <p:cNvSpPr txBox="1">
                <a:spLocks noRot="1" noChangeAspect="1" noMove="1" noResize="1" noEditPoints="1" noAdjustHandles="1" noChangeArrowheads="1" noChangeShapeType="1" noTextEdit="1"/>
              </p:cNvSpPr>
              <p:nvPr/>
            </p:nvSpPr>
            <p:spPr>
              <a:xfrm>
                <a:off x="4188890" y="1841747"/>
                <a:ext cx="6487511" cy="3600986"/>
              </a:xfrm>
              <a:prstGeom prst="rect">
                <a:avLst/>
              </a:prstGeom>
              <a:blipFill>
                <a:blip r:embed="rId3"/>
                <a:stretch>
                  <a:fillRect l="-846" t="-846" r="-1692" b="-2030"/>
                </a:stretch>
              </a:blipFill>
            </p:spPr>
            <p:txBody>
              <a:bodyPr/>
              <a:lstStyle/>
              <a:p>
                <a:r>
                  <a:rPr lang="en-US">
                    <a:noFill/>
                  </a:rPr>
                  <a:t> </a:t>
                </a:r>
              </a:p>
            </p:txBody>
          </p:sp>
        </mc:Fallback>
      </mc:AlternateContent>
      <p:sp>
        <p:nvSpPr>
          <p:cNvPr id="49" name="TextBox 48">
            <a:extLst>
              <a:ext uri="{FF2B5EF4-FFF2-40B4-BE49-F238E27FC236}">
                <a16:creationId xmlns:a16="http://schemas.microsoft.com/office/drawing/2014/main" id="{4FA3C3E7-FFC5-4BDF-8779-EAC52A0A5757}"/>
              </a:ext>
            </a:extLst>
          </p:cNvPr>
          <p:cNvSpPr txBox="1"/>
          <p:nvPr/>
        </p:nvSpPr>
        <p:spPr>
          <a:xfrm rot="17268971">
            <a:off x="745090" y="4040772"/>
            <a:ext cx="717164" cy="369332"/>
          </a:xfrm>
          <a:prstGeom prst="rect">
            <a:avLst/>
          </a:prstGeom>
          <a:noFill/>
        </p:spPr>
        <p:txBody>
          <a:bodyPr wrap="square" rtlCol="0">
            <a:spAutoFit/>
          </a:bodyPr>
          <a:lstStyle/>
          <a:p>
            <a:r>
              <a:rPr lang="en-US" dirty="0"/>
              <a:t>aba$</a:t>
            </a:r>
          </a:p>
        </p:txBody>
      </p:sp>
      <p:sp>
        <p:nvSpPr>
          <p:cNvPr id="50" name="Oval 49">
            <a:extLst>
              <a:ext uri="{FF2B5EF4-FFF2-40B4-BE49-F238E27FC236}">
                <a16:creationId xmlns:a16="http://schemas.microsoft.com/office/drawing/2014/main" id="{B5BE3983-1AB3-4A4B-833A-69C92F05A168}"/>
              </a:ext>
            </a:extLst>
          </p:cNvPr>
          <p:cNvSpPr/>
          <p:nvPr/>
        </p:nvSpPr>
        <p:spPr>
          <a:xfrm>
            <a:off x="1944498" y="2274541"/>
            <a:ext cx="195943" cy="177301"/>
          </a:xfrm>
          <a:prstGeom prst="ellipse">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3A787CC8-2A7F-443E-90C4-4D875CD81C32}"/>
              </a:ext>
            </a:extLst>
          </p:cNvPr>
          <p:cNvSpPr/>
          <p:nvPr/>
        </p:nvSpPr>
        <p:spPr>
          <a:xfrm>
            <a:off x="2462662" y="2792705"/>
            <a:ext cx="195943" cy="17730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0671F1A3-AFB2-4C7B-9128-8FFAC712FF4C}"/>
              </a:ext>
            </a:extLst>
          </p:cNvPr>
          <p:cNvSpPr/>
          <p:nvPr/>
        </p:nvSpPr>
        <p:spPr>
          <a:xfrm>
            <a:off x="1317483" y="2836247"/>
            <a:ext cx="195943" cy="177301"/>
          </a:xfrm>
          <a:prstGeom prst="ellipse">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BEBF3CF9-1500-44AD-9C64-1C81AB7F2E14}"/>
              </a:ext>
            </a:extLst>
          </p:cNvPr>
          <p:cNvSpPr/>
          <p:nvPr/>
        </p:nvSpPr>
        <p:spPr>
          <a:xfrm>
            <a:off x="2205758" y="3280388"/>
            <a:ext cx="195943" cy="177301"/>
          </a:xfrm>
          <a:prstGeom prst="ellipse">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B4D3FF80-F348-4883-8923-45CAB5DBD677}"/>
              </a:ext>
            </a:extLst>
          </p:cNvPr>
          <p:cNvSpPr/>
          <p:nvPr/>
        </p:nvSpPr>
        <p:spPr>
          <a:xfrm>
            <a:off x="2584583" y="3724524"/>
            <a:ext cx="195943" cy="17730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DFCEA43B-3BC8-4BDE-9379-F9481559BB98}"/>
              </a:ext>
            </a:extLst>
          </p:cNvPr>
          <p:cNvSpPr/>
          <p:nvPr/>
        </p:nvSpPr>
        <p:spPr>
          <a:xfrm>
            <a:off x="1321839" y="3872569"/>
            <a:ext cx="195943" cy="177301"/>
          </a:xfrm>
          <a:prstGeom prst="ellipse">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69393BE7-E3D2-4410-AD58-39D8AAB21D12}"/>
              </a:ext>
            </a:extLst>
          </p:cNvPr>
          <p:cNvSpPr/>
          <p:nvPr/>
        </p:nvSpPr>
        <p:spPr>
          <a:xfrm>
            <a:off x="957042" y="4854491"/>
            <a:ext cx="195943" cy="17730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C17F30E6-FCB8-45C2-AFD3-E296119C67C7}"/>
              </a:ext>
            </a:extLst>
          </p:cNvPr>
          <p:cNvSpPr/>
          <p:nvPr/>
        </p:nvSpPr>
        <p:spPr>
          <a:xfrm>
            <a:off x="1718076" y="3315222"/>
            <a:ext cx="195943" cy="17730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79975A55-2AC7-4563-AB4D-73640AA7853A}"/>
              </a:ext>
            </a:extLst>
          </p:cNvPr>
          <p:cNvSpPr/>
          <p:nvPr/>
        </p:nvSpPr>
        <p:spPr>
          <a:xfrm>
            <a:off x="799322" y="3336992"/>
            <a:ext cx="195943" cy="17730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9" name="Straight Arrow Connector 58">
            <a:extLst>
              <a:ext uri="{FF2B5EF4-FFF2-40B4-BE49-F238E27FC236}">
                <a16:creationId xmlns:a16="http://schemas.microsoft.com/office/drawing/2014/main" id="{A040AD70-951F-4800-B1DF-5A1638CDE7EA}"/>
              </a:ext>
            </a:extLst>
          </p:cNvPr>
          <p:cNvCxnSpPr>
            <a:stCxn id="50" idx="2"/>
            <a:endCxn id="52" idx="7"/>
          </p:cNvCxnSpPr>
          <p:nvPr/>
        </p:nvCxnSpPr>
        <p:spPr>
          <a:xfrm flipH="1">
            <a:off x="1484731" y="2363192"/>
            <a:ext cx="459767" cy="4990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CE6251A9-A7B8-42B3-927F-73D676E7C81D}"/>
              </a:ext>
            </a:extLst>
          </p:cNvPr>
          <p:cNvCxnSpPr>
            <a:cxnSpLocks/>
            <a:stCxn id="50" idx="6"/>
            <a:endCxn id="51" idx="1"/>
          </p:cNvCxnSpPr>
          <p:nvPr/>
        </p:nvCxnSpPr>
        <p:spPr>
          <a:xfrm>
            <a:off x="2140441" y="2363192"/>
            <a:ext cx="350916" cy="45547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167A75E9-EA54-40E2-B9C0-ED84B9268164}"/>
              </a:ext>
            </a:extLst>
          </p:cNvPr>
          <p:cNvCxnSpPr>
            <a:cxnSpLocks/>
            <a:endCxn id="54" idx="0"/>
          </p:cNvCxnSpPr>
          <p:nvPr/>
        </p:nvCxnSpPr>
        <p:spPr>
          <a:xfrm>
            <a:off x="2381713" y="3400658"/>
            <a:ext cx="300842" cy="3238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F480ACCA-00B7-42EE-B567-4C3D4658AAE3}"/>
              </a:ext>
            </a:extLst>
          </p:cNvPr>
          <p:cNvCxnSpPr>
            <a:cxnSpLocks/>
            <a:endCxn id="58" idx="0"/>
          </p:cNvCxnSpPr>
          <p:nvPr/>
        </p:nvCxnSpPr>
        <p:spPr>
          <a:xfrm flipH="1">
            <a:off x="897294" y="2959731"/>
            <a:ext cx="441960" cy="37726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02316DF6-6EFA-440A-8752-30BBE854231E}"/>
              </a:ext>
            </a:extLst>
          </p:cNvPr>
          <p:cNvCxnSpPr>
            <a:cxnSpLocks/>
            <a:endCxn id="57" idx="0"/>
          </p:cNvCxnSpPr>
          <p:nvPr/>
        </p:nvCxnSpPr>
        <p:spPr>
          <a:xfrm>
            <a:off x="1515599" y="3016320"/>
            <a:ext cx="300449" cy="29890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CFC39081-62E8-4FB4-8175-6CAB91A761EC}"/>
              </a:ext>
            </a:extLst>
          </p:cNvPr>
          <p:cNvCxnSpPr>
            <a:cxnSpLocks/>
          </p:cNvCxnSpPr>
          <p:nvPr/>
        </p:nvCxnSpPr>
        <p:spPr>
          <a:xfrm flipH="1">
            <a:off x="1384209" y="3048806"/>
            <a:ext cx="4148" cy="76748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A9B8AA66-F414-46B4-BFA0-78169FCBD0FD}"/>
              </a:ext>
            </a:extLst>
          </p:cNvPr>
          <p:cNvCxnSpPr>
            <a:cxnSpLocks/>
          </p:cNvCxnSpPr>
          <p:nvPr/>
        </p:nvCxnSpPr>
        <p:spPr>
          <a:xfrm flipH="1">
            <a:off x="1104116" y="4002174"/>
            <a:ext cx="279892" cy="77071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3D911187-59AD-4C94-9518-31DCC208C9AE}"/>
              </a:ext>
            </a:extLst>
          </p:cNvPr>
          <p:cNvSpPr txBox="1"/>
          <p:nvPr/>
        </p:nvSpPr>
        <p:spPr>
          <a:xfrm rot="19172715">
            <a:off x="767072" y="2836078"/>
            <a:ext cx="676784" cy="369332"/>
          </a:xfrm>
          <a:prstGeom prst="rect">
            <a:avLst/>
          </a:prstGeom>
          <a:noFill/>
        </p:spPr>
        <p:txBody>
          <a:bodyPr wrap="square" rtlCol="0">
            <a:spAutoFit/>
          </a:bodyPr>
          <a:lstStyle/>
          <a:p>
            <a:r>
              <a:rPr lang="en-US" dirty="0"/>
              <a:t>aba$</a:t>
            </a:r>
          </a:p>
        </p:txBody>
      </p:sp>
      <p:sp>
        <p:nvSpPr>
          <p:cNvPr id="67" name="TextBox 66">
            <a:extLst>
              <a:ext uri="{FF2B5EF4-FFF2-40B4-BE49-F238E27FC236}">
                <a16:creationId xmlns:a16="http://schemas.microsoft.com/office/drawing/2014/main" id="{59BF42FF-20C0-490F-AD8E-FBC97345CE06}"/>
              </a:ext>
            </a:extLst>
          </p:cNvPr>
          <p:cNvSpPr txBox="1"/>
          <p:nvPr/>
        </p:nvSpPr>
        <p:spPr>
          <a:xfrm rot="5400000">
            <a:off x="1289849" y="3217190"/>
            <a:ext cx="468141" cy="369332"/>
          </a:xfrm>
          <a:prstGeom prst="rect">
            <a:avLst/>
          </a:prstGeom>
          <a:noFill/>
        </p:spPr>
        <p:txBody>
          <a:bodyPr wrap="square" rtlCol="0">
            <a:spAutoFit/>
          </a:bodyPr>
          <a:lstStyle/>
          <a:p>
            <a:r>
              <a:rPr lang="en-US" dirty="0" err="1"/>
              <a:t>ba</a:t>
            </a:r>
            <a:endParaRPr lang="en-US" dirty="0"/>
          </a:p>
        </p:txBody>
      </p:sp>
      <p:sp>
        <p:nvSpPr>
          <p:cNvPr id="68" name="TextBox 67">
            <a:extLst>
              <a:ext uri="{FF2B5EF4-FFF2-40B4-BE49-F238E27FC236}">
                <a16:creationId xmlns:a16="http://schemas.microsoft.com/office/drawing/2014/main" id="{298F67B3-61E1-4FC1-AA48-B81BC5C9968F}"/>
              </a:ext>
            </a:extLst>
          </p:cNvPr>
          <p:cNvSpPr txBox="1"/>
          <p:nvPr/>
        </p:nvSpPr>
        <p:spPr>
          <a:xfrm rot="21306919">
            <a:off x="1659565" y="2883740"/>
            <a:ext cx="370115" cy="369332"/>
          </a:xfrm>
          <a:prstGeom prst="rect">
            <a:avLst/>
          </a:prstGeom>
          <a:noFill/>
        </p:spPr>
        <p:txBody>
          <a:bodyPr wrap="square" rtlCol="0">
            <a:spAutoFit/>
          </a:bodyPr>
          <a:lstStyle/>
          <a:p>
            <a:r>
              <a:rPr lang="en-US" dirty="0"/>
              <a:t>$</a:t>
            </a:r>
          </a:p>
        </p:txBody>
      </p:sp>
      <p:sp>
        <p:nvSpPr>
          <p:cNvPr id="69" name="Oval 68">
            <a:extLst>
              <a:ext uri="{FF2B5EF4-FFF2-40B4-BE49-F238E27FC236}">
                <a16:creationId xmlns:a16="http://schemas.microsoft.com/office/drawing/2014/main" id="{47571F58-26F1-4B85-B67B-7C3157B43E7D}"/>
              </a:ext>
            </a:extLst>
          </p:cNvPr>
          <p:cNvSpPr/>
          <p:nvPr/>
        </p:nvSpPr>
        <p:spPr>
          <a:xfrm>
            <a:off x="1577192" y="4551406"/>
            <a:ext cx="195943" cy="17730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0" name="Straight Arrow Connector 69">
            <a:extLst>
              <a:ext uri="{FF2B5EF4-FFF2-40B4-BE49-F238E27FC236}">
                <a16:creationId xmlns:a16="http://schemas.microsoft.com/office/drawing/2014/main" id="{70D31FE9-6D99-40CD-920B-C94D79736876}"/>
              </a:ext>
            </a:extLst>
          </p:cNvPr>
          <p:cNvCxnSpPr>
            <a:cxnSpLocks/>
            <a:stCxn id="55" idx="5"/>
            <a:endCxn id="69" idx="0"/>
          </p:cNvCxnSpPr>
          <p:nvPr/>
        </p:nvCxnSpPr>
        <p:spPr>
          <a:xfrm>
            <a:off x="1489087" y="4023905"/>
            <a:ext cx="186077" cy="52750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D3680148-05C4-4668-989C-9A815B0FFE02}"/>
              </a:ext>
            </a:extLst>
          </p:cNvPr>
          <p:cNvSpPr txBox="1"/>
          <p:nvPr/>
        </p:nvSpPr>
        <p:spPr>
          <a:xfrm rot="4328944">
            <a:off x="1550448" y="4097960"/>
            <a:ext cx="370115" cy="369332"/>
          </a:xfrm>
          <a:prstGeom prst="rect">
            <a:avLst/>
          </a:prstGeom>
          <a:noFill/>
        </p:spPr>
        <p:txBody>
          <a:bodyPr wrap="square" rtlCol="0">
            <a:spAutoFit/>
          </a:bodyPr>
          <a:lstStyle/>
          <a:p>
            <a:r>
              <a:rPr lang="en-US" dirty="0"/>
              <a:t>$</a:t>
            </a:r>
          </a:p>
        </p:txBody>
      </p:sp>
      <p:sp>
        <p:nvSpPr>
          <p:cNvPr id="72" name="TextBox 71">
            <a:extLst>
              <a:ext uri="{FF2B5EF4-FFF2-40B4-BE49-F238E27FC236}">
                <a16:creationId xmlns:a16="http://schemas.microsoft.com/office/drawing/2014/main" id="{BFF48509-8A90-4EC8-8903-6617845FADB0}"/>
              </a:ext>
            </a:extLst>
          </p:cNvPr>
          <p:cNvSpPr txBox="1"/>
          <p:nvPr/>
        </p:nvSpPr>
        <p:spPr>
          <a:xfrm rot="21306919">
            <a:off x="2499945" y="3240789"/>
            <a:ext cx="370115" cy="369332"/>
          </a:xfrm>
          <a:prstGeom prst="rect">
            <a:avLst/>
          </a:prstGeom>
          <a:noFill/>
        </p:spPr>
        <p:txBody>
          <a:bodyPr wrap="square" rtlCol="0">
            <a:spAutoFit/>
          </a:bodyPr>
          <a:lstStyle/>
          <a:p>
            <a:r>
              <a:rPr lang="en-US" dirty="0"/>
              <a:t>$</a:t>
            </a:r>
          </a:p>
        </p:txBody>
      </p:sp>
      <p:sp>
        <p:nvSpPr>
          <p:cNvPr id="73" name="TextBox 72">
            <a:extLst>
              <a:ext uri="{FF2B5EF4-FFF2-40B4-BE49-F238E27FC236}">
                <a16:creationId xmlns:a16="http://schemas.microsoft.com/office/drawing/2014/main" id="{2EEC8C2B-8442-43CD-A42B-BC657E732064}"/>
              </a:ext>
            </a:extLst>
          </p:cNvPr>
          <p:cNvSpPr txBox="1"/>
          <p:nvPr/>
        </p:nvSpPr>
        <p:spPr>
          <a:xfrm rot="18710565">
            <a:off x="1460553" y="2314715"/>
            <a:ext cx="370115" cy="369332"/>
          </a:xfrm>
          <a:prstGeom prst="rect">
            <a:avLst/>
          </a:prstGeom>
          <a:noFill/>
        </p:spPr>
        <p:txBody>
          <a:bodyPr wrap="square" rtlCol="0">
            <a:spAutoFit/>
          </a:bodyPr>
          <a:lstStyle/>
          <a:p>
            <a:r>
              <a:rPr lang="en-US" dirty="0"/>
              <a:t>a</a:t>
            </a:r>
          </a:p>
        </p:txBody>
      </p:sp>
      <p:cxnSp>
        <p:nvCxnSpPr>
          <p:cNvPr id="74" name="Straight Arrow Connector 73">
            <a:extLst>
              <a:ext uri="{FF2B5EF4-FFF2-40B4-BE49-F238E27FC236}">
                <a16:creationId xmlns:a16="http://schemas.microsoft.com/office/drawing/2014/main" id="{FCAB5165-ED20-441C-ABB7-C080D9CE63A9}"/>
              </a:ext>
            </a:extLst>
          </p:cNvPr>
          <p:cNvCxnSpPr>
            <a:cxnSpLocks/>
          </p:cNvCxnSpPr>
          <p:nvPr/>
        </p:nvCxnSpPr>
        <p:spPr>
          <a:xfrm flipH="1">
            <a:off x="2162826" y="3501756"/>
            <a:ext cx="107001" cy="62830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F68BF0A8-E0F7-4F0B-898E-A79962EEA1FA}"/>
              </a:ext>
            </a:extLst>
          </p:cNvPr>
          <p:cNvSpPr txBox="1"/>
          <p:nvPr/>
        </p:nvSpPr>
        <p:spPr>
          <a:xfrm rot="16803507">
            <a:off x="1729310" y="3560072"/>
            <a:ext cx="717164" cy="369332"/>
          </a:xfrm>
          <a:prstGeom prst="rect">
            <a:avLst/>
          </a:prstGeom>
          <a:noFill/>
        </p:spPr>
        <p:txBody>
          <a:bodyPr wrap="square" rtlCol="0">
            <a:spAutoFit/>
          </a:bodyPr>
          <a:lstStyle/>
          <a:p>
            <a:r>
              <a:rPr lang="en-US" dirty="0"/>
              <a:t>aba$</a:t>
            </a:r>
          </a:p>
        </p:txBody>
      </p:sp>
      <p:sp>
        <p:nvSpPr>
          <p:cNvPr id="76" name="Oval 75">
            <a:extLst>
              <a:ext uri="{FF2B5EF4-FFF2-40B4-BE49-F238E27FC236}">
                <a16:creationId xmlns:a16="http://schemas.microsoft.com/office/drawing/2014/main" id="{BA68DD7A-F00E-4A03-A769-27763F3DCEF6}"/>
              </a:ext>
            </a:extLst>
          </p:cNvPr>
          <p:cNvSpPr/>
          <p:nvPr/>
        </p:nvSpPr>
        <p:spPr>
          <a:xfrm>
            <a:off x="2052207" y="4221316"/>
            <a:ext cx="195943" cy="17730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TextBox 76">
            <a:extLst>
              <a:ext uri="{FF2B5EF4-FFF2-40B4-BE49-F238E27FC236}">
                <a16:creationId xmlns:a16="http://schemas.microsoft.com/office/drawing/2014/main" id="{DDD30FA3-957A-404F-891C-B8C72D95F3D7}"/>
              </a:ext>
            </a:extLst>
          </p:cNvPr>
          <p:cNvSpPr txBox="1"/>
          <p:nvPr/>
        </p:nvSpPr>
        <p:spPr>
          <a:xfrm rot="3653415">
            <a:off x="2255269" y="2357304"/>
            <a:ext cx="370115" cy="369332"/>
          </a:xfrm>
          <a:prstGeom prst="rect">
            <a:avLst/>
          </a:prstGeom>
          <a:noFill/>
        </p:spPr>
        <p:txBody>
          <a:bodyPr wrap="square" rtlCol="0">
            <a:spAutoFit/>
          </a:bodyPr>
          <a:lstStyle/>
          <a:p>
            <a:r>
              <a:rPr lang="en-US" dirty="0"/>
              <a:t>$</a:t>
            </a:r>
          </a:p>
        </p:txBody>
      </p:sp>
      <p:cxnSp>
        <p:nvCxnSpPr>
          <p:cNvPr id="78" name="Straight Arrow Connector 77">
            <a:extLst>
              <a:ext uri="{FF2B5EF4-FFF2-40B4-BE49-F238E27FC236}">
                <a16:creationId xmlns:a16="http://schemas.microsoft.com/office/drawing/2014/main" id="{E42CCDAF-61FA-44EF-9FDD-5E2FA60DD458}"/>
              </a:ext>
            </a:extLst>
          </p:cNvPr>
          <p:cNvCxnSpPr>
            <a:cxnSpLocks/>
          </p:cNvCxnSpPr>
          <p:nvPr/>
        </p:nvCxnSpPr>
        <p:spPr>
          <a:xfrm>
            <a:off x="2042470" y="2451842"/>
            <a:ext cx="261260" cy="82854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1965981B-D133-4CF5-B29C-89D6AE866DCB}"/>
              </a:ext>
            </a:extLst>
          </p:cNvPr>
          <p:cNvSpPr txBox="1"/>
          <p:nvPr/>
        </p:nvSpPr>
        <p:spPr>
          <a:xfrm rot="3890013">
            <a:off x="2051314" y="2681705"/>
            <a:ext cx="522245" cy="369332"/>
          </a:xfrm>
          <a:prstGeom prst="rect">
            <a:avLst/>
          </a:prstGeom>
          <a:noFill/>
        </p:spPr>
        <p:txBody>
          <a:bodyPr wrap="square" rtlCol="0">
            <a:spAutoFit/>
          </a:bodyPr>
          <a:lstStyle/>
          <a:p>
            <a:r>
              <a:rPr lang="en-US" dirty="0" err="1"/>
              <a:t>ba</a:t>
            </a:r>
            <a:endParaRPr lang="en-US" dirty="0"/>
          </a:p>
        </p:txBody>
      </p:sp>
    </p:spTree>
    <p:extLst>
      <p:ext uri="{BB962C8B-B14F-4D97-AF65-F5344CB8AC3E}">
        <p14:creationId xmlns:p14="http://schemas.microsoft.com/office/powerpoint/2010/main" val="188819206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4F3F9-C2E6-4F79-8B43-C62096957853}"/>
              </a:ext>
            </a:extLst>
          </p:cNvPr>
          <p:cNvSpPr>
            <a:spLocks noGrp="1"/>
          </p:cNvSpPr>
          <p:nvPr>
            <p:ph type="title"/>
          </p:nvPr>
        </p:nvSpPr>
        <p:spPr/>
        <p:txBody>
          <a:bodyPr/>
          <a:lstStyle/>
          <a:p>
            <a:pPr algn="ctr"/>
            <a:r>
              <a:rPr lang="en-US" dirty="0"/>
              <a:t>Quiz time!</a:t>
            </a:r>
          </a:p>
        </p:txBody>
      </p:sp>
      <mc:AlternateContent xmlns:mc="http://schemas.openxmlformats.org/markup-compatibility/2006" xmlns:a14="http://schemas.microsoft.com/office/drawing/2010/main">
        <mc:Choice Requires="a14">
          <p:sp>
            <p:nvSpPr>
              <p:cNvPr id="104" name="TextBox 103">
                <a:extLst>
                  <a:ext uri="{FF2B5EF4-FFF2-40B4-BE49-F238E27FC236}">
                    <a16:creationId xmlns:a16="http://schemas.microsoft.com/office/drawing/2014/main" id="{3EAD760C-5A1C-4BA6-B155-A8210994F4A3}"/>
                  </a:ext>
                </a:extLst>
              </p:cNvPr>
              <p:cNvSpPr txBox="1"/>
              <p:nvPr/>
            </p:nvSpPr>
            <p:spPr>
              <a:xfrm>
                <a:off x="4188890" y="1841747"/>
                <a:ext cx="6487511" cy="707886"/>
              </a:xfrm>
              <a:prstGeom prst="rect">
                <a:avLst/>
              </a:prstGeom>
              <a:noFill/>
            </p:spPr>
            <p:txBody>
              <a:bodyPr wrap="square" rtlCol="0">
                <a:spAutoFit/>
              </a:bodyPr>
              <a:lstStyle/>
              <a:p>
                <a:pPr marL="285750" indent="-285750">
                  <a:buFont typeface="Arial" panose="020B0604020202020204" pitchFamily="34" charset="0"/>
                  <a:buChar char="•"/>
                </a:pPr>
                <a:r>
                  <a:rPr lang="en-US" dirty="0"/>
                  <a:t>A suffix tree, as shown on the left, consumes </a:t>
                </a:r>
                <a14:m>
                  <m:oMath xmlns:m="http://schemas.openxmlformats.org/officeDocument/2006/math">
                    <m:r>
                      <a:rPr lang="en-US" b="1" i="1" u="sng" smtClean="0">
                        <a:latin typeface="Cambria Math" panose="02040503050406030204" pitchFamily="18" charset="0"/>
                        <a:ea typeface="Cambria Math" panose="02040503050406030204" pitchFamily="18" charset="0"/>
                      </a:rPr>
                      <m:t>𝓞</m:t>
                    </m:r>
                    <m:r>
                      <a:rPr lang="en-US" b="1" i="1" u="sng" smtClean="0">
                        <a:latin typeface="Cambria Math" panose="02040503050406030204" pitchFamily="18" charset="0"/>
                        <a:ea typeface="Cambria Math" panose="02040503050406030204" pitchFamily="18" charset="0"/>
                      </a:rPr>
                      <m:t>(</m:t>
                    </m:r>
                    <m:sSup>
                      <m:sSupPr>
                        <m:ctrlPr>
                          <a:rPr lang="en-US" b="1" i="1" u="sng" smtClean="0">
                            <a:latin typeface="Cambria Math" panose="02040503050406030204" pitchFamily="18" charset="0"/>
                            <a:ea typeface="Cambria Math" panose="02040503050406030204" pitchFamily="18" charset="0"/>
                          </a:rPr>
                        </m:ctrlPr>
                      </m:sSupPr>
                      <m:e>
                        <m:r>
                          <a:rPr lang="en-US" b="1" i="1" u="sng" smtClean="0">
                            <a:latin typeface="Cambria Math" panose="02040503050406030204" pitchFamily="18" charset="0"/>
                            <a:ea typeface="Cambria Math" panose="02040503050406030204" pitchFamily="18" charset="0"/>
                          </a:rPr>
                          <m:t>𝒏</m:t>
                        </m:r>
                      </m:e>
                      <m:sup>
                        <m:r>
                          <a:rPr lang="en-US" b="1" i="1" u="sng" smtClean="0">
                            <a:latin typeface="Cambria Math" panose="02040503050406030204" pitchFamily="18" charset="0"/>
                            <a:ea typeface="Cambria Math" panose="02040503050406030204" pitchFamily="18" charset="0"/>
                          </a:rPr>
                          <m:t> </m:t>
                        </m:r>
                      </m:sup>
                    </m:sSup>
                    <m:r>
                      <a:rPr lang="en-US" b="1" i="1" u="sng" smtClean="0">
                        <a:latin typeface="Cambria Math" panose="02040503050406030204" pitchFamily="18" charset="0"/>
                        <a:ea typeface="Cambria Math" panose="02040503050406030204" pitchFamily="18" charset="0"/>
                      </a:rPr>
                      <m:t>)</m:t>
                    </m:r>
                  </m:oMath>
                </a14:m>
                <a:r>
                  <a:rPr lang="en-US" sz="2000" b="1" u="sng" dirty="0"/>
                  <a:t> space </a:t>
                </a:r>
                <a:r>
                  <a:rPr lang="en-US" sz="2000" dirty="0"/>
                  <a:t>(for a text of length </a:t>
                </a:r>
                <a14:m>
                  <m:oMath xmlns:m="http://schemas.openxmlformats.org/officeDocument/2006/math">
                    <m:r>
                      <a:rPr lang="en-US" sz="2000" b="0" i="1" smtClean="0">
                        <a:latin typeface="Cambria Math" panose="02040503050406030204" pitchFamily="18" charset="0"/>
                      </a:rPr>
                      <m:t>𝑛</m:t>
                    </m:r>
                  </m:oMath>
                </a14:m>
                <a:r>
                  <a:rPr lang="en-US" sz="2000" dirty="0"/>
                  <a:t>).</a:t>
                </a:r>
              </a:p>
            </p:txBody>
          </p:sp>
        </mc:Choice>
        <mc:Fallback xmlns="">
          <p:sp>
            <p:nvSpPr>
              <p:cNvPr id="104" name="TextBox 103">
                <a:extLst>
                  <a:ext uri="{FF2B5EF4-FFF2-40B4-BE49-F238E27FC236}">
                    <a16:creationId xmlns:a16="http://schemas.microsoft.com/office/drawing/2014/main" id="{3EAD760C-5A1C-4BA6-B155-A8210994F4A3}"/>
                  </a:ext>
                </a:extLst>
              </p:cNvPr>
              <p:cNvSpPr txBox="1">
                <a:spLocks noRot="1" noChangeAspect="1" noMove="1" noResize="1" noEditPoints="1" noAdjustHandles="1" noChangeArrowheads="1" noChangeShapeType="1" noTextEdit="1"/>
              </p:cNvSpPr>
              <p:nvPr/>
            </p:nvSpPr>
            <p:spPr>
              <a:xfrm>
                <a:off x="4188890" y="1841747"/>
                <a:ext cx="6487511" cy="707886"/>
              </a:xfrm>
              <a:prstGeom prst="rect">
                <a:avLst/>
              </a:prstGeom>
              <a:blipFill>
                <a:blip r:embed="rId2"/>
                <a:stretch>
                  <a:fillRect l="-564" t="-4310" b="-14655"/>
                </a:stretch>
              </a:blipFill>
            </p:spPr>
            <p:txBody>
              <a:bodyPr/>
              <a:lstStyle/>
              <a:p>
                <a:r>
                  <a:rPr lang="en-US">
                    <a:noFill/>
                  </a:rPr>
                  <a:t> </a:t>
                </a:r>
              </a:p>
            </p:txBody>
          </p:sp>
        </mc:Fallback>
      </mc:AlternateContent>
      <p:sp>
        <p:nvSpPr>
          <p:cNvPr id="3" name="Rectangle: Rounded Corners 2">
            <a:extLst>
              <a:ext uri="{FF2B5EF4-FFF2-40B4-BE49-F238E27FC236}">
                <a16:creationId xmlns:a16="http://schemas.microsoft.com/office/drawing/2014/main" id="{AA89B765-FEE6-43E2-B8BD-B4426A14999E}"/>
              </a:ext>
            </a:extLst>
          </p:cNvPr>
          <p:cNvSpPr/>
          <p:nvPr/>
        </p:nvSpPr>
        <p:spPr>
          <a:xfrm>
            <a:off x="5589665" y="2842221"/>
            <a:ext cx="1356777" cy="58627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True</a:t>
            </a:r>
          </a:p>
        </p:txBody>
      </p:sp>
      <p:sp>
        <p:nvSpPr>
          <p:cNvPr id="39" name="Rectangle: Rounded Corners 38">
            <a:extLst>
              <a:ext uri="{FF2B5EF4-FFF2-40B4-BE49-F238E27FC236}">
                <a16:creationId xmlns:a16="http://schemas.microsoft.com/office/drawing/2014/main" id="{3373702B-0E3E-4FF6-8664-03C5899EBD8D}"/>
              </a:ext>
            </a:extLst>
          </p:cNvPr>
          <p:cNvSpPr/>
          <p:nvPr/>
        </p:nvSpPr>
        <p:spPr>
          <a:xfrm>
            <a:off x="7660223" y="2803460"/>
            <a:ext cx="1356777" cy="58627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False</a:t>
            </a:r>
          </a:p>
        </p:txBody>
      </p:sp>
      <p:sp>
        <p:nvSpPr>
          <p:cNvPr id="40" name="TextBox 39">
            <a:extLst>
              <a:ext uri="{FF2B5EF4-FFF2-40B4-BE49-F238E27FC236}">
                <a16:creationId xmlns:a16="http://schemas.microsoft.com/office/drawing/2014/main" id="{E28A2CC3-E8A9-40E6-B4A5-EF0257F36D8F}"/>
              </a:ext>
            </a:extLst>
          </p:cNvPr>
          <p:cNvSpPr txBox="1"/>
          <p:nvPr/>
        </p:nvSpPr>
        <p:spPr>
          <a:xfrm rot="17268971">
            <a:off x="745090" y="4040772"/>
            <a:ext cx="717164" cy="369332"/>
          </a:xfrm>
          <a:prstGeom prst="rect">
            <a:avLst/>
          </a:prstGeom>
          <a:noFill/>
        </p:spPr>
        <p:txBody>
          <a:bodyPr wrap="square" rtlCol="0">
            <a:spAutoFit/>
          </a:bodyPr>
          <a:lstStyle/>
          <a:p>
            <a:r>
              <a:rPr lang="en-US" dirty="0"/>
              <a:t>aba$</a:t>
            </a:r>
          </a:p>
        </p:txBody>
      </p:sp>
      <p:sp>
        <p:nvSpPr>
          <p:cNvPr id="41" name="Oval 40">
            <a:extLst>
              <a:ext uri="{FF2B5EF4-FFF2-40B4-BE49-F238E27FC236}">
                <a16:creationId xmlns:a16="http://schemas.microsoft.com/office/drawing/2014/main" id="{D035F0E1-6824-4887-B0B9-6480B05D50E4}"/>
              </a:ext>
            </a:extLst>
          </p:cNvPr>
          <p:cNvSpPr/>
          <p:nvPr/>
        </p:nvSpPr>
        <p:spPr>
          <a:xfrm>
            <a:off x="1944498" y="2274541"/>
            <a:ext cx="195943" cy="177301"/>
          </a:xfrm>
          <a:prstGeom prst="ellipse">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82142FE7-AC1D-44A1-8613-8C59EF63164F}"/>
              </a:ext>
            </a:extLst>
          </p:cNvPr>
          <p:cNvSpPr/>
          <p:nvPr/>
        </p:nvSpPr>
        <p:spPr>
          <a:xfrm>
            <a:off x="2462662" y="2792705"/>
            <a:ext cx="195943" cy="17730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B6BA696B-FA87-4459-9621-3D17C55512B0}"/>
              </a:ext>
            </a:extLst>
          </p:cNvPr>
          <p:cNvSpPr/>
          <p:nvPr/>
        </p:nvSpPr>
        <p:spPr>
          <a:xfrm>
            <a:off x="1317483" y="2836247"/>
            <a:ext cx="195943" cy="177301"/>
          </a:xfrm>
          <a:prstGeom prst="ellipse">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A4C9A156-8E78-456D-9EBF-04C452DFEF05}"/>
              </a:ext>
            </a:extLst>
          </p:cNvPr>
          <p:cNvSpPr/>
          <p:nvPr/>
        </p:nvSpPr>
        <p:spPr>
          <a:xfrm>
            <a:off x="2205758" y="3280388"/>
            <a:ext cx="195943" cy="177301"/>
          </a:xfrm>
          <a:prstGeom prst="ellipse">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DC4CBF07-3943-4034-A682-460E9A56E78E}"/>
              </a:ext>
            </a:extLst>
          </p:cNvPr>
          <p:cNvSpPr/>
          <p:nvPr/>
        </p:nvSpPr>
        <p:spPr>
          <a:xfrm>
            <a:off x="2584583" y="3724524"/>
            <a:ext cx="195943" cy="17730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D3750B5C-EF29-463C-98BC-40830A294D17}"/>
              </a:ext>
            </a:extLst>
          </p:cNvPr>
          <p:cNvSpPr/>
          <p:nvPr/>
        </p:nvSpPr>
        <p:spPr>
          <a:xfrm>
            <a:off x="1321839" y="3872569"/>
            <a:ext cx="195943" cy="177301"/>
          </a:xfrm>
          <a:prstGeom prst="ellipse">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F86B409A-0510-43E8-AA82-E129FEC857B2}"/>
              </a:ext>
            </a:extLst>
          </p:cNvPr>
          <p:cNvSpPr/>
          <p:nvPr/>
        </p:nvSpPr>
        <p:spPr>
          <a:xfrm>
            <a:off x="957042" y="4854491"/>
            <a:ext cx="195943" cy="17730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79A80940-EE4C-43A4-A93F-AD8DE3B2F716}"/>
              </a:ext>
            </a:extLst>
          </p:cNvPr>
          <p:cNvSpPr/>
          <p:nvPr/>
        </p:nvSpPr>
        <p:spPr>
          <a:xfrm>
            <a:off x="1718076" y="3315222"/>
            <a:ext cx="195943" cy="17730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F4D19271-8ECC-4CCA-9895-F02CC382A976}"/>
              </a:ext>
            </a:extLst>
          </p:cNvPr>
          <p:cNvSpPr/>
          <p:nvPr/>
        </p:nvSpPr>
        <p:spPr>
          <a:xfrm>
            <a:off x="799322" y="3336992"/>
            <a:ext cx="195943" cy="17730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2" name="Straight Arrow Connector 51">
            <a:extLst>
              <a:ext uri="{FF2B5EF4-FFF2-40B4-BE49-F238E27FC236}">
                <a16:creationId xmlns:a16="http://schemas.microsoft.com/office/drawing/2014/main" id="{F29498AE-F573-4E9D-B27F-FC6F30054E94}"/>
              </a:ext>
            </a:extLst>
          </p:cNvPr>
          <p:cNvCxnSpPr>
            <a:stCxn id="41" idx="2"/>
            <a:endCxn id="43" idx="7"/>
          </p:cNvCxnSpPr>
          <p:nvPr/>
        </p:nvCxnSpPr>
        <p:spPr>
          <a:xfrm flipH="1">
            <a:off x="1484731" y="2363192"/>
            <a:ext cx="459767" cy="4990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E7D149DB-900C-4337-968B-DFA8A6CE211E}"/>
              </a:ext>
            </a:extLst>
          </p:cNvPr>
          <p:cNvCxnSpPr>
            <a:cxnSpLocks/>
            <a:stCxn id="41" idx="6"/>
            <a:endCxn id="42" idx="1"/>
          </p:cNvCxnSpPr>
          <p:nvPr/>
        </p:nvCxnSpPr>
        <p:spPr>
          <a:xfrm>
            <a:off x="2140441" y="2363192"/>
            <a:ext cx="350916" cy="45547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1F388A65-7499-4548-AE1F-00B562662064}"/>
              </a:ext>
            </a:extLst>
          </p:cNvPr>
          <p:cNvCxnSpPr>
            <a:cxnSpLocks/>
            <a:endCxn id="45" idx="0"/>
          </p:cNvCxnSpPr>
          <p:nvPr/>
        </p:nvCxnSpPr>
        <p:spPr>
          <a:xfrm>
            <a:off x="2381713" y="3400658"/>
            <a:ext cx="300842" cy="3238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2F1277B0-BBB6-4786-A76B-48D3F925AB06}"/>
              </a:ext>
            </a:extLst>
          </p:cNvPr>
          <p:cNvCxnSpPr>
            <a:cxnSpLocks/>
            <a:endCxn id="51" idx="0"/>
          </p:cNvCxnSpPr>
          <p:nvPr/>
        </p:nvCxnSpPr>
        <p:spPr>
          <a:xfrm flipH="1">
            <a:off x="897294" y="2959731"/>
            <a:ext cx="441960" cy="37726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8344888F-DE0C-4E78-AA2F-EF4F0EA5F9D0}"/>
              </a:ext>
            </a:extLst>
          </p:cNvPr>
          <p:cNvCxnSpPr>
            <a:cxnSpLocks/>
            <a:endCxn id="50" idx="0"/>
          </p:cNvCxnSpPr>
          <p:nvPr/>
        </p:nvCxnSpPr>
        <p:spPr>
          <a:xfrm>
            <a:off x="1515599" y="3016320"/>
            <a:ext cx="300449" cy="29890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2D329B85-2A4A-47A9-A3EB-2A3C8ACEAC2A}"/>
              </a:ext>
            </a:extLst>
          </p:cNvPr>
          <p:cNvCxnSpPr>
            <a:cxnSpLocks/>
          </p:cNvCxnSpPr>
          <p:nvPr/>
        </p:nvCxnSpPr>
        <p:spPr>
          <a:xfrm flipH="1">
            <a:off x="1384209" y="3048806"/>
            <a:ext cx="4148" cy="76748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0FE80D0D-ABCB-4589-BD6F-EC75266A852C}"/>
              </a:ext>
            </a:extLst>
          </p:cNvPr>
          <p:cNvCxnSpPr>
            <a:cxnSpLocks/>
          </p:cNvCxnSpPr>
          <p:nvPr/>
        </p:nvCxnSpPr>
        <p:spPr>
          <a:xfrm flipH="1">
            <a:off x="1104116" y="4002174"/>
            <a:ext cx="279892" cy="77071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24F9B9D8-9FB4-4869-A720-1AD07AC527E3}"/>
              </a:ext>
            </a:extLst>
          </p:cNvPr>
          <p:cNvSpPr txBox="1"/>
          <p:nvPr/>
        </p:nvSpPr>
        <p:spPr>
          <a:xfrm rot="19172715">
            <a:off x="785584" y="2806494"/>
            <a:ext cx="663578" cy="369332"/>
          </a:xfrm>
          <a:prstGeom prst="rect">
            <a:avLst/>
          </a:prstGeom>
          <a:noFill/>
        </p:spPr>
        <p:txBody>
          <a:bodyPr wrap="square" rtlCol="0">
            <a:spAutoFit/>
          </a:bodyPr>
          <a:lstStyle/>
          <a:p>
            <a:r>
              <a:rPr lang="en-US" dirty="0"/>
              <a:t>aba$</a:t>
            </a:r>
          </a:p>
        </p:txBody>
      </p:sp>
      <p:sp>
        <p:nvSpPr>
          <p:cNvPr id="60" name="TextBox 59">
            <a:extLst>
              <a:ext uri="{FF2B5EF4-FFF2-40B4-BE49-F238E27FC236}">
                <a16:creationId xmlns:a16="http://schemas.microsoft.com/office/drawing/2014/main" id="{A342C97C-E594-419B-A5BE-5F74DC37B069}"/>
              </a:ext>
            </a:extLst>
          </p:cNvPr>
          <p:cNvSpPr txBox="1"/>
          <p:nvPr/>
        </p:nvSpPr>
        <p:spPr>
          <a:xfrm rot="5400000">
            <a:off x="1289849" y="3217190"/>
            <a:ext cx="468141" cy="369332"/>
          </a:xfrm>
          <a:prstGeom prst="rect">
            <a:avLst/>
          </a:prstGeom>
          <a:noFill/>
        </p:spPr>
        <p:txBody>
          <a:bodyPr wrap="square" rtlCol="0">
            <a:spAutoFit/>
          </a:bodyPr>
          <a:lstStyle/>
          <a:p>
            <a:r>
              <a:rPr lang="en-US" dirty="0" err="1"/>
              <a:t>ba</a:t>
            </a:r>
            <a:endParaRPr lang="en-US" dirty="0"/>
          </a:p>
        </p:txBody>
      </p:sp>
      <p:sp>
        <p:nvSpPr>
          <p:cNvPr id="61" name="TextBox 60">
            <a:extLst>
              <a:ext uri="{FF2B5EF4-FFF2-40B4-BE49-F238E27FC236}">
                <a16:creationId xmlns:a16="http://schemas.microsoft.com/office/drawing/2014/main" id="{8B1DE7BD-DDEF-4B22-AE48-C2ED244E0FA2}"/>
              </a:ext>
            </a:extLst>
          </p:cNvPr>
          <p:cNvSpPr txBox="1"/>
          <p:nvPr/>
        </p:nvSpPr>
        <p:spPr>
          <a:xfrm rot="21306919">
            <a:off x="1659565" y="2883740"/>
            <a:ext cx="370115" cy="369332"/>
          </a:xfrm>
          <a:prstGeom prst="rect">
            <a:avLst/>
          </a:prstGeom>
          <a:noFill/>
        </p:spPr>
        <p:txBody>
          <a:bodyPr wrap="square" rtlCol="0">
            <a:spAutoFit/>
          </a:bodyPr>
          <a:lstStyle/>
          <a:p>
            <a:r>
              <a:rPr lang="en-US" dirty="0"/>
              <a:t>$</a:t>
            </a:r>
          </a:p>
        </p:txBody>
      </p:sp>
      <p:sp>
        <p:nvSpPr>
          <p:cNvPr id="62" name="Oval 61">
            <a:extLst>
              <a:ext uri="{FF2B5EF4-FFF2-40B4-BE49-F238E27FC236}">
                <a16:creationId xmlns:a16="http://schemas.microsoft.com/office/drawing/2014/main" id="{EB783911-515B-4AF9-8202-26A9A34C782D}"/>
              </a:ext>
            </a:extLst>
          </p:cNvPr>
          <p:cNvSpPr/>
          <p:nvPr/>
        </p:nvSpPr>
        <p:spPr>
          <a:xfrm>
            <a:off x="1577192" y="4551406"/>
            <a:ext cx="195943" cy="17730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3" name="Straight Arrow Connector 62">
            <a:extLst>
              <a:ext uri="{FF2B5EF4-FFF2-40B4-BE49-F238E27FC236}">
                <a16:creationId xmlns:a16="http://schemas.microsoft.com/office/drawing/2014/main" id="{0CAF334B-6DC2-4CCF-BEA0-571C94CF19EA}"/>
              </a:ext>
            </a:extLst>
          </p:cNvPr>
          <p:cNvCxnSpPr>
            <a:cxnSpLocks/>
            <a:stCxn id="46" idx="5"/>
            <a:endCxn id="62" idx="0"/>
          </p:cNvCxnSpPr>
          <p:nvPr/>
        </p:nvCxnSpPr>
        <p:spPr>
          <a:xfrm>
            <a:off x="1489087" y="4023905"/>
            <a:ext cx="186077" cy="52750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AA7EA1E6-FE5C-4162-8025-DDE35CD73EE7}"/>
              </a:ext>
            </a:extLst>
          </p:cNvPr>
          <p:cNvSpPr txBox="1"/>
          <p:nvPr/>
        </p:nvSpPr>
        <p:spPr>
          <a:xfrm rot="4328944">
            <a:off x="1550448" y="4097960"/>
            <a:ext cx="370115" cy="369332"/>
          </a:xfrm>
          <a:prstGeom prst="rect">
            <a:avLst/>
          </a:prstGeom>
          <a:noFill/>
        </p:spPr>
        <p:txBody>
          <a:bodyPr wrap="square" rtlCol="0">
            <a:spAutoFit/>
          </a:bodyPr>
          <a:lstStyle/>
          <a:p>
            <a:r>
              <a:rPr lang="en-US" dirty="0"/>
              <a:t>$</a:t>
            </a:r>
          </a:p>
        </p:txBody>
      </p:sp>
      <p:sp>
        <p:nvSpPr>
          <p:cNvPr id="65" name="TextBox 64">
            <a:extLst>
              <a:ext uri="{FF2B5EF4-FFF2-40B4-BE49-F238E27FC236}">
                <a16:creationId xmlns:a16="http://schemas.microsoft.com/office/drawing/2014/main" id="{52431263-F1C8-4CE2-9967-A28115CE1F1D}"/>
              </a:ext>
            </a:extLst>
          </p:cNvPr>
          <p:cNvSpPr txBox="1"/>
          <p:nvPr/>
        </p:nvSpPr>
        <p:spPr>
          <a:xfrm rot="21306919">
            <a:off x="2499945" y="3240789"/>
            <a:ext cx="370115" cy="369332"/>
          </a:xfrm>
          <a:prstGeom prst="rect">
            <a:avLst/>
          </a:prstGeom>
          <a:noFill/>
        </p:spPr>
        <p:txBody>
          <a:bodyPr wrap="square" rtlCol="0">
            <a:spAutoFit/>
          </a:bodyPr>
          <a:lstStyle/>
          <a:p>
            <a:r>
              <a:rPr lang="en-US" dirty="0"/>
              <a:t>$</a:t>
            </a:r>
          </a:p>
        </p:txBody>
      </p:sp>
      <p:sp>
        <p:nvSpPr>
          <p:cNvPr id="66" name="TextBox 65">
            <a:extLst>
              <a:ext uri="{FF2B5EF4-FFF2-40B4-BE49-F238E27FC236}">
                <a16:creationId xmlns:a16="http://schemas.microsoft.com/office/drawing/2014/main" id="{A7A648F0-C6A5-40AC-8D9E-2629BEF22A6C}"/>
              </a:ext>
            </a:extLst>
          </p:cNvPr>
          <p:cNvSpPr txBox="1"/>
          <p:nvPr/>
        </p:nvSpPr>
        <p:spPr>
          <a:xfrm rot="18710565">
            <a:off x="1460553" y="2314715"/>
            <a:ext cx="370115" cy="369332"/>
          </a:xfrm>
          <a:prstGeom prst="rect">
            <a:avLst/>
          </a:prstGeom>
          <a:noFill/>
        </p:spPr>
        <p:txBody>
          <a:bodyPr wrap="square" rtlCol="0">
            <a:spAutoFit/>
          </a:bodyPr>
          <a:lstStyle/>
          <a:p>
            <a:r>
              <a:rPr lang="en-US" dirty="0"/>
              <a:t>a</a:t>
            </a:r>
          </a:p>
        </p:txBody>
      </p:sp>
      <p:cxnSp>
        <p:nvCxnSpPr>
          <p:cNvPr id="67" name="Straight Arrow Connector 66">
            <a:extLst>
              <a:ext uri="{FF2B5EF4-FFF2-40B4-BE49-F238E27FC236}">
                <a16:creationId xmlns:a16="http://schemas.microsoft.com/office/drawing/2014/main" id="{D01AF9CB-D2A0-4B51-AF08-1EEFF2EAA2DB}"/>
              </a:ext>
            </a:extLst>
          </p:cNvPr>
          <p:cNvCxnSpPr>
            <a:cxnSpLocks/>
          </p:cNvCxnSpPr>
          <p:nvPr/>
        </p:nvCxnSpPr>
        <p:spPr>
          <a:xfrm flipH="1">
            <a:off x="2162826" y="3501756"/>
            <a:ext cx="107001" cy="62830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5ADE5AE3-CD28-46D8-8C4C-7C0BE9EEE75A}"/>
              </a:ext>
            </a:extLst>
          </p:cNvPr>
          <p:cNvSpPr txBox="1"/>
          <p:nvPr/>
        </p:nvSpPr>
        <p:spPr>
          <a:xfrm rot="16803507">
            <a:off x="1729310" y="3560072"/>
            <a:ext cx="717164" cy="369332"/>
          </a:xfrm>
          <a:prstGeom prst="rect">
            <a:avLst/>
          </a:prstGeom>
          <a:noFill/>
        </p:spPr>
        <p:txBody>
          <a:bodyPr wrap="square" rtlCol="0">
            <a:spAutoFit/>
          </a:bodyPr>
          <a:lstStyle/>
          <a:p>
            <a:r>
              <a:rPr lang="en-US" dirty="0"/>
              <a:t>aba$</a:t>
            </a:r>
          </a:p>
        </p:txBody>
      </p:sp>
      <p:sp>
        <p:nvSpPr>
          <p:cNvPr id="69" name="Oval 68">
            <a:extLst>
              <a:ext uri="{FF2B5EF4-FFF2-40B4-BE49-F238E27FC236}">
                <a16:creationId xmlns:a16="http://schemas.microsoft.com/office/drawing/2014/main" id="{9FC5044B-384B-4897-8CBE-11E314DF07B0}"/>
              </a:ext>
            </a:extLst>
          </p:cNvPr>
          <p:cNvSpPr/>
          <p:nvPr/>
        </p:nvSpPr>
        <p:spPr>
          <a:xfrm>
            <a:off x="2052207" y="4221316"/>
            <a:ext cx="195943" cy="17730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TextBox 69">
            <a:extLst>
              <a:ext uri="{FF2B5EF4-FFF2-40B4-BE49-F238E27FC236}">
                <a16:creationId xmlns:a16="http://schemas.microsoft.com/office/drawing/2014/main" id="{90C84DAE-05DF-4EA3-9A15-AAD958C3E27A}"/>
              </a:ext>
            </a:extLst>
          </p:cNvPr>
          <p:cNvSpPr txBox="1"/>
          <p:nvPr/>
        </p:nvSpPr>
        <p:spPr>
          <a:xfrm rot="3653415">
            <a:off x="2255269" y="2357304"/>
            <a:ext cx="370115" cy="369332"/>
          </a:xfrm>
          <a:prstGeom prst="rect">
            <a:avLst/>
          </a:prstGeom>
          <a:noFill/>
        </p:spPr>
        <p:txBody>
          <a:bodyPr wrap="square" rtlCol="0">
            <a:spAutoFit/>
          </a:bodyPr>
          <a:lstStyle/>
          <a:p>
            <a:r>
              <a:rPr lang="en-US" dirty="0"/>
              <a:t>$</a:t>
            </a:r>
          </a:p>
        </p:txBody>
      </p:sp>
      <p:cxnSp>
        <p:nvCxnSpPr>
          <p:cNvPr id="71" name="Straight Arrow Connector 70">
            <a:extLst>
              <a:ext uri="{FF2B5EF4-FFF2-40B4-BE49-F238E27FC236}">
                <a16:creationId xmlns:a16="http://schemas.microsoft.com/office/drawing/2014/main" id="{72086394-3FDE-41E4-B857-686A570FDBCB}"/>
              </a:ext>
            </a:extLst>
          </p:cNvPr>
          <p:cNvCxnSpPr>
            <a:cxnSpLocks/>
          </p:cNvCxnSpPr>
          <p:nvPr/>
        </p:nvCxnSpPr>
        <p:spPr>
          <a:xfrm>
            <a:off x="2042470" y="2451842"/>
            <a:ext cx="261260" cy="82854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6B4359B8-D475-4910-AE7F-7DDAAA4DF5F4}"/>
              </a:ext>
            </a:extLst>
          </p:cNvPr>
          <p:cNvSpPr txBox="1"/>
          <p:nvPr/>
        </p:nvSpPr>
        <p:spPr>
          <a:xfrm rot="3890013">
            <a:off x="2051314" y="2681705"/>
            <a:ext cx="522245" cy="369332"/>
          </a:xfrm>
          <a:prstGeom prst="rect">
            <a:avLst/>
          </a:prstGeom>
          <a:noFill/>
        </p:spPr>
        <p:txBody>
          <a:bodyPr wrap="square" rtlCol="0">
            <a:spAutoFit/>
          </a:bodyPr>
          <a:lstStyle/>
          <a:p>
            <a:r>
              <a:rPr lang="en-US" dirty="0" err="1"/>
              <a:t>ba</a:t>
            </a:r>
            <a:endParaRPr lang="en-US" dirty="0"/>
          </a:p>
        </p:txBody>
      </p:sp>
    </p:spTree>
    <p:extLst>
      <p:ext uri="{BB962C8B-B14F-4D97-AF65-F5344CB8AC3E}">
        <p14:creationId xmlns:p14="http://schemas.microsoft.com/office/powerpoint/2010/main" val="279459787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4F3F9-C2E6-4F79-8B43-C62096957853}"/>
              </a:ext>
            </a:extLst>
          </p:cNvPr>
          <p:cNvSpPr>
            <a:spLocks noGrp="1"/>
          </p:cNvSpPr>
          <p:nvPr>
            <p:ph type="title"/>
          </p:nvPr>
        </p:nvSpPr>
        <p:spPr/>
        <p:txBody>
          <a:bodyPr/>
          <a:lstStyle/>
          <a:p>
            <a:pPr algn="ctr"/>
            <a:r>
              <a:rPr lang="en-US" dirty="0"/>
              <a:t>Quiz time!</a:t>
            </a:r>
          </a:p>
        </p:txBody>
      </p:sp>
      <mc:AlternateContent xmlns:mc="http://schemas.openxmlformats.org/markup-compatibility/2006" xmlns:a14="http://schemas.microsoft.com/office/drawing/2010/main">
        <mc:Choice Requires="a14">
          <p:sp>
            <p:nvSpPr>
              <p:cNvPr id="104" name="TextBox 103">
                <a:extLst>
                  <a:ext uri="{FF2B5EF4-FFF2-40B4-BE49-F238E27FC236}">
                    <a16:creationId xmlns:a16="http://schemas.microsoft.com/office/drawing/2014/main" id="{3EAD760C-5A1C-4BA6-B155-A8210994F4A3}"/>
                  </a:ext>
                </a:extLst>
              </p:cNvPr>
              <p:cNvSpPr txBox="1"/>
              <p:nvPr/>
            </p:nvSpPr>
            <p:spPr>
              <a:xfrm>
                <a:off x="4188890" y="1841747"/>
                <a:ext cx="6487511" cy="707886"/>
              </a:xfrm>
              <a:prstGeom prst="rect">
                <a:avLst/>
              </a:prstGeom>
              <a:noFill/>
            </p:spPr>
            <p:txBody>
              <a:bodyPr wrap="square" rtlCol="0">
                <a:spAutoFit/>
              </a:bodyPr>
              <a:lstStyle/>
              <a:p>
                <a:pPr marL="285750" indent="-285750">
                  <a:buFont typeface="Arial" panose="020B0604020202020204" pitchFamily="34" charset="0"/>
                  <a:buChar char="•"/>
                </a:pPr>
                <a:r>
                  <a:rPr lang="en-US" dirty="0"/>
                  <a:t>A suffix tree, as shown on the left, consumes </a:t>
                </a:r>
                <a14:m>
                  <m:oMath xmlns:m="http://schemas.openxmlformats.org/officeDocument/2006/math">
                    <m:r>
                      <a:rPr lang="en-US" b="1" i="1" u="sng" smtClean="0">
                        <a:latin typeface="Cambria Math" panose="02040503050406030204" pitchFamily="18" charset="0"/>
                        <a:ea typeface="Cambria Math" panose="02040503050406030204" pitchFamily="18" charset="0"/>
                      </a:rPr>
                      <m:t>𝓞</m:t>
                    </m:r>
                    <m:r>
                      <a:rPr lang="en-US" b="1" i="1" u="sng" smtClean="0">
                        <a:latin typeface="Cambria Math" panose="02040503050406030204" pitchFamily="18" charset="0"/>
                        <a:ea typeface="Cambria Math" panose="02040503050406030204" pitchFamily="18" charset="0"/>
                      </a:rPr>
                      <m:t>(</m:t>
                    </m:r>
                    <m:sSup>
                      <m:sSupPr>
                        <m:ctrlPr>
                          <a:rPr lang="en-US" b="1" i="1" u="sng" smtClean="0">
                            <a:latin typeface="Cambria Math" panose="02040503050406030204" pitchFamily="18" charset="0"/>
                            <a:ea typeface="Cambria Math" panose="02040503050406030204" pitchFamily="18" charset="0"/>
                          </a:rPr>
                        </m:ctrlPr>
                      </m:sSupPr>
                      <m:e>
                        <m:r>
                          <a:rPr lang="en-US" b="1" i="1" u="sng" smtClean="0">
                            <a:latin typeface="Cambria Math" panose="02040503050406030204" pitchFamily="18" charset="0"/>
                            <a:ea typeface="Cambria Math" panose="02040503050406030204" pitchFamily="18" charset="0"/>
                          </a:rPr>
                          <m:t>𝒏</m:t>
                        </m:r>
                      </m:e>
                      <m:sup>
                        <m:r>
                          <a:rPr lang="en-US" b="1" i="1" u="sng" smtClean="0">
                            <a:latin typeface="Cambria Math" panose="02040503050406030204" pitchFamily="18" charset="0"/>
                            <a:ea typeface="Cambria Math" panose="02040503050406030204" pitchFamily="18" charset="0"/>
                          </a:rPr>
                          <m:t> </m:t>
                        </m:r>
                      </m:sup>
                    </m:sSup>
                    <m:r>
                      <a:rPr lang="en-US" b="1" i="1" u="sng" smtClean="0">
                        <a:latin typeface="Cambria Math" panose="02040503050406030204" pitchFamily="18" charset="0"/>
                        <a:ea typeface="Cambria Math" panose="02040503050406030204" pitchFamily="18" charset="0"/>
                      </a:rPr>
                      <m:t>)</m:t>
                    </m:r>
                  </m:oMath>
                </a14:m>
                <a:r>
                  <a:rPr lang="en-US" sz="2000" b="1" u="sng" dirty="0"/>
                  <a:t> space </a:t>
                </a:r>
                <a:r>
                  <a:rPr lang="en-US" sz="2000" dirty="0"/>
                  <a:t>(for a text of length </a:t>
                </a:r>
                <a14:m>
                  <m:oMath xmlns:m="http://schemas.openxmlformats.org/officeDocument/2006/math">
                    <m:r>
                      <a:rPr lang="en-US" sz="2000" b="0" i="1" smtClean="0">
                        <a:latin typeface="Cambria Math" panose="02040503050406030204" pitchFamily="18" charset="0"/>
                      </a:rPr>
                      <m:t>𝑛</m:t>
                    </m:r>
                  </m:oMath>
                </a14:m>
                <a:r>
                  <a:rPr lang="en-US" sz="2000" dirty="0"/>
                  <a:t>).</a:t>
                </a:r>
              </a:p>
            </p:txBody>
          </p:sp>
        </mc:Choice>
        <mc:Fallback xmlns="">
          <p:sp>
            <p:nvSpPr>
              <p:cNvPr id="104" name="TextBox 103">
                <a:extLst>
                  <a:ext uri="{FF2B5EF4-FFF2-40B4-BE49-F238E27FC236}">
                    <a16:creationId xmlns:a16="http://schemas.microsoft.com/office/drawing/2014/main" id="{3EAD760C-5A1C-4BA6-B155-A8210994F4A3}"/>
                  </a:ext>
                </a:extLst>
              </p:cNvPr>
              <p:cNvSpPr txBox="1">
                <a:spLocks noRot="1" noChangeAspect="1" noMove="1" noResize="1" noEditPoints="1" noAdjustHandles="1" noChangeArrowheads="1" noChangeShapeType="1" noTextEdit="1"/>
              </p:cNvSpPr>
              <p:nvPr/>
            </p:nvSpPr>
            <p:spPr>
              <a:xfrm>
                <a:off x="4188890" y="1841747"/>
                <a:ext cx="6487511" cy="707886"/>
              </a:xfrm>
              <a:prstGeom prst="rect">
                <a:avLst/>
              </a:prstGeom>
              <a:blipFill>
                <a:blip r:embed="rId2"/>
                <a:stretch>
                  <a:fillRect l="-564" t="-4310" b="-14655"/>
                </a:stretch>
              </a:blipFill>
            </p:spPr>
            <p:txBody>
              <a:bodyPr/>
              <a:lstStyle/>
              <a:p>
                <a:r>
                  <a:rPr lang="en-US">
                    <a:noFill/>
                  </a:rPr>
                  <a:t> </a:t>
                </a:r>
              </a:p>
            </p:txBody>
          </p:sp>
        </mc:Fallback>
      </mc:AlternateContent>
      <p:sp>
        <p:nvSpPr>
          <p:cNvPr id="105" name="TextBox 104">
            <a:extLst>
              <a:ext uri="{FF2B5EF4-FFF2-40B4-BE49-F238E27FC236}">
                <a16:creationId xmlns:a16="http://schemas.microsoft.com/office/drawing/2014/main" id="{F6F1B560-ECCF-4D55-8DE5-FBDDF38DBD9C}"/>
              </a:ext>
            </a:extLst>
          </p:cNvPr>
          <p:cNvSpPr txBox="1"/>
          <p:nvPr/>
        </p:nvSpPr>
        <p:spPr>
          <a:xfrm rot="17268971">
            <a:off x="745090" y="4040772"/>
            <a:ext cx="717164" cy="369332"/>
          </a:xfrm>
          <a:prstGeom prst="rect">
            <a:avLst/>
          </a:prstGeom>
          <a:noFill/>
        </p:spPr>
        <p:txBody>
          <a:bodyPr wrap="square" rtlCol="0">
            <a:spAutoFit/>
          </a:bodyPr>
          <a:lstStyle/>
          <a:p>
            <a:r>
              <a:rPr lang="en-US" dirty="0"/>
              <a:t>aba$</a:t>
            </a:r>
          </a:p>
        </p:txBody>
      </p:sp>
      <p:sp>
        <p:nvSpPr>
          <p:cNvPr id="106" name="Oval 105">
            <a:extLst>
              <a:ext uri="{FF2B5EF4-FFF2-40B4-BE49-F238E27FC236}">
                <a16:creationId xmlns:a16="http://schemas.microsoft.com/office/drawing/2014/main" id="{69FC2A91-3BA6-4F97-9F3E-5AC4328A674B}"/>
              </a:ext>
            </a:extLst>
          </p:cNvPr>
          <p:cNvSpPr/>
          <p:nvPr/>
        </p:nvSpPr>
        <p:spPr>
          <a:xfrm>
            <a:off x="1944498" y="2274541"/>
            <a:ext cx="195943" cy="177301"/>
          </a:xfrm>
          <a:prstGeom prst="ellipse">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837CC84C-1F00-429C-B3AE-88B594E44D1C}"/>
              </a:ext>
            </a:extLst>
          </p:cNvPr>
          <p:cNvSpPr/>
          <p:nvPr/>
        </p:nvSpPr>
        <p:spPr>
          <a:xfrm>
            <a:off x="2462662" y="2792705"/>
            <a:ext cx="195943" cy="17730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a:extLst>
              <a:ext uri="{FF2B5EF4-FFF2-40B4-BE49-F238E27FC236}">
                <a16:creationId xmlns:a16="http://schemas.microsoft.com/office/drawing/2014/main" id="{5FF73271-4089-43C8-B0B4-BAFBB042E9F8}"/>
              </a:ext>
            </a:extLst>
          </p:cNvPr>
          <p:cNvSpPr/>
          <p:nvPr/>
        </p:nvSpPr>
        <p:spPr>
          <a:xfrm>
            <a:off x="1317483" y="2836247"/>
            <a:ext cx="195943" cy="177301"/>
          </a:xfrm>
          <a:prstGeom prst="ellipse">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a:extLst>
              <a:ext uri="{FF2B5EF4-FFF2-40B4-BE49-F238E27FC236}">
                <a16:creationId xmlns:a16="http://schemas.microsoft.com/office/drawing/2014/main" id="{ACB3160A-7C74-4568-BFF2-41B69BE9225F}"/>
              </a:ext>
            </a:extLst>
          </p:cNvPr>
          <p:cNvSpPr/>
          <p:nvPr/>
        </p:nvSpPr>
        <p:spPr>
          <a:xfrm>
            <a:off x="2205758" y="3280388"/>
            <a:ext cx="195943" cy="177301"/>
          </a:xfrm>
          <a:prstGeom prst="ellipse">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Oval 110">
            <a:extLst>
              <a:ext uri="{FF2B5EF4-FFF2-40B4-BE49-F238E27FC236}">
                <a16:creationId xmlns:a16="http://schemas.microsoft.com/office/drawing/2014/main" id="{155A8062-AB3A-494D-A3EB-8220E7C7E5A9}"/>
              </a:ext>
            </a:extLst>
          </p:cNvPr>
          <p:cNvSpPr/>
          <p:nvPr/>
        </p:nvSpPr>
        <p:spPr>
          <a:xfrm>
            <a:off x="2584583" y="3724524"/>
            <a:ext cx="195943" cy="17730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Oval 112">
            <a:extLst>
              <a:ext uri="{FF2B5EF4-FFF2-40B4-BE49-F238E27FC236}">
                <a16:creationId xmlns:a16="http://schemas.microsoft.com/office/drawing/2014/main" id="{4E3FB532-43E9-4E05-95B4-3524B9E5C6C1}"/>
              </a:ext>
            </a:extLst>
          </p:cNvPr>
          <p:cNvSpPr/>
          <p:nvPr/>
        </p:nvSpPr>
        <p:spPr>
          <a:xfrm>
            <a:off x="1321839" y="3872569"/>
            <a:ext cx="195943" cy="177301"/>
          </a:xfrm>
          <a:prstGeom prst="ellipse">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a:extLst>
              <a:ext uri="{FF2B5EF4-FFF2-40B4-BE49-F238E27FC236}">
                <a16:creationId xmlns:a16="http://schemas.microsoft.com/office/drawing/2014/main" id="{43CE00F9-256D-4845-9EF9-2349D72216E8}"/>
              </a:ext>
            </a:extLst>
          </p:cNvPr>
          <p:cNvSpPr/>
          <p:nvPr/>
        </p:nvSpPr>
        <p:spPr>
          <a:xfrm>
            <a:off x="957042" y="4854491"/>
            <a:ext cx="195943" cy="17730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Oval 114">
            <a:extLst>
              <a:ext uri="{FF2B5EF4-FFF2-40B4-BE49-F238E27FC236}">
                <a16:creationId xmlns:a16="http://schemas.microsoft.com/office/drawing/2014/main" id="{8729D0DF-1EE4-4268-A1FD-972D7CC1CB8A}"/>
              </a:ext>
            </a:extLst>
          </p:cNvPr>
          <p:cNvSpPr/>
          <p:nvPr/>
        </p:nvSpPr>
        <p:spPr>
          <a:xfrm>
            <a:off x="1718076" y="3315222"/>
            <a:ext cx="195943" cy="17730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Oval 115">
            <a:extLst>
              <a:ext uri="{FF2B5EF4-FFF2-40B4-BE49-F238E27FC236}">
                <a16:creationId xmlns:a16="http://schemas.microsoft.com/office/drawing/2014/main" id="{40215A17-10F0-4E43-ABB6-D637DC8C52B1}"/>
              </a:ext>
            </a:extLst>
          </p:cNvPr>
          <p:cNvSpPr/>
          <p:nvPr/>
        </p:nvSpPr>
        <p:spPr>
          <a:xfrm>
            <a:off x="799322" y="3336992"/>
            <a:ext cx="195943" cy="17730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7" name="Straight Arrow Connector 116">
            <a:extLst>
              <a:ext uri="{FF2B5EF4-FFF2-40B4-BE49-F238E27FC236}">
                <a16:creationId xmlns:a16="http://schemas.microsoft.com/office/drawing/2014/main" id="{790D44EE-7B1B-4866-95D6-D8C1B9934BFE}"/>
              </a:ext>
            </a:extLst>
          </p:cNvPr>
          <p:cNvCxnSpPr>
            <a:stCxn id="106" idx="2"/>
            <a:endCxn id="109" idx="7"/>
          </p:cNvCxnSpPr>
          <p:nvPr/>
        </p:nvCxnSpPr>
        <p:spPr>
          <a:xfrm flipH="1">
            <a:off x="1484731" y="2363192"/>
            <a:ext cx="459767" cy="4990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Straight Arrow Connector 117">
            <a:extLst>
              <a:ext uri="{FF2B5EF4-FFF2-40B4-BE49-F238E27FC236}">
                <a16:creationId xmlns:a16="http://schemas.microsoft.com/office/drawing/2014/main" id="{2A82FC3E-27A1-4AE4-8BAC-5E8178F7B5A4}"/>
              </a:ext>
            </a:extLst>
          </p:cNvPr>
          <p:cNvCxnSpPr>
            <a:cxnSpLocks/>
            <a:stCxn id="106" idx="6"/>
            <a:endCxn id="107" idx="1"/>
          </p:cNvCxnSpPr>
          <p:nvPr/>
        </p:nvCxnSpPr>
        <p:spPr>
          <a:xfrm>
            <a:off x="2140441" y="2363192"/>
            <a:ext cx="350916" cy="45547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Straight Arrow Connector 120">
            <a:extLst>
              <a:ext uri="{FF2B5EF4-FFF2-40B4-BE49-F238E27FC236}">
                <a16:creationId xmlns:a16="http://schemas.microsoft.com/office/drawing/2014/main" id="{D140C194-2837-4A85-A80A-55E4739AA4C0}"/>
              </a:ext>
            </a:extLst>
          </p:cNvPr>
          <p:cNvCxnSpPr>
            <a:cxnSpLocks/>
            <a:endCxn id="111" idx="0"/>
          </p:cNvCxnSpPr>
          <p:nvPr/>
        </p:nvCxnSpPr>
        <p:spPr>
          <a:xfrm>
            <a:off x="2381713" y="3400658"/>
            <a:ext cx="300842" cy="3238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Straight Arrow Connector 121">
            <a:extLst>
              <a:ext uri="{FF2B5EF4-FFF2-40B4-BE49-F238E27FC236}">
                <a16:creationId xmlns:a16="http://schemas.microsoft.com/office/drawing/2014/main" id="{13D6830B-8B6D-4757-85A5-94C97B9E44E8}"/>
              </a:ext>
            </a:extLst>
          </p:cNvPr>
          <p:cNvCxnSpPr>
            <a:cxnSpLocks/>
            <a:endCxn id="116" idx="0"/>
          </p:cNvCxnSpPr>
          <p:nvPr/>
        </p:nvCxnSpPr>
        <p:spPr>
          <a:xfrm flipH="1">
            <a:off x="897294" y="2959731"/>
            <a:ext cx="441960" cy="37726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Straight Arrow Connector 122">
            <a:extLst>
              <a:ext uri="{FF2B5EF4-FFF2-40B4-BE49-F238E27FC236}">
                <a16:creationId xmlns:a16="http://schemas.microsoft.com/office/drawing/2014/main" id="{DF884305-1FBD-4968-89DE-8DAE799E8747}"/>
              </a:ext>
            </a:extLst>
          </p:cNvPr>
          <p:cNvCxnSpPr>
            <a:cxnSpLocks/>
            <a:endCxn id="115" idx="0"/>
          </p:cNvCxnSpPr>
          <p:nvPr/>
        </p:nvCxnSpPr>
        <p:spPr>
          <a:xfrm>
            <a:off x="1515599" y="3016320"/>
            <a:ext cx="300449" cy="29890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Straight Arrow Connector 124">
            <a:extLst>
              <a:ext uri="{FF2B5EF4-FFF2-40B4-BE49-F238E27FC236}">
                <a16:creationId xmlns:a16="http://schemas.microsoft.com/office/drawing/2014/main" id="{C584E01C-A17A-40D6-9BB6-D233B9840FAF}"/>
              </a:ext>
            </a:extLst>
          </p:cNvPr>
          <p:cNvCxnSpPr>
            <a:cxnSpLocks/>
          </p:cNvCxnSpPr>
          <p:nvPr/>
        </p:nvCxnSpPr>
        <p:spPr>
          <a:xfrm flipH="1">
            <a:off x="1384209" y="3048806"/>
            <a:ext cx="4148" cy="76748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6" name="Straight Arrow Connector 125">
            <a:extLst>
              <a:ext uri="{FF2B5EF4-FFF2-40B4-BE49-F238E27FC236}">
                <a16:creationId xmlns:a16="http://schemas.microsoft.com/office/drawing/2014/main" id="{7DF21E7B-389D-469E-B4F5-3861613510FF}"/>
              </a:ext>
            </a:extLst>
          </p:cNvPr>
          <p:cNvCxnSpPr>
            <a:cxnSpLocks/>
          </p:cNvCxnSpPr>
          <p:nvPr/>
        </p:nvCxnSpPr>
        <p:spPr>
          <a:xfrm flipH="1">
            <a:off x="1104116" y="4002174"/>
            <a:ext cx="279892" cy="77071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7" name="TextBox 126">
            <a:extLst>
              <a:ext uri="{FF2B5EF4-FFF2-40B4-BE49-F238E27FC236}">
                <a16:creationId xmlns:a16="http://schemas.microsoft.com/office/drawing/2014/main" id="{EF68514A-975B-417F-8391-433BF2F0DCE7}"/>
              </a:ext>
            </a:extLst>
          </p:cNvPr>
          <p:cNvSpPr txBox="1"/>
          <p:nvPr/>
        </p:nvSpPr>
        <p:spPr>
          <a:xfrm rot="19172715">
            <a:off x="783470" y="2800756"/>
            <a:ext cx="681264" cy="369332"/>
          </a:xfrm>
          <a:prstGeom prst="rect">
            <a:avLst/>
          </a:prstGeom>
          <a:noFill/>
        </p:spPr>
        <p:txBody>
          <a:bodyPr wrap="square" rtlCol="0">
            <a:spAutoFit/>
          </a:bodyPr>
          <a:lstStyle/>
          <a:p>
            <a:r>
              <a:rPr lang="en-US" dirty="0"/>
              <a:t>aba$</a:t>
            </a:r>
          </a:p>
        </p:txBody>
      </p:sp>
      <p:sp>
        <p:nvSpPr>
          <p:cNvPr id="128" name="TextBox 127">
            <a:extLst>
              <a:ext uri="{FF2B5EF4-FFF2-40B4-BE49-F238E27FC236}">
                <a16:creationId xmlns:a16="http://schemas.microsoft.com/office/drawing/2014/main" id="{6432E2CC-06F2-48F3-953F-565D8A925582}"/>
              </a:ext>
            </a:extLst>
          </p:cNvPr>
          <p:cNvSpPr txBox="1"/>
          <p:nvPr/>
        </p:nvSpPr>
        <p:spPr>
          <a:xfrm rot="5400000">
            <a:off x="1289849" y="3217190"/>
            <a:ext cx="468141" cy="369332"/>
          </a:xfrm>
          <a:prstGeom prst="rect">
            <a:avLst/>
          </a:prstGeom>
          <a:noFill/>
        </p:spPr>
        <p:txBody>
          <a:bodyPr wrap="square" rtlCol="0">
            <a:spAutoFit/>
          </a:bodyPr>
          <a:lstStyle/>
          <a:p>
            <a:r>
              <a:rPr lang="en-US" dirty="0" err="1"/>
              <a:t>ba</a:t>
            </a:r>
            <a:endParaRPr lang="en-US" dirty="0"/>
          </a:p>
        </p:txBody>
      </p:sp>
      <p:sp>
        <p:nvSpPr>
          <p:cNvPr id="129" name="TextBox 128">
            <a:extLst>
              <a:ext uri="{FF2B5EF4-FFF2-40B4-BE49-F238E27FC236}">
                <a16:creationId xmlns:a16="http://schemas.microsoft.com/office/drawing/2014/main" id="{AB66B0A3-D553-469B-AC02-0816CDCF1974}"/>
              </a:ext>
            </a:extLst>
          </p:cNvPr>
          <p:cNvSpPr txBox="1"/>
          <p:nvPr/>
        </p:nvSpPr>
        <p:spPr>
          <a:xfrm rot="21306919">
            <a:off x="1659565" y="2883740"/>
            <a:ext cx="370115" cy="369332"/>
          </a:xfrm>
          <a:prstGeom prst="rect">
            <a:avLst/>
          </a:prstGeom>
          <a:noFill/>
        </p:spPr>
        <p:txBody>
          <a:bodyPr wrap="square" rtlCol="0">
            <a:spAutoFit/>
          </a:bodyPr>
          <a:lstStyle/>
          <a:p>
            <a:r>
              <a:rPr lang="en-US" dirty="0"/>
              <a:t>$</a:t>
            </a:r>
          </a:p>
        </p:txBody>
      </p:sp>
      <p:sp>
        <p:nvSpPr>
          <p:cNvPr id="131" name="Oval 130">
            <a:extLst>
              <a:ext uri="{FF2B5EF4-FFF2-40B4-BE49-F238E27FC236}">
                <a16:creationId xmlns:a16="http://schemas.microsoft.com/office/drawing/2014/main" id="{1350E005-A2E2-43D0-9075-A4CC1EC5E4A4}"/>
              </a:ext>
            </a:extLst>
          </p:cNvPr>
          <p:cNvSpPr/>
          <p:nvPr/>
        </p:nvSpPr>
        <p:spPr>
          <a:xfrm>
            <a:off x="1577192" y="4551406"/>
            <a:ext cx="195943" cy="17730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2" name="Straight Arrow Connector 131">
            <a:extLst>
              <a:ext uri="{FF2B5EF4-FFF2-40B4-BE49-F238E27FC236}">
                <a16:creationId xmlns:a16="http://schemas.microsoft.com/office/drawing/2014/main" id="{39264ED0-A27D-4ACD-84B2-5F6060012B92}"/>
              </a:ext>
            </a:extLst>
          </p:cNvPr>
          <p:cNvCxnSpPr>
            <a:cxnSpLocks/>
            <a:stCxn id="113" idx="5"/>
            <a:endCxn id="131" idx="0"/>
          </p:cNvCxnSpPr>
          <p:nvPr/>
        </p:nvCxnSpPr>
        <p:spPr>
          <a:xfrm>
            <a:off x="1489087" y="4023905"/>
            <a:ext cx="186077" cy="52750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3" name="TextBox 132">
            <a:extLst>
              <a:ext uri="{FF2B5EF4-FFF2-40B4-BE49-F238E27FC236}">
                <a16:creationId xmlns:a16="http://schemas.microsoft.com/office/drawing/2014/main" id="{354BBC08-9C7B-4CCD-9B3D-3892AEE8AB14}"/>
              </a:ext>
            </a:extLst>
          </p:cNvPr>
          <p:cNvSpPr txBox="1"/>
          <p:nvPr/>
        </p:nvSpPr>
        <p:spPr>
          <a:xfrm rot="4328944">
            <a:off x="1550448" y="4097960"/>
            <a:ext cx="370115" cy="369332"/>
          </a:xfrm>
          <a:prstGeom prst="rect">
            <a:avLst/>
          </a:prstGeom>
          <a:noFill/>
        </p:spPr>
        <p:txBody>
          <a:bodyPr wrap="square" rtlCol="0">
            <a:spAutoFit/>
          </a:bodyPr>
          <a:lstStyle/>
          <a:p>
            <a:r>
              <a:rPr lang="en-US" dirty="0"/>
              <a:t>$</a:t>
            </a:r>
          </a:p>
        </p:txBody>
      </p:sp>
      <p:sp>
        <p:nvSpPr>
          <p:cNvPr id="135" name="TextBox 134">
            <a:extLst>
              <a:ext uri="{FF2B5EF4-FFF2-40B4-BE49-F238E27FC236}">
                <a16:creationId xmlns:a16="http://schemas.microsoft.com/office/drawing/2014/main" id="{DE470740-9F2B-4AF9-8DC8-4E14538427E0}"/>
              </a:ext>
            </a:extLst>
          </p:cNvPr>
          <p:cNvSpPr txBox="1"/>
          <p:nvPr/>
        </p:nvSpPr>
        <p:spPr>
          <a:xfrm rot="21306919">
            <a:off x="2499945" y="3240789"/>
            <a:ext cx="370115" cy="369332"/>
          </a:xfrm>
          <a:prstGeom prst="rect">
            <a:avLst/>
          </a:prstGeom>
          <a:noFill/>
        </p:spPr>
        <p:txBody>
          <a:bodyPr wrap="square" rtlCol="0">
            <a:spAutoFit/>
          </a:bodyPr>
          <a:lstStyle/>
          <a:p>
            <a:r>
              <a:rPr lang="en-US" dirty="0"/>
              <a:t>$</a:t>
            </a:r>
          </a:p>
        </p:txBody>
      </p:sp>
      <p:sp>
        <p:nvSpPr>
          <p:cNvPr id="137" name="TextBox 136">
            <a:extLst>
              <a:ext uri="{FF2B5EF4-FFF2-40B4-BE49-F238E27FC236}">
                <a16:creationId xmlns:a16="http://schemas.microsoft.com/office/drawing/2014/main" id="{F3545947-8ED5-4723-A207-6E3E5971D1AC}"/>
              </a:ext>
            </a:extLst>
          </p:cNvPr>
          <p:cNvSpPr txBox="1"/>
          <p:nvPr/>
        </p:nvSpPr>
        <p:spPr>
          <a:xfrm rot="18710565">
            <a:off x="1460553" y="2314715"/>
            <a:ext cx="370115" cy="369332"/>
          </a:xfrm>
          <a:prstGeom prst="rect">
            <a:avLst/>
          </a:prstGeom>
          <a:noFill/>
        </p:spPr>
        <p:txBody>
          <a:bodyPr wrap="square" rtlCol="0">
            <a:spAutoFit/>
          </a:bodyPr>
          <a:lstStyle/>
          <a:p>
            <a:r>
              <a:rPr lang="en-US" dirty="0"/>
              <a:t>a</a:t>
            </a:r>
          </a:p>
        </p:txBody>
      </p:sp>
      <p:cxnSp>
        <p:nvCxnSpPr>
          <p:cNvPr id="138" name="Straight Arrow Connector 137">
            <a:extLst>
              <a:ext uri="{FF2B5EF4-FFF2-40B4-BE49-F238E27FC236}">
                <a16:creationId xmlns:a16="http://schemas.microsoft.com/office/drawing/2014/main" id="{C146B6B0-456B-4A8D-9D6F-EA98CDFA2EB7}"/>
              </a:ext>
            </a:extLst>
          </p:cNvPr>
          <p:cNvCxnSpPr>
            <a:cxnSpLocks/>
            <a:stCxn id="139" idx="3"/>
          </p:cNvCxnSpPr>
          <p:nvPr/>
        </p:nvCxnSpPr>
        <p:spPr>
          <a:xfrm flipH="1">
            <a:off x="2059461" y="3568287"/>
            <a:ext cx="196840" cy="87434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9" name="TextBox 138">
            <a:extLst>
              <a:ext uri="{FF2B5EF4-FFF2-40B4-BE49-F238E27FC236}">
                <a16:creationId xmlns:a16="http://schemas.microsoft.com/office/drawing/2014/main" id="{D10EBF29-209A-4FF7-BFC0-63036798ADCA}"/>
              </a:ext>
            </a:extLst>
          </p:cNvPr>
          <p:cNvSpPr txBox="1"/>
          <p:nvPr/>
        </p:nvSpPr>
        <p:spPr>
          <a:xfrm rot="18163315">
            <a:off x="1703883" y="3685297"/>
            <a:ext cx="717164" cy="369332"/>
          </a:xfrm>
          <a:prstGeom prst="rect">
            <a:avLst/>
          </a:prstGeom>
          <a:noFill/>
        </p:spPr>
        <p:txBody>
          <a:bodyPr wrap="square" rtlCol="0">
            <a:spAutoFit/>
          </a:bodyPr>
          <a:lstStyle/>
          <a:p>
            <a:r>
              <a:rPr lang="en-US" dirty="0"/>
              <a:t>aba$</a:t>
            </a:r>
          </a:p>
        </p:txBody>
      </p:sp>
      <p:sp>
        <p:nvSpPr>
          <p:cNvPr id="140" name="Oval 139">
            <a:extLst>
              <a:ext uri="{FF2B5EF4-FFF2-40B4-BE49-F238E27FC236}">
                <a16:creationId xmlns:a16="http://schemas.microsoft.com/office/drawing/2014/main" id="{4349057E-A42E-4837-B86F-8249CD414722}"/>
              </a:ext>
            </a:extLst>
          </p:cNvPr>
          <p:cNvSpPr/>
          <p:nvPr/>
        </p:nvSpPr>
        <p:spPr>
          <a:xfrm>
            <a:off x="1944497" y="4507147"/>
            <a:ext cx="195943" cy="17730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TextBox 140">
            <a:extLst>
              <a:ext uri="{FF2B5EF4-FFF2-40B4-BE49-F238E27FC236}">
                <a16:creationId xmlns:a16="http://schemas.microsoft.com/office/drawing/2014/main" id="{FEE9D4D3-4C06-447B-BBEE-90FD6DE9A0F3}"/>
              </a:ext>
            </a:extLst>
          </p:cNvPr>
          <p:cNvSpPr txBox="1"/>
          <p:nvPr/>
        </p:nvSpPr>
        <p:spPr>
          <a:xfrm rot="3653415">
            <a:off x="2255269" y="2357304"/>
            <a:ext cx="370115" cy="369332"/>
          </a:xfrm>
          <a:prstGeom prst="rect">
            <a:avLst/>
          </a:prstGeom>
          <a:noFill/>
        </p:spPr>
        <p:txBody>
          <a:bodyPr wrap="square" rtlCol="0">
            <a:spAutoFit/>
          </a:bodyPr>
          <a:lstStyle/>
          <a:p>
            <a:r>
              <a:rPr lang="en-US" dirty="0"/>
              <a:t>$</a:t>
            </a:r>
          </a:p>
        </p:txBody>
      </p:sp>
      <p:cxnSp>
        <p:nvCxnSpPr>
          <p:cNvPr id="47" name="Straight Arrow Connector 46">
            <a:extLst>
              <a:ext uri="{FF2B5EF4-FFF2-40B4-BE49-F238E27FC236}">
                <a16:creationId xmlns:a16="http://schemas.microsoft.com/office/drawing/2014/main" id="{24DDC038-D082-4543-96E5-B70D546B5567}"/>
              </a:ext>
            </a:extLst>
          </p:cNvPr>
          <p:cNvCxnSpPr>
            <a:cxnSpLocks/>
          </p:cNvCxnSpPr>
          <p:nvPr/>
        </p:nvCxnSpPr>
        <p:spPr>
          <a:xfrm>
            <a:off x="2042470" y="2451842"/>
            <a:ext cx="261260" cy="82854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303D4D66-E24E-4DBC-A598-F5959A76F46A}"/>
              </a:ext>
            </a:extLst>
          </p:cNvPr>
          <p:cNvSpPr txBox="1"/>
          <p:nvPr/>
        </p:nvSpPr>
        <p:spPr>
          <a:xfrm rot="3890013">
            <a:off x="2051314" y="2681705"/>
            <a:ext cx="522245" cy="369332"/>
          </a:xfrm>
          <a:prstGeom prst="rect">
            <a:avLst/>
          </a:prstGeom>
          <a:noFill/>
        </p:spPr>
        <p:txBody>
          <a:bodyPr wrap="square" rtlCol="0">
            <a:spAutoFit/>
          </a:bodyPr>
          <a:lstStyle/>
          <a:p>
            <a:r>
              <a:rPr lang="en-US" dirty="0" err="1"/>
              <a:t>ba</a:t>
            </a:r>
            <a:endParaRPr lang="en-US" dirty="0"/>
          </a:p>
        </p:txBody>
      </p:sp>
      <p:sp>
        <p:nvSpPr>
          <p:cNvPr id="3" name="Rectangle: Rounded Corners 2">
            <a:extLst>
              <a:ext uri="{FF2B5EF4-FFF2-40B4-BE49-F238E27FC236}">
                <a16:creationId xmlns:a16="http://schemas.microsoft.com/office/drawing/2014/main" id="{AA89B765-FEE6-43E2-B8BD-B4426A14999E}"/>
              </a:ext>
            </a:extLst>
          </p:cNvPr>
          <p:cNvSpPr/>
          <p:nvPr/>
        </p:nvSpPr>
        <p:spPr>
          <a:xfrm>
            <a:off x="5589665" y="2842221"/>
            <a:ext cx="1356777" cy="58627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True</a:t>
            </a:r>
          </a:p>
        </p:txBody>
      </p:sp>
      <p:sp>
        <p:nvSpPr>
          <p:cNvPr id="39" name="Rectangle: Rounded Corners 38">
            <a:extLst>
              <a:ext uri="{FF2B5EF4-FFF2-40B4-BE49-F238E27FC236}">
                <a16:creationId xmlns:a16="http://schemas.microsoft.com/office/drawing/2014/main" id="{3373702B-0E3E-4FF6-8664-03C5899EBD8D}"/>
              </a:ext>
            </a:extLst>
          </p:cNvPr>
          <p:cNvSpPr/>
          <p:nvPr/>
        </p:nvSpPr>
        <p:spPr>
          <a:xfrm>
            <a:off x="7660223" y="2803460"/>
            <a:ext cx="1356777" cy="58627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False</a:t>
            </a:r>
          </a:p>
        </p:txBody>
      </p:sp>
      <p:sp>
        <p:nvSpPr>
          <p:cNvPr id="4" name="Oval 3">
            <a:extLst>
              <a:ext uri="{FF2B5EF4-FFF2-40B4-BE49-F238E27FC236}">
                <a16:creationId xmlns:a16="http://schemas.microsoft.com/office/drawing/2014/main" id="{EC943CA1-9217-4669-880B-5E8D79E8BF76}"/>
              </a:ext>
            </a:extLst>
          </p:cNvPr>
          <p:cNvSpPr/>
          <p:nvPr/>
        </p:nvSpPr>
        <p:spPr>
          <a:xfrm>
            <a:off x="7416800" y="2549633"/>
            <a:ext cx="1811899" cy="110558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person wearing a suit and tie&#10;&#10;Description automatically generated">
            <a:extLst>
              <a:ext uri="{FF2B5EF4-FFF2-40B4-BE49-F238E27FC236}">
                <a16:creationId xmlns:a16="http://schemas.microsoft.com/office/drawing/2014/main" id="{5A6504BC-FE29-4291-AD56-3F02872F3168}"/>
              </a:ext>
            </a:extLst>
          </p:cNvPr>
          <p:cNvPicPr>
            <a:picLocks noChangeAspect="1"/>
          </p:cNvPicPr>
          <p:nvPr/>
        </p:nvPicPr>
        <p:blipFill>
          <a:blip r:embed="rId3"/>
          <a:stretch>
            <a:fillRect/>
          </a:stretch>
        </p:blipFill>
        <p:spPr>
          <a:xfrm>
            <a:off x="9707108" y="2524370"/>
            <a:ext cx="1086843" cy="1019960"/>
          </a:xfrm>
          <a:prstGeom prst="rect">
            <a:avLst/>
          </a:prstGeom>
        </p:spPr>
      </p:pic>
      <p:sp>
        <p:nvSpPr>
          <p:cNvPr id="43" name="Oval 42">
            <a:extLst>
              <a:ext uri="{FF2B5EF4-FFF2-40B4-BE49-F238E27FC236}">
                <a16:creationId xmlns:a16="http://schemas.microsoft.com/office/drawing/2014/main" id="{9833EDC6-254A-4F9B-945A-1C3D81BF2381}"/>
              </a:ext>
            </a:extLst>
          </p:cNvPr>
          <p:cNvSpPr/>
          <p:nvPr/>
        </p:nvSpPr>
        <p:spPr>
          <a:xfrm>
            <a:off x="2186152" y="2268161"/>
            <a:ext cx="529073" cy="43782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50421FD6-EB15-4131-AE0E-5AD99D8F1ED0}"/>
              </a:ext>
            </a:extLst>
          </p:cNvPr>
          <p:cNvSpPr/>
          <p:nvPr/>
        </p:nvSpPr>
        <p:spPr>
          <a:xfrm>
            <a:off x="1372163" y="2277479"/>
            <a:ext cx="529073" cy="43782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6E258FB9-6850-4A3E-BC74-F2CF18808221}"/>
              </a:ext>
            </a:extLst>
          </p:cNvPr>
          <p:cNvSpPr/>
          <p:nvPr/>
        </p:nvSpPr>
        <p:spPr>
          <a:xfrm>
            <a:off x="2010727" y="2597870"/>
            <a:ext cx="529073" cy="43782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4AB315ED-CCF4-4E8E-80C2-952ED0263810}"/>
              </a:ext>
            </a:extLst>
          </p:cNvPr>
          <p:cNvSpPr/>
          <p:nvPr/>
        </p:nvSpPr>
        <p:spPr>
          <a:xfrm>
            <a:off x="1788787" y="3634203"/>
            <a:ext cx="481040" cy="55813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A66559A3-669D-444B-8C8B-426A43C39E58}"/>
              </a:ext>
            </a:extLst>
          </p:cNvPr>
          <p:cNvSpPr/>
          <p:nvPr/>
        </p:nvSpPr>
        <p:spPr>
          <a:xfrm>
            <a:off x="770782" y="2773887"/>
            <a:ext cx="529073" cy="43782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17BA6E5B-A31F-4DD2-8A01-30E1E83B9706}"/>
              </a:ext>
            </a:extLst>
          </p:cNvPr>
          <p:cNvSpPr/>
          <p:nvPr/>
        </p:nvSpPr>
        <p:spPr>
          <a:xfrm>
            <a:off x="1526693" y="2857165"/>
            <a:ext cx="529073" cy="43782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CCCC9DB6-A97F-41B0-B2D4-8404B10A2A95}"/>
              </a:ext>
            </a:extLst>
          </p:cNvPr>
          <p:cNvSpPr/>
          <p:nvPr/>
        </p:nvSpPr>
        <p:spPr>
          <a:xfrm>
            <a:off x="1162568" y="3246001"/>
            <a:ext cx="529073" cy="43782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6BAED356-D448-496F-A574-0F3087DE5236}"/>
              </a:ext>
            </a:extLst>
          </p:cNvPr>
          <p:cNvSpPr/>
          <p:nvPr/>
        </p:nvSpPr>
        <p:spPr>
          <a:xfrm>
            <a:off x="2439419" y="3222116"/>
            <a:ext cx="529073" cy="43782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2C2F1ED2-A580-4DFE-9F9F-1B6DC747BC50}"/>
              </a:ext>
            </a:extLst>
          </p:cNvPr>
          <p:cNvSpPr/>
          <p:nvPr/>
        </p:nvSpPr>
        <p:spPr>
          <a:xfrm>
            <a:off x="1545437" y="4097869"/>
            <a:ext cx="304125" cy="33187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13BBEA8D-6DDF-46FF-A706-EB5E747934EA}"/>
              </a:ext>
            </a:extLst>
          </p:cNvPr>
          <p:cNvSpPr/>
          <p:nvPr/>
        </p:nvSpPr>
        <p:spPr>
          <a:xfrm>
            <a:off x="838201" y="3956236"/>
            <a:ext cx="614608" cy="66708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DE0E270F-7FF3-4B84-B54F-C8E47A953161}"/>
              </a:ext>
            </a:extLst>
          </p:cNvPr>
          <p:cNvSpPr txBox="1"/>
          <p:nvPr/>
        </p:nvSpPr>
        <p:spPr>
          <a:xfrm>
            <a:off x="603273" y="1193553"/>
            <a:ext cx="3429173" cy="646331"/>
          </a:xfrm>
          <a:prstGeom prst="rect">
            <a:avLst/>
          </a:prstGeom>
          <a:noFill/>
        </p:spPr>
        <p:txBody>
          <a:bodyPr wrap="square" rtlCol="0">
            <a:spAutoFit/>
          </a:bodyPr>
          <a:lstStyle/>
          <a:p>
            <a:r>
              <a:rPr lang="en-US" dirty="0">
                <a:solidFill>
                  <a:srgbClr val="FF0000"/>
                </a:solidFill>
              </a:rPr>
              <a:t>Inserting quadratically many substrings </a:t>
            </a:r>
            <a:r>
              <a:rPr lang="en-US" dirty="0">
                <a:solidFill>
                  <a:srgbClr val="FF0000"/>
                </a:solidFill>
                <a:sym typeface="Wingdings" panose="05000000000000000000" pitchFamily="2" charset="2"/>
              </a:rPr>
              <a:t></a:t>
            </a:r>
            <a:endParaRPr lang="en-US" dirty="0">
              <a:solidFill>
                <a:srgbClr val="FF0000"/>
              </a:solidFill>
            </a:endParaRPr>
          </a:p>
        </p:txBody>
      </p:sp>
    </p:spTree>
    <p:extLst>
      <p:ext uri="{BB962C8B-B14F-4D97-AF65-F5344CB8AC3E}">
        <p14:creationId xmlns:p14="http://schemas.microsoft.com/office/powerpoint/2010/main" val="259307473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4F3F9-C2E6-4F79-8B43-C62096957853}"/>
              </a:ext>
            </a:extLst>
          </p:cNvPr>
          <p:cNvSpPr>
            <a:spLocks noGrp="1"/>
          </p:cNvSpPr>
          <p:nvPr>
            <p:ph type="title"/>
          </p:nvPr>
        </p:nvSpPr>
        <p:spPr/>
        <p:txBody>
          <a:bodyPr/>
          <a:lstStyle/>
          <a:p>
            <a:pPr algn="ctr"/>
            <a:r>
              <a:rPr lang="en-US" dirty="0"/>
              <a:t>Quiz time!</a:t>
            </a:r>
          </a:p>
        </p:txBody>
      </p:sp>
      <mc:AlternateContent xmlns:mc="http://schemas.openxmlformats.org/markup-compatibility/2006" xmlns:a14="http://schemas.microsoft.com/office/drawing/2010/main">
        <mc:Choice Requires="a14">
          <p:sp>
            <p:nvSpPr>
              <p:cNvPr id="104" name="TextBox 103">
                <a:extLst>
                  <a:ext uri="{FF2B5EF4-FFF2-40B4-BE49-F238E27FC236}">
                    <a16:creationId xmlns:a16="http://schemas.microsoft.com/office/drawing/2014/main" id="{3EAD760C-5A1C-4BA6-B155-A8210994F4A3}"/>
                  </a:ext>
                </a:extLst>
              </p:cNvPr>
              <p:cNvSpPr txBox="1"/>
              <p:nvPr/>
            </p:nvSpPr>
            <p:spPr>
              <a:xfrm>
                <a:off x="4188890" y="1841747"/>
                <a:ext cx="6487511" cy="707886"/>
              </a:xfrm>
              <a:prstGeom prst="rect">
                <a:avLst/>
              </a:prstGeom>
              <a:noFill/>
            </p:spPr>
            <p:txBody>
              <a:bodyPr wrap="square" rtlCol="0">
                <a:spAutoFit/>
              </a:bodyPr>
              <a:lstStyle/>
              <a:p>
                <a:pPr marL="285750" indent="-285750">
                  <a:buFont typeface="Arial" panose="020B0604020202020204" pitchFamily="34" charset="0"/>
                  <a:buChar char="•"/>
                </a:pPr>
                <a:r>
                  <a:rPr lang="en-US" dirty="0"/>
                  <a:t>A suffix tree, as shown on the left, consumes </a:t>
                </a:r>
                <a14:m>
                  <m:oMath xmlns:m="http://schemas.openxmlformats.org/officeDocument/2006/math">
                    <m:r>
                      <a:rPr lang="en-US" b="1" i="1" u="sng" smtClean="0">
                        <a:latin typeface="Cambria Math" panose="02040503050406030204" pitchFamily="18" charset="0"/>
                        <a:ea typeface="Cambria Math" panose="02040503050406030204" pitchFamily="18" charset="0"/>
                      </a:rPr>
                      <m:t>𝓞</m:t>
                    </m:r>
                    <m:r>
                      <a:rPr lang="en-US" b="1" i="1" u="sng" smtClean="0">
                        <a:latin typeface="Cambria Math" panose="02040503050406030204" pitchFamily="18" charset="0"/>
                        <a:ea typeface="Cambria Math" panose="02040503050406030204" pitchFamily="18" charset="0"/>
                      </a:rPr>
                      <m:t>(</m:t>
                    </m:r>
                    <m:sSup>
                      <m:sSupPr>
                        <m:ctrlPr>
                          <a:rPr lang="en-US" b="1" i="1" u="sng" smtClean="0">
                            <a:latin typeface="Cambria Math" panose="02040503050406030204" pitchFamily="18" charset="0"/>
                            <a:ea typeface="Cambria Math" panose="02040503050406030204" pitchFamily="18" charset="0"/>
                          </a:rPr>
                        </m:ctrlPr>
                      </m:sSupPr>
                      <m:e>
                        <m:r>
                          <a:rPr lang="en-US" b="1" i="1" u="sng" smtClean="0">
                            <a:latin typeface="Cambria Math" panose="02040503050406030204" pitchFamily="18" charset="0"/>
                            <a:ea typeface="Cambria Math" panose="02040503050406030204" pitchFamily="18" charset="0"/>
                          </a:rPr>
                          <m:t>𝒏</m:t>
                        </m:r>
                      </m:e>
                      <m:sup>
                        <m:r>
                          <a:rPr lang="en-US" b="1" i="1" u="sng" smtClean="0">
                            <a:latin typeface="Cambria Math" panose="02040503050406030204" pitchFamily="18" charset="0"/>
                            <a:ea typeface="Cambria Math" panose="02040503050406030204" pitchFamily="18" charset="0"/>
                          </a:rPr>
                          <m:t> </m:t>
                        </m:r>
                      </m:sup>
                    </m:sSup>
                    <m:r>
                      <a:rPr lang="en-US" b="1" i="1" u="sng" smtClean="0">
                        <a:latin typeface="Cambria Math" panose="02040503050406030204" pitchFamily="18" charset="0"/>
                        <a:ea typeface="Cambria Math" panose="02040503050406030204" pitchFamily="18" charset="0"/>
                      </a:rPr>
                      <m:t>)</m:t>
                    </m:r>
                  </m:oMath>
                </a14:m>
                <a:r>
                  <a:rPr lang="en-US" sz="2000" b="1" u="sng" dirty="0"/>
                  <a:t> space </a:t>
                </a:r>
                <a:r>
                  <a:rPr lang="en-US" sz="2000" dirty="0"/>
                  <a:t>(for a text of length </a:t>
                </a:r>
                <a14:m>
                  <m:oMath xmlns:m="http://schemas.openxmlformats.org/officeDocument/2006/math">
                    <m:r>
                      <a:rPr lang="en-US" sz="2000" b="0" i="1" smtClean="0">
                        <a:latin typeface="Cambria Math" panose="02040503050406030204" pitchFamily="18" charset="0"/>
                      </a:rPr>
                      <m:t>𝑛</m:t>
                    </m:r>
                  </m:oMath>
                </a14:m>
                <a:r>
                  <a:rPr lang="en-US" sz="2000" dirty="0"/>
                  <a:t>).</a:t>
                </a:r>
              </a:p>
            </p:txBody>
          </p:sp>
        </mc:Choice>
        <mc:Fallback xmlns="">
          <p:sp>
            <p:nvSpPr>
              <p:cNvPr id="104" name="TextBox 103">
                <a:extLst>
                  <a:ext uri="{FF2B5EF4-FFF2-40B4-BE49-F238E27FC236}">
                    <a16:creationId xmlns:a16="http://schemas.microsoft.com/office/drawing/2014/main" id="{3EAD760C-5A1C-4BA6-B155-A8210994F4A3}"/>
                  </a:ext>
                </a:extLst>
              </p:cNvPr>
              <p:cNvSpPr txBox="1">
                <a:spLocks noRot="1" noChangeAspect="1" noMove="1" noResize="1" noEditPoints="1" noAdjustHandles="1" noChangeArrowheads="1" noChangeShapeType="1" noTextEdit="1"/>
              </p:cNvSpPr>
              <p:nvPr/>
            </p:nvSpPr>
            <p:spPr>
              <a:xfrm>
                <a:off x="4188890" y="1841747"/>
                <a:ext cx="6487511" cy="707886"/>
              </a:xfrm>
              <a:prstGeom prst="rect">
                <a:avLst/>
              </a:prstGeom>
              <a:blipFill>
                <a:blip r:embed="rId2"/>
                <a:stretch>
                  <a:fillRect l="-564" t="-4310" b="-14655"/>
                </a:stretch>
              </a:blipFill>
            </p:spPr>
            <p:txBody>
              <a:bodyPr/>
              <a:lstStyle/>
              <a:p>
                <a:r>
                  <a:rPr lang="en-US">
                    <a:noFill/>
                  </a:rPr>
                  <a:t> </a:t>
                </a:r>
              </a:p>
            </p:txBody>
          </p:sp>
        </mc:Fallback>
      </mc:AlternateContent>
      <p:sp>
        <p:nvSpPr>
          <p:cNvPr id="3" name="Rectangle: Rounded Corners 2">
            <a:extLst>
              <a:ext uri="{FF2B5EF4-FFF2-40B4-BE49-F238E27FC236}">
                <a16:creationId xmlns:a16="http://schemas.microsoft.com/office/drawing/2014/main" id="{AA89B765-FEE6-43E2-B8BD-B4426A14999E}"/>
              </a:ext>
            </a:extLst>
          </p:cNvPr>
          <p:cNvSpPr/>
          <p:nvPr/>
        </p:nvSpPr>
        <p:spPr>
          <a:xfrm>
            <a:off x="5589665" y="2842221"/>
            <a:ext cx="1356777" cy="58627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True</a:t>
            </a:r>
          </a:p>
        </p:txBody>
      </p:sp>
      <p:sp>
        <p:nvSpPr>
          <p:cNvPr id="39" name="Rectangle: Rounded Corners 38">
            <a:extLst>
              <a:ext uri="{FF2B5EF4-FFF2-40B4-BE49-F238E27FC236}">
                <a16:creationId xmlns:a16="http://schemas.microsoft.com/office/drawing/2014/main" id="{3373702B-0E3E-4FF6-8664-03C5899EBD8D}"/>
              </a:ext>
            </a:extLst>
          </p:cNvPr>
          <p:cNvSpPr/>
          <p:nvPr/>
        </p:nvSpPr>
        <p:spPr>
          <a:xfrm>
            <a:off x="7660223" y="2803460"/>
            <a:ext cx="1356777" cy="58627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False</a:t>
            </a:r>
          </a:p>
        </p:txBody>
      </p:sp>
      <p:sp>
        <p:nvSpPr>
          <p:cNvPr id="57" name="TextBox 56">
            <a:extLst>
              <a:ext uri="{FF2B5EF4-FFF2-40B4-BE49-F238E27FC236}">
                <a16:creationId xmlns:a16="http://schemas.microsoft.com/office/drawing/2014/main" id="{036AA39F-32CC-4D35-8E0A-92254FB4E9C6}"/>
              </a:ext>
            </a:extLst>
          </p:cNvPr>
          <p:cNvSpPr txBox="1"/>
          <p:nvPr/>
        </p:nvSpPr>
        <p:spPr>
          <a:xfrm>
            <a:off x="3956767" y="4343401"/>
            <a:ext cx="6487511" cy="1815882"/>
          </a:xfrm>
          <a:prstGeom prst="rect">
            <a:avLst/>
          </a:prstGeom>
          <a:noFill/>
        </p:spPr>
        <p:txBody>
          <a:bodyPr wrap="square" rtlCol="0">
            <a:spAutoFit/>
          </a:bodyPr>
          <a:lstStyle/>
          <a:p>
            <a:pPr marL="285750" indent="-285750">
              <a:buFont typeface="Arial" panose="020B0604020202020204" pitchFamily="34" charset="0"/>
              <a:buChar char="•"/>
            </a:pPr>
            <a:r>
              <a:rPr lang="en-US" b="1" u="sng" dirty="0"/>
              <a:t>Solution</a:t>
            </a:r>
            <a:r>
              <a:rPr lang="en-US" dirty="0"/>
              <a:t>: Instead of actual characters (like in a Patricia </a:t>
            </a:r>
            <a:r>
              <a:rPr lang="en-US" dirty="0" err="1"/>
              <a:t>Trie</a:t>
            </a:r>
            <a:r>
              <a:rPr lang="en-US" dirty="0"/>
              <a:t>), store </a:t>
            </a:r>
            <a:r>
              <a:rPr lang="en-US" b="1" dirty="0"/>
              <a:t>two integers</a:t>
            </a:r>
            <a:r>
              <a:rPr lang="en-US" dirty="0"/>
              <a:t>, </a:t>
            </a:r>
            <a:r>
              <a:rPr lang="en-US" dirty="0">
                <a:solidFill>
                  <a:srgbClr val="FF4EFF"/>
                </a:solidFill>
              </a:rPr>
              <a:t>offset</a:t>
            </a:r>
            <a:r>
              <a:rPr lang="en-US" dirty="0"/>
              <a:t> and </a:t>
            </a:r>
            <a:r>
              <a:rPr lang="en-US" dirty="0">
                <a:solidFill>
                  <a:schemeClr val="accent6">
                    <a:lumMod val="75000"/>
                  </a:schemeClr>
                </a:solidFill>
              </a:rPr>
              <a:t>length</a:t>
            </a:r>
            <a:r>
              <a:rPr lang="en-US" dirty="0"/>
              <a:t>, in every node.</a:t>
            </a:r>
          </a:p>
          <a:p>
            <a:pPr marL="742950" lvl="1" indent="-285750">
              <a:buFont typeface="Arial" panose="020B0604020202020204" pitchFamily="34" charset="0"/>
              <a:buChar char="•"/>
            </a:pPr>
            <a:r>
              <a:rPr lang="en-US" dirty="0"/>
              <a:t>Those will be the offset from 0 and length of the substring </a:t>
            </a:r>
            <a:r>
              <a:rPr lang="en-US" i="1" dirty="0"/>
              <a:t>the way it appears in T$</a:t>
            </a:r>
            <a:r>
              <a:rPr lang="en-US" dirty="0"/>
              <a:t>.</a:t>
            </a:r>
          </a:p>
          <a:p>
            <a:pPr marL="285750" indent="-285750">
              <a:buFont typeface="Arial" panose="020B0604020202020204" pitchFamily="34" charset="0"/>
              <a:buChar char="•"/>
            </a:pPr>
            <a:r>
              <a:rPr lang="en-US" sz="2000" dirty="0"/>
              <a:t>Consistent with what the structure would be used for (string matching).</a:t>
            </a:r>
          </a:p>
        </p:txBody>
      </p:sp>
      <p:sp>
        <p:nvSpPr>
          <p:cNvPr id="58" name="TextBox 57">
            <a:extLst>
              <a:ext uri="{FF2B5EF4-FFF2-40B4-BE49-F238E27FC236}">
                <a16:creationId xmlns:a16="http://schemas.microsoft.com/office/drawing/2014/main" id="{3ECFCA90-8991-4BF3-B938-018BB3E5CBC8}"/>
              </a:ext>
            </a:extLst>
          </p:cNvPr>
          <p:cNvSpPr txBox="1"/>
          <p:nvPr/>
        </p:nvSpPr>
        <p:spPr>
          <a:xfrm rot="17268971">
            <a:off x="745090" y="4040772"/>
            <a:ext cx="717164" cy="369332"/>
          </a:xfrm>
          <a:prstGeom prst="rect">
            <a:avLst/>
          </a:prstGeom>
          <a:noFill/>
        </p:spPr>
        <p:txBody>
          <a:bodyPr wrap="square" rtlCol="0">
            <a:spAutoFit/>
          </a:bodyPr>
          <a:lstStyle/>
          <a:p>
            <a:r>
              <a:rPr lang="en-US" dirty="0"/>
              <a:t>aba$</a:t>
            </a:r>
          </a:p>
        </p:txBody>
      </p:sp>
      <p:sp>
        <p:nvSpPr>
          <p:cNvPr id="59" name="Oval 58">
            <a:extLst>
              <a:ext uri="{FF2B5EF4-FFF2-40B4-BE49-F238E27FC236}">
                <a16:creationId xmlns:a16="http://schemas.microsoft.com/office/drawing/2014/main" id="{53A38010-7ECF-4238-8787-1FB57551C527}"/>
              </a:ext>
            </a:extLst>
          </p:cNvPr>
          <p:cNvSpPr/>
          <p:nvPr/>
        </p:nvSpPr>
        <p:spPr>
          <a:xfrm>
            <a:off x="1944498" y="2274541"/>
            <a:ext cx="195943" cy="177301"/>
          </a:xfrm>
          <a:prstGeom prst="ellipse">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092B6D48-4A92-4F1F-8821-58D7623AA82D}"/>
              </a:ext>
            </a:extLst>
          </p:cNvPr>
          <p:cNvSpPr/>
          <p:nvPr/>
        </p:nvSpPr>
        <p:spPr>
          <a:xfrm>
            <a:off x="2462662" y="2792705"/>
            <a:ext cx="195943" cy="17730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630D5919-8813-4316-AB0B-7F4EC93FB070}"/>
              </a:ext>
            </a:extLst>
          </p:cNvPr>
          <p:cNvSpPr/>
          <p:nvPr/>
        </p:nvSpPr>
        <p:spPr>
          <a:xfrm>
            <a:off x="1317483" y="2836247"/>
            <a:ext cx="195943" cy="177301"/>
          </a:xfrm>
          <a:prstGeom prst="ellipse">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594C9F9C-1BDE-4918-B71C-248069C481C1}"/>
              </a:ext>
            </a:extLst>
          </p:cNvPr>
          <p:cNvSpPr/>
          <p:nvPr/>
        </p:nvSpPr>
        <p:spPr>
          <a:xfrm>
            <a:off x="2205758" y="3280388"/>
            <a:ext cx="195943" cy="177301"/>
          </a:xfrm>
          <a:prstGeom prst="ellipse">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570F7F89-C24A-4982-BEF4-718A25BD25B5}"/>
              </a:ext>
            </a:extLst>
          </p:cNvPr>
          <p:cNvSpPr/>
          <p:nvPr/>
        </p:nvSpPr>
        <p:spPr>
          <a:xfrm>
            <a:off x="2584583" y="3724524"/>
            <a:ext cx="195943" cy="17730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00C7EB46-66B6-43BF-9234-3D172E7C5318}"/>
              </a:ext>
            </a:extLst>
          </p:cNvPr>
          <p:cNvSpPr/>
          <p:nvPr/>
        </p:nvSpPr>
        <p:spPr>
          <a:xfrm>
            <a:off x="1321839" y="3872569"/>
            <a:ext cx="195943" cy="177301"/>
          </a:xfrm>
          <a:prstGeom prst="ellipse">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560ADE27-6A3F-4532-9734-1BB10B0DE303}"/>
              </a:ext>
            </a:extLst>
          </p:cNvPr>
          <p:cNvSpPr/>
          <p:nvPr/>
        </p:nvSpPr>
        <p:spPr>
          <a:xfrm>
            <a:off x="957042" y="4854491"/>
            <a:ext cx="195943" cy="17730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874F4346-8762-419B-9CA2-885BCCD7DB1A}"/>
              </a:ext>
            </a:extLst>
          </p:cNvPr>
          <p:cNvSpPr/>
          <p:nvPr/>
        </p:nvSpPr>
        <p:spPr>
          <a:xfrm>
            <a:off x="1718076" y="3315222"/>
            <a:ext cx="195943" cy="17730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F13EF960-485E-4169-AFD0-3F4C055C39F3}"/>
              </a:ext>
            </a:extLst>
          </p:cNvPr>
          <p:cNvSpPr/>
          <p:nvPr/>
        </p:nvSpPr>
        <p:spPr>
          <a:xfrm>
            <a:off x="799322" y="3336992"/>
            <a:ext cx="195943" cy="17730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8" name="Straight Arrow Connector 67">
            <a:extLst>
              <a:ext uri="{FF2B5EF4-FFF2-40B4-BE49-F238E27FC236}">
                <a16:creationId xmlns:a16="http://schemas.microsoft.com/office/drawing/2014/main" id="{359BE4BD-0E2C-46B8-BE7C-C9C5E98D28EE}"/>
              </a:ext>
            </a:extLst>
          </p:cNvPr>
          <p:cNvCxnSpPr>
            <a:stCxn id="59" idx="2"/>
            <a:endCxn id="61" idx="7"/>
          </p:cNvCxnSpPr>
          <p:nvPr/>
        </p:nvCxnSpPr>
        <p:spPr>
          <a:xfrm flipH="1">
            <a:off x="1484731" y="2363192"/>
            <a:ext cx="459767" cy="4990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1F61FC5C-E6C7-4BFD-9AB3-FAABE0E77902}"/>
              </a:ext>
            </a:extLst>
          </p:cNvPr>
          <p:cNvCxnSpPr>
            <a:cxnSpLocks/>
            <a:stCxn id="59" idx="6"/>
            <a:endCxn id="60" idx="1"/>
          </p:cNvCxnSpPr>
          <p:nvPr/>
        </p:nvCxnSpPr>
        <p:spPr>
          <a:xfrm>
            <a:off x="2140441" y="2363192"/>
            <a:ext cx="350916" cy="45547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BD80D777-DE1E-4524-B64A-CD551417B10A}"/>
              </a:ext>
            </a:extLst>
          </p:cNvPr>
          <p:cNvCxnSpPr>
            <a:cxnSpLocks/>
            <a:endCxn id="63" idx="0"/>
          </p:cNvCxnSpPr>
          <p:nvPr/>
        </p:nvCxnSpPr>
        <p:spPr>
          <a:xfrm>
            <a:off x="2381713" y="3400658"/>
            <a:ext cx="300842" cy="3238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CDCF54A1-12DF-4651-8DB8-F79A175DE3F8}"/>
              </a:ext>
            </a:extLst>
          </p:cNvPr>
          <p:cNvCxnSpPr>
            <a:cxnSpLocks/>
            <a:endCxn id="67" idx="0"/>
          </p:cNvCxnSpPr>
          <p:nvPr/>
        </p:nvCxnSpPr>
        <p:spPr>
          <a:xfrm flipH="1">
            <a:off x="897294" y="2959731"/>
            <a:ext cx="441960" cy="37726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835C753E-17C8-46CD-A6ED-D6F9CA8A6D81}"/>
              </a:ext>
            </a:extLst>
          </p:cNvPr>
          <p:cNvCxnSpPr>
            <a:cxnSpLocks/>
            <a:endCxn id="66" idx="0"/>
          </p:cNvCxnSpPr>
          <p:nvPr/>
        </p:nvCxnSpPr>
        <p:spPr>
          <a:xfrm>
            <a:off x="1515599" y="3016320"/>
            <a:ext cx="300449" cy="29890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CECCE77E-91A2-4CC6-AC90-CF1E204A2A1D}"/>
              </a:ext>
            </a:extLst>
          </p:cNvPr>
          <p:cNvCxnSpPr>
            <a:cxnSpLocks/>
          </p:cNvCxnSpPr>
          <p:nvPr/>
        </p:nvCxnSpPr>
        <p:spPr>
          <a:xfrm flipH="1">
            <a:off x="1384209" y="3048806"/>
            <a:ext cx="4148" cy="76748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919162CF-DF01-4C5E-88F2-72DA6BDA0AEE}"/>
              </a:ext>
            </a:extLst>
          </p:cNvPr>
          <p:cNvCxnSpPr>
            <a:cxnSpLocks/>
          </p:cNvCxnSpPr>
          <p:nvPr/>
        </p:nvCxnSpPr>
        <p:spPr>
          <a:xfrm flipH="1">
            <a:off x="1104116" y="4002174"/>
            <a:ext cx="279892" cy="77071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D65C9625-359D-4668-AD09-93FA3B48014D}"/>
              </a:ext>
            </a:extLst>
          </p:cNvPr>
          <p:cNvSpPr txBox="1"/>
          <p:nvPr/>
        </p:nvSpPr>
        <p:spPr>
          <a:xfrm rot="19172715">
            <a:off x="768213" y="2759349"/>
            <a:ext cx="808898" cy="369332"/>
          </a:xfrm>
          <a:prstGeom prst="rect">
            <a:avLst/>
          </a:prstGeom>
          <a:noFill/>
        </p:spPr>
        <p:txBody>
          <a:bodyPr wrap="square" rtlCol="0">
            <a:spAutoFit/>
          </a:bodyPr>
          <a:lstStyle/>
          <a:p>
            <a:r>
              <a:rPr lang="en-US" dirty="0"/>
              <a:t>aba$</a:t>
            </a:r>
          </a:p>
        </p:txBody>
      </p:sp>
      <p:sp>
        <p:nvSpPr>
          <p:cNvPr id="76" name="TextBox 75">
            <a:extLst>
              <a:ext uri="{FF2B5EF4-FFF2-40B4-BE49-F238E27FC236}">
                <a16:creationId xmlns:a16="http://schemas.microsoft.com/office/drawing/2014/main" id="{2D327596-936F-4F49-AC9A-27D47830E91A}"/>
              </a:ext>
            </a:extLst>
          </p:cNvPr>
          <p:cNvSpPr txBox="1"/>
          <p:nvPr/>
        </p:nvSpPr>
        <p:spPr>
          <a:xfrm rot="5400000">
            <a:off x="1289849" y="3217190"/>
            <a:ext cx="468141" cy="369332"/>
          </a:xfrm>
          <a:prstGeom prst="rect">
            <a:avLst/>
          </a:prstGeom>
          <a:noFill/>
        </p:spPr>
        <p:txBody>
          <a:bodyPr wrap="square" rtlCol="0">
            <a:spAutoFit/>
          </a:bodyPr>
          <a:lstStyle/>
          <a:p>
            <a:r>
              <a:rPr lang="en-US" dirty="0" err="1"/>
              <a:t>ba</a:t>
            </a:r>
            <a:endParaRPr lang="en-US" dirty="0"/>
          </a:p>
        </p:txBody>
      </p:sp>
      <p:sp>
        <p:nvSpPr>
          <p:cNvPr id="77" name="TextBox 76">
            <a:extLst>
              <a:ext uri="{FF2B5EF4-FFF2-40B4-BE49-F238E27FC236}">
                <a16:creationId xmlns:a16="http://schemas.microsoft.com/office/drawing/2014/main" id="{F9C8528D-0839-4D0B-8659-3C61689A2743}"/>
              </a:ext>
            </a:extLst>
          </p:cNvPr>
          <p:cNvSpPr txBox="1"/>
          <p:nvPr/>
        </p:nvSpPr>
        <p:spPr>
          <a:xfrm rot="21306919">
            <a:off x="1659565" y="2883740"/>
            <a:ext cx="370115" cy="369332"/>
          </a:xfrm>
          <a:prstGeom prst="rect">
            <a:avLst/>
          </a:prstGeom>
          <a:noFill/>
        </p:spPr>
        <p:txBody>
          <a:bodyPr wrap="square" rtlCol="0">
            <a:spAutoFit/>
          </a:bodyPr>
          <a:lstStyle/>
          <a:p>
            <a:r>
              <a:rPr lang="en-US" dirty="0"/>
              <a:t>$</a:t>
            </a:r>
          </a:p>
        </p:txBody>
      </p:sp>
      <p:sp>
        <p:nvSpPr>
          <p:cNvPr id="78" name="Oval 77">
            <a:extLst>
              <a:ext uri="{FF2B5EF4-FFF2-40B4-BE49-F238E27FC236}">
                <a16:creationId xmlns:a16="http://schemas.microsoft.com/office/drawing/2014/main" id="{62096BBF-3277-4864-ADFA-4809AD93C759}"/>
              </a:ext>
            </a:extLst>
          </p:cNvPr>
          <p:cNvSpPr/>
          <p:nvPr/>
        </p:nvSpPr>
        <p:spPr>
          <a:xfrm>
            <a:off x="1577192" y="4551406"/>
            <a:ext cx="195943" cy="17730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9" name="Straight Arrow Connector 78">
            <a:extLst>
              <a:ext uri="{FF2B5EF4-FFF2-40B4-BE49-F238E27FC236}">
                <a16:creationId xmlns:a16="http://schemas.microsoft.com/office/drawing/2014/main" id="{332D891A-AA5E-44E8-898F-3CC3DEC42CD1}"/>
              </a:ext>
            </a:extLst>
          </p:cNvPr>
          <p:cNvCxnSpPr>
            <a:cxnSpLocks/>
            <a:stCxn id="64" idx="5"/>
            <a:endCxn id="78" idx="0"/>
          </p:cNvCxnSpPr>
          <p:nvPr/>
        </p:nvCxnSpPr>
        <p:spPr>
          <a:xfrm>
            <a:off x="1489087" y="4023905"/>
            <a:ext cx="186077" cy="52750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87815865-B5E4-48B2-8F1B-53D2D4FA8C01}"/>
              </a:ext>
            </a:extLst>
          </p:cNvPr>
          <p:cNvSpPr txBox="1"/>
          <p:nvPr/>
        </p:nvSpPr>
        <p:spPr>
          <a:xfrm rot="4328944">
            <a:off x="1550448" y="4097960"/>
            <a:ext cx="370115" cy="369332"/>
          </a:xfrm>
          <a:prstGeom prst="rect">
            <a:avLst/>
          </a:prstGeom>
          <a:noFill/>
        </p:spPr>
        <p:txBody>
          <a:bodyPr wrap="square" rtlCol="0">
            <a:spAutoFit/>
          </a:bodyPr>
          <a:lstStyle/>
          <a:p>
            <a:r>
              <a:rPr lang="en-US" dirty="0"/>
              <a:t>$</a:t>
            </a:r>
          </a:p>
        </p:txBody>
      </p:sp>
      <p:sp>
        <p:nvSpPr>
          <p:cNvPr id="81" name="TextBox 80">
            <a:extLst>
              <a:ext uri="{FF2B5EF4-FFF2-40B4-BE49-F238E27FC236}">
                <a16:creationId xmlns:a16="http://schemas.microsoft.com/office/drawing/2014/main" id="{9FB1E01C-D10B-4E38-AC51-B3D03ADA42BF}"/>
              </a:ext>
            </a:extLst>
          </p:cNvPr>
          <p:cNvSpPr txBox="1"/>
          <p:nvPr/>
        </p:nvSpPr>
        <p:spPr>
          <a:xfrm rot="21306919">
            <a:off x="2499945" y="3240789"/>
            <a:ext cx="370115" cy="369332"/>
          </a:xfrm>
          <a:prstGeom prst="rect">
            <a:avLst/>
          </a:prstGeom>
          <a:noFill/>
        </p:spPr>
        <p:txBody>
          <a:bodyPr wrap="square" rtlCol="0">
            <a:spAutoFit/>
          </a:bodyPr>
          <a:lstStyle/>
          <a:p>
            <a:r>
              <a:rPr lang="en-US" dirty="0"/>
              <a:t>$</a:t>
            </a:r>
          </a:p>
        </p:txBody>
      </p:sp>
      <p:sp>
        <p:nvSpPr>
          <p:cNvPr id="82" name="TextBox 81">
            <a:extLst>
              <a:ext uri="{FF2B5EF4-FFF2-40B4-BE49-F238E27FC236}">
                <a16:creationId xmlns:a16="http://schemas.microsoft.com/office/drawing/2014/main" id="{1BAA3288-FD54-44FC-B3D2-4A4A4B33A559}"/>
              </a:ext>
            </a:extLst>
          </p:cNvPr>
          <p:cNvSpPr txBox="1"/>
          <p:nvPr/>
        </p:nvSpPr>
        <p:spPr>
          <a:xfrm rot="18710565">
            <a:off x="1460553" y="2314715"/>
            <a:ext cx="370115" cy="369332"/>
          </a:xfrm>
          <a:prstGeom prst="rect">
            <a:avLst/>
          </a:prstGeom>
          <a:noFill/>
        </p:spPr>
        <p:txBody>
          <a:bodyPr wrap="square" rtlCol="0">
            <a:spAutoFit/>
          </a:bodyPr>
          <a:lstStyle/>
          <a:p>
            <a:r>
              <a:rPr lang="en-US" dirty="0"/>
              <a:t>a</a:t>
            </a:r>
          </a:p>
        </p:txBody>
      </p:sp>
      <p:cxnSp>
        <p:nvCxnSpPr>
          <p:cNvPr id="83" name="Straight Arrow Connector 82">
            <a:extLst>
              <a:ext uri="{FF2B5EF4-FFF2-40B4-BE49-F238E27FC236}">
                <a16:creationId xmlns:a16="http://schemas.microsoft.com/office/drawing/2014/main" id="{E97EC645-5377-46C1-AD86-17B9F3BA9D50}"/>
              </a:ext>
            </a:extLst>
          </p:cNvPr>
          <p:cNvCxnSpPr>
            <a:cxnSpLocks/>
          </p:cNvCxnSpPr>
          <p:nvPr/>
        </p:nvCxnSpPr>
        <p:spPr>
          <a:xfrm flipH="1">
            <a:off x="2162826" y="3501756"/>
            <a:ext cx="107001" cy="62830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C5226BBE-353F-4C1F-BB70-B253720FA3F7}"/>
              </a:ext>
            </a:extLst>
          </p:cNvPr>
          <p:cNvSpPr txBox="1"/>
          <p:nvPr/>
        </p:nvSpPr>
        <p:spPr>
          <a:xfrm rot="16803507">
            <a:off x="1729310" y="3560072"/>
            <a:ext cx="717164" cy="369332"/>
          </a:xfrm>
          <a:prstGeom prst="rect">
            <a:avLst/>
          </a:prstGeom>
          <a:noFill/>
        </p:spPr>
        <p:txBody>
          <a:bodyPr wrap="square" rtlCol="0">
            <a:spAutoFit/>
          </a:bodyPr>
          <a:lstStyle/>
          <a:p>
            <a:r>
              <a:rPr lang="en-US" dirty="0"/>
              <a:t>aba$</a:t>
            </a:r>
          </a:p>
        </p:txBody>
      </p:sp>
      <p:sp>
        <p:nvSpPr>
          <p:cNvPr id="85" name="Oval 84">
            <a:extLst>
              <a:ext uri="{FF2B5EF4-FFF2-40B4-BE49-F238E27FC236}">
                <a16:creationId xmlns:a16="http://schemas.microsoft.com/office/drawing/2014/main" id="{06BDD0C9-C838-4A39-A925-BBA6F448872E}"/>
              </a:ext>
            </a:extLst>
          </p:cNvPr>
          <p:cNvSpPr/>
          <p:nvPr/>
        </p:nvSpPr>
        <p:spPr>
          <a:xfrm>
            <a:off x="2052207" y="4221316"/>
            <a:ext cx="195943" cy="17730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TextBox 85">
            <a:extLst>
              <a:ext uri="{FF2B5EF4-FFF2-40B4-BE49-F238E27FC236}">
                <a16:creationId xmlns:a16="http://schemas.microsoft.com/office/drawing/2014/main" id="{EDD74F04-72F8-4B48-B5E1-E0839669AC58}"/>
              </a:ext>
            </a:extLst>
          </p:cNvPr>
          <p:cNvSpPr txBox="1"/>
          <p:nvPr/>
        </p:nvSpPr>
        <p:spPr>
          <a:xfrm rot="3653415">
            <a:off x="2255269" y="2357304"/>
            <a:ext cx="370115" cy="369332"/>
          </a:xfrm>
          <a:prstGeom prst="rect">
            <a:avLst/>
          </a:prstGeom>
          <a:noFill/>
        </p:spPr>
        <p:txBody>
          <a:bodyPr wrap="square" rtlCol="0">
            <a:spAutoFit/>
          </a:bodyPr>
          <a:lstStyle/>
          <a:p>
            <a:r>
              <a:rPr lang="en-US" dirty="0"/>
              <a:t>$</a:t>
            </a:r>
          </a:p>
        </p:txBody>
      </p:sp>
      <p:cxnSp>
        <p:nvCxnSpPr>
          <p:cNvPr id="87" name="Straight Arrow Connector 86">
            <a:extLst>
              <a:ext uri="{FF2B5EF4-FFF2-40B4-BE49-F238E27FC236}">
                <a16:creationId xmlns:a16="http://schemas.microsoft.com/office/drawing/2014/main" id="{DE02391F-D962-448D-828D-A9675148A0CE}"/>
              </a:ext>
            </a:extLst>
          </p:cNvPr>
          <p:cNvCxnSpPr>
            <a:cxnSpLocks/>
          </p:cNvCxnSpPr>
          <p:nvPr/>
        </p:nvCxnSpPr>
        <p:spPr>
          <a:xfrm>
            <a:off x="2042470" y="2451842"/>
            <a:ext cx="261260" cy="82854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8" name="TextBox 87">
            <a:extLst>
              <a:ext uri="{FF2B5EF4-FFF2-40B4-BE49-F238E27FC236}">
                <a16:creationId xmlns:a16="http://schemas.microsoft.com/office/drawing/2014/main" id="{4629E2F8-22E2-4337-B16A-4FB53BFD4BAB}"/>
              </a:ext>
            </a:extLst>
          </p:cNvPr>
          <p:cNvSpPr txBox="1"/>
          <p:nvPr/>
        </p:nvSpPr>
        <p:spPr>
          <a:xfrm rot="3890013">
            <a:off x="2051314" y="2681705"/>
            <a:ext cx="522245" cy="369332"/>
          </a:xfrm>
          <a:prstGeom prst="rect">
            <a:avLst/>
          </a:prstGeom>
          <a:noFill/>
        </p:spPr>
        <p:txBody>
          <a:bodyPr wrap="square" rtlCol="0">
            <a:spAutoFit/>
          </a:bodyPr>
          <a:lstStyle/>
          <a:p>
            <a:r>
              <a:rPr lang="en-US" dirty="0" err="1"/>
              <a:t>ba</a:t>
            </a:r>
            <a:endParaRPr lang="en-US"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E68B2269-EC52-4AA5-8B2C-9F1D7B38A07B}"/>
                  </a:ext>
                </a:extLst>
              </p:cNvPr>
              <p:cNvSpPr txBox="1"/>
              <p:nvPr/>
            </p:nvSpPr>
            <p:spPr>
              <a:xfrm>
                <a:off x="726541" y="1287780"/>
                <a:ext cx="148919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𝑇</m:t>
                      </m:r>
                      <m:r>
                        <a:rPr lang="en-US" b="0" i="1" smtClean="0">
                          <a:latin typeface="Cambria Math" panose="02040503050406030204" pitchFamily="18" charset="0"/>
                        </a:rPr>
                        <m:t>$=</m:t>
                      </m:r>
                      <m:r>
                        <a:rPr lang="en-US" b="0" i="1" smtClean="0">
                          <a:latin typeface="Cambria Math" panose="02040503050406030204" pitchFamily="18" charset="0"/>
                        </a:rPr>
                        <m:t>𝑎𝑏𝑎𝑎𝑏𝑎</m:t>
                      </m:r>
                      <m:r>
                        <a:rPr lang="en-US" b="0" i="1" smtClean="0">
                          <a:latin typeface="Cambria Math" panose="02040503050406030204" pitchFamily="18" charset="0"/>
                        </a:rPr>
                        <m:t>$</m:t>
                      </m:r>
                    </m:oMath>
                  </m:oMathPara>
                </a14:m>
                <a:endParaRPr lang="en-US" dirty="0"/>
              </a:p>
            </p:txBody>
          </p:sp>
        </mc:Choice>
        <mc:Fallback xmlns="">
          <p:sp>
            <p:nvSpPr>
              <p:cNvPr id="5" name="TextBox 4">
                <a:extLst>
                  <a:ext uri="{FF2B5EF4-FFF2-40B4-BE49-F238E27FC236}">
                    <a16:creationId xmlns:a16="http://schemas.microsoft.com/office/drawing/2014/main" id="{E68B2269-EC52-4AA5-8B2C-9F1D7B38A07B}"/>
                  </a:ext>
                </a:extLst>
              </p:cNvPr>
              <p:cNvSpPr txBox="1">
                <a:spLocks noRot="1" noChangeAspect="1" noMove="1" noResize="1" noEditPoints="1" noAdjustHandles="1" noChangeArrowheads="1" noChangeShapeType="1" noTextEdit="1"/>
              </p:cNvSpPr>
              <p:nvPr/>
            </p:nvSpPr>
            <p:spPr>
              <a:xfrm>
                <a:off x="726541" y="1287780"/>
                <a:ext cx="1489190" cy="276999"/>
              </a:xfrm>
              <a:prstGeom prst="rect">
                <a:avLst/>
              </a:prstGeom>
              <a:blipFill>
                <a:blip r:embed="rId3"/>
                <a:stretch>
                  <a:fillRect l="-4508" t="-4348" r="-4508" b="-15217"/>
                </a:stretch>
              </a:blipFill>
            </p:spPr>
            <p:txBody>
              <a:bodyPr/>
              <a:lstStyle/>
              <a:p>
                <a:r>
                  <a:rPr lang="en-US">
                    <a:noFill/>
                  </a:rPr>
                  <a:t> </a:t>
                </a:r>
              </a:p>
            </p:txBody>
          </p:sp>
        </mc:Fallback>
      </mc:AlternateContent>
    </p:spTree>
    <p:extLst>
      <p:ext uri="{BB962C8B-B14F-4D97-AF65-F5344CB8AC3E}">
        <p14:creationId xmlns:p14="http://schemas.microsoft.com/office/powerpoint/2010/main" val="142819194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4F3F9-C2E6-4F79-8B43-C62096957853}"/>
              </a:ext>
            </a:extLst>
          </p:cNvPr>
          <p:cNvSpPr>
            <a:spLocks noGrp="1"/>
          </p:cNvSpPr>
          <p:nvPr>
            <p:ph type="title"/>
          </p:nvPr>
        </p:nvSpPr>
        <p:spPr/>
        <p:txBody>
          <a:bodyPr/>
          <a:lstStyle/>
          <a:p>
            <a:pPr algn="ctr"/>
            <a:r>
              <a:rPr lang="en-US" dirty="0"/>
              <a:t>Quiz time!</a:t>
            </a:r>
          </a:p>
        </p:txBody>
      </p:sp>
      <mc:AlternateContent xmlns:mc="http://schemas.openxmlformats.org/markup-compatibility/2006" xmlns:a14="http://schemas.microsoft.com/office/drawing/2010/main">
        <mc:Choice Requires="a14">
          <p:sp>
            <p:nvSpPr>
              <p:cNvPr id="104" name="TextBox 103">
                <a:extLst>
                  <a:ext uri="{FF2B5EF4-FFF2-40B4-BE49-F238E27FC236}">
                    <a16:creationId xmlns:a16="http://schemas.microsoft.com/office/drawing/2014/main" id="{3EAD760C-5A1C-4BA6-B155-A8210994F4A3}"/>
                  </a:ext>
                </a:extLst>
              </p:cNvPr>
              <p:cNvSpPr txBox="1"/>
              <p:nvPr/>
            </p:nvSpPr>
            <p:spPr>
              <a:xfrm>
                <a:off x="4188890" y="1841747"/>
                <a:ext cx="6487511" cy="707886"/>
              </a:xfrm>
              <a:prstGeom prst="rect">
                <a:avLst/>
              </a:prstGeom>
              <a:noFill/>
            </p:spPr>
            <p:txBody>
              <a:bodyPr wrap="square" rtlCol="0">
                <a:spAutoFit/>
              </a:bodyPr>
              <a:lstStyle/>
              <a:p>
                <a:pPr marL="285750" indent="-285750">
                  <a:buFont typeface="Arial" panose="020B0604020202020204" pitchFamily="34" charset="0"/>
                  <a:buChar char="•"/>
                </a:pPr>
                <a:r>
                  <a:rPr lang="en-US" dirty="0"/>
                  <a:t>A suffix tree, as shown on the left, consumes </a:t>
                </a:r>
                <a14:m>
                  <m:oMath xmlns:m="http://schemas.openxmlformats.org/officeDocument/2006/math">
                    <m:r>
                      <a:rPr lang="en-US" b="1" i="1" u="sng" smtClean="0">
                        <a:latin typeface="Cambria Math" panose="02040503050406030204" pitchFamily="18" charset="0"/>
                        <a:ea typeface="Cambria Math" panose="02040503050406030204" pitchFamily="18" charset="0"/>
                      </a:rPr>
                      <m:t>𝓞</m:t>
                    </m:r>
                    <m:r>
                      <a:rPr lang="en-US" b="1" i="1" u="sng" smtClean="0">
                        <a:latin typeface="Cambria Math" panose="02040503050406030204" pitchFamily="18" charset="0"/>
                        <a:ea typeface="Cambria Math" panose="02040503050406030204" pitchFamily="18" charset="0"/>
                      </a:rPr>
                      <m:t>(</m:t>
                    </m:r>
                    <m:sSup>
                      <m:sSupPr>
                        <m:ctrlPr>
                          <a:rPr lang="en-US" b="1" i="1" u="sng" smtClean="0">
                            <a:latin typeface="Cambria Math" panose="02040503050406030204" pitchFamily="18" charset="0"/>
                            <a:ea typeface="Cambria Math" panose="02040503050406030204" pitchFamily="18" charset="0"/>
                          </a:rPr>
                        </m:ctrlPr>
                      </m:sSupPr>
                      <m:e>
                        <m:r>
                          <a:rPr lang="en-US" b="1" i="1" u="sng" smtClean="0">
                            <a:latin typeface="Cambria Math" panose="02040503050406030204" pitchFamily="18" charset="0"/>
                            <a:ea typeface="Cambria Math" panose="02040503050406030204" pitchFamily="18" charset="0"/>
                          </a:rPr>
                          <m:t>𝒏</m:t>
                        </m:r>
                      </m:e>
                      <m:sup>
                        <m:r>
                          <a:rPr lang="en-US" b="1" i="1" u="sng" smtClean="0">
                            <a:latin typeface="Cambria Math" panose="02040503050406030204" pitchFamily="18" charset="0"/>
                            <a:ea typeface="Cambria Math" panose="02040503050406030204" pitchFamily="18" charset="0"/>
                          </a:rPr>
                          <m:t> </m:t>
                        </m:r>
                      </m:sup>
                    </m:sSup>
                    <m:r>
                      <a:rPr lang="en-US" b="1" i="1" u="sng" smtClean="0">
                        <a:latin typeface="Cambria Math" panose="02040503050406030204" pitchFamily="18" charset="0"/>
                        <a:ea typeface="Cambria Math" panose="02040503050406030204" pitchFamily="18" charset="0"/>
                      </a:rPr>
                      <m:t>)</m:t>
                    </m:r>
                  </m:oMath>
                </a14:m>
                <a:r>
                  <a:rPr lang="en-US" sz="2000" b="1" u="sng" dirty="0"/>
                  <a:t> space </a:t>
                </a:r>
                <a:r>
                  <a:rPr lang="en-US" sz="2000" dirty="0"/>
                  <a:t>(for a text of length </a:t>
                </a:r>
                <a14:m>
                  <m:oMath xmlns:m="http://schemas.openxmlformats.org/officeDocument/2006/math">
                    <m:r>
                      <a:rPr lang="en-US" sz="2000" b="0" i="1" smtClean="0">
                        <a:latin typeface="Cambria Math" panose="02040503050406030204" pitchFamily="18" charset="0"/>
                      </a:rPr>
                      <m:t>𝑛</m:t>
                    </m:r>
                  </m:oMath>
                </a14:m>
                <a:r>
                  <a:rPr lang="en-US" sz="2000" dirty="0"/>
                  <a:t>).</a:t>
                </a:r>
              </a:p>
            </p:txBody>
          </p:sp>
        </mc:Choice>
        <mc:Fallback xmlns="">
          <p:sp>
            <p:nvSpPr>
              <p:cNvPr id="104" name="TextBox 103">
                <a:extLst>
                  <a:ext uri="{FF2B5EF4-FFF2-40B4-BE49-F238E27FC236}">
                    <a16:creationId xmlns:a16="http://schemas.microsoft.com/office/drawing/2014/main" id="{3EAD760C-5A1C-4BA6-B155-A8210994F4A3}"/>
                  </a:ext>
                </a:extLst>
              </p:cNvPr>
              <p:cNvSpPr txBox="1">
                <a:spLocks noRot="1" noChangeAspect="1" noMove="1" noResize="1" noEditPoints="1" noAdjustHandles="1" noChangeArrowheads="1" noChangeShapeType="1" noTextEdit="1"/>
              </p:cNvSpPr>
              <p:nvPr/>
            </p:nvSpPr>
            <p:spPr>
              <a:xfrm>
                <a:off x="4188890" y="1841747"/>
                <a:ext cx="6487511" cy="707886"/>
              </a:xfrm>
              <a:prstGeom prst="rect">
                <a:avLst/>
              </a:prstGeom>
              <a:blipFill>
                <a:blip r:embed="rId2"/>
                <a:stretch>
                  <a:fillRect l="-564" t="-4310" b="-14655"/>
                </a:stretch>
              </a:blipFill>
            </p:spPr>
            <p:txBody>
              <a:bodyPr/>
              <a:lstStyle/>
              <a:p>
                <a:r>
                  <a:rPr lang="en-US">
                    <a:noFill/>
                  </a:rPr>
                  <a:t> </a:t>
                </a:r>
              </a:p>
            </p:txBody>
          </p:sp>
        </mc:Fallback>
      </mc:AlternateContent>
      <p:sp>
        <p:nvSpPr>
          <p:cNvPr id="3" name="Rectangle: Rounded Corners 2">
            <a:extLst>
              <a:ext uri="{FF2B5EF4-FFF2-40B4-BE49-F238E27FC236}">
                <a16:creationId xmlns:a16="http://schemas.microsoft.com/office/drawing/2014/main" id="{AA89B765-FEE6-43E2-B8BD-B4426A14999E}"/>
              </a:ext>
            </a:extLst>
          </p:cNvPr>
          <p:cNvSpPr/>
          <p:nvPr/>
        </p:nvSpPr>
        <p:spPr>
          <a:xfrm>
            <a:off x="5589665" y="2842221"/>
            <a:ext cx="1356777" cy="58627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True</a:t>
            </a:r>
          </a:p>
        </p:txBody>
      </p:sp>
      <p:sp>
        <p:nvSpPr>
          <p:cNvPr id="39" name="Rectangle: Rounded Corners 38">
            <a:extLst>
              <a:ext uri="{FF2B5EF4-FFF2-40B4-BE49-F238E27FC236}">
                <a16:creationId xmlns:a16="http://schemas.microsoft.com/office/drawing/2014/main" id="{3373702B-0E3E-4FF6-8664-03C5899EBD8D}"/>
              </a:ext>
            </a:extLst>
          </p:cNvPr>
          <p:cNvSpPr/>
          <p:nvPr/>
        </p:nvSpPr>
        <p:spPr>
          <a:xfrm>
            <a:off x="7660223" y="2803460"/>
            <a:ext cx="1356777" cy="58627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False</a:t>
            </a:r>
          </a:p>
        </p:txBody>
      </p:sp>
      <p:sp>
        <p:nvSpPr>
          <p:cNvPr id="57" name="TextBox 56">
            <a:extLst>
              <a:ext uri="{FF2B5EF4-FFF2-40B4-BE49-F238E27FC236}">
                <a16:creationId xmlns:a16="http://schemas.microsoft.com/office/drawing/2014/main" id="{036AA39F-32CC-4D35-8E0A-92254FB4E9C6}"/>
              </a:ext>
            </a:extLst>
          </p:cNvPr>
          <p:cNvSpPr txBox="1"/>
          <p:nvPr/>
        </p:nvSpPr>
        <p:spPr>
          <a:xfrm>
            <a:off x="3956767" y="4343401"/>
            <a:ext cx="6487511" cy="1815882"/>
          </a:xfrm>
          <a:prstGeom prst="rect">
            <a:avLst/>
          </a:prstGeom>
          <a:noFill/>
        </p:spPr>
        <p:txBody>
          <a:bodyPr wrap="square" rtlCol="0">
            <a:spAutoFit/>
          </a:bodyPr>
          <a:lstStyle/>
          <a:p>
            <a:pPr marL="285750" indent="-285750">
              <a:buFont typeface="Arial" panose="020B0604020202020204" pitchFamily="34" charset="0"/>
              <a:buChar char="•"/>
            </a:pPr>
            <a:r>
              <a:rPr lang="en-US" b="1" u="sng" dirty="0"/>
              <a:t>Solution</a:t>
            </a:r>
            <a:r>
              <a:rPr lang="en-US" dirty="0"/>
              <a:t>: Instead of actual characters (like in a Patricia </a:t>
            </a:r>
            <a:r>
              <a:rPr lang="en-US" dirty="0" err="1"/>
              <a:t>Trie</a:t>
            </a:r>
            <a:r>
              <a:rPr lang="en-US" dirty="0"/>
              <a:t>), store </a:t>
            </a:r>
            <a:r>
              <a:rPr lang="en-US" b="1" dirty="0"/>
              <a:t>two integers</a:t>
            </a:r>
            <a:r>
              <a:rPr lang="en-US" dirty="0"/>
              <a:t>, </a:t>
            </a:r>
            <a:r>
              <a:rPr lang="en-US" dirty="0">
                <a:solidFill>
                  <a:srgbClr val="FF4EFF"/>
                </a:solidFill>
              </a:rPr>
              <a:t>offset</a:t>
            </a:r>
            <a:r>
              <a:rPr lang="en-US" dirty="0"/>
              <a:t> and </a:t>
            </a:r>
            <a:r>
              <a:rPr lang="en-US" dirty="0">
                <a:solidFill>
                  <a:schemeClr val="accent6">
                    <a:lumMod val="75000"/>
                  </a:schemeClr>
                </a:solidFill>
              </a:rPr>
              <a:t>length</a:t>
            </a:r>
            <a:r>
              <a:rPr lang="en-US" dirty="0"/>
              <a:t>, in every node.</a:t>
            </a:r>
          </a:p>
          <a:p>
            <a:pPr marL="742950" lvl="1" indent="-285750">
              <a:buFont typeface="Arial" panose="020B0604020202020204" pitchFamily="34" charset="0"/>
              <a:buChar char="•"/>
            </a:pPr>
            <a:r>
              <a:rPr lang="en-US" dirty="0"/>
              <a:t>Those will be the offset from 0 and length of the substring </a:t>
            </a:r>
            <a:r>
              <a:rPr lang="en-US" i="1" dirty="0"/>
              <a:t>the way it appears in T$</a:t>
            </a:r>
            <a:r>
              <a:rPr lang="en-US" dirty="0"/>
              <a:t>.</a:t>
            </a:r>
          </a:p>
          <a:p>
            <a:pPr marL="285750" indent="-285750">
              <a:buFont typeface="Arial" panose="020B0604020202020204" pitchFamily="34" charset="0"/>
              <a:buChar char="•"/>
            </a:pPr>
            <a:r>
              <a:rPr lang="en-US" sz="2000" dirty="0"/>
              <a:t>Consistent with what the structure would be used for (string matching).</a:t>
            </a:r>
          </a:p>
        </p:txBody>
      </p:sp>
      <p:sp>
        <p:nvSpPr>
          <p:cNvPr id="58" name="TextBox 57">
            <a:extLst>
              <a:ext uri="{FF2B5EF4-FFF2-40B4-BE49-F238E27FC236}">
                <a16:creationId xmlns:a16="http://schemas.microsoft.com/office/drawing/2014/main" id="{3ECFCA90-8991-4BF3-B938-018BB3E5CBC8}"/>
              </a:ext>
            </a:extLst>
          </p:cNvPr>
          <p:cNvSpPr txBox="1"/>
          <p:nvPr/>
        </p:nvSpPr>
        <p:spPr>
          <a:xfrm rot="17268971">
            <a:off x="745090" y="4040772"/>
            <a:ext cx="717164" cy="369332"/>
          </a:xfrm>
          <a:prstGeom prst="rect">
            <a:avLst/>
          </a:prstGeom>
          <a:noFill/>
        </p:spPr>
        <p:txBody>
          <a:bodyPr wrap="square" rtlCol="0">
            <a:spAutoFit/>
          </a:bodyPr>
          <a:lstStyle/>
          <a:p>
            <a:r>
              <a:rPr lang="en-US" dirty="0"/>
              <a:t>aba$</a:t>
            </a:r>
          </a:p>
        </p:txBody>
      </p:sp>
      <p:sp>
        <p:nvSpPr>
          <p:cNvPr id="59" name="Oval 58">
            <a:extLst>
              <a:ext uri="{FF2B5EF4-FFF2-40B4-BE49-F238E27FC236}">
                <a16:creationId xmlns:a16="http://schemas.microsoft.com/office/drawing/2014/main" id="{53A38010-7ECF-4238-8787-1FB57551C527}"/>
              </a:ext>
            </a:extLst>
          </p:cNvPr>
          <p:cNvSpPr/>
          <p:nvPr/>
        </p:nvSpPr>
        <p:spPr>
          <a:xfrm>
            <a:off x="1944498" y="2274541"/>
            <a:ext cx="195943" cy="177301"/>
          </a:xfrm>
          <a:prstGeom prst="ellipse">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092B6D48-4A92-4F1F-8821-58D7623AA82D}"/>
              </a:ext>
            </a:extLst>
          </p:cNvPr>
          <p:cNvSpPr/>
          <p:nvPr/>
        </p:nvSpPr>
        <p:spPr>
          <a:xfrm>
            <a:off x="2462662" y="2792705"/>
            <a:ext cx="195943" cy="17730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630D5919-8813-4316-AB0B-7F4EC93FB070}"/>
              </a:ext>
            </a:extLst>
          </p:cNvPr>
          <p:cNvSpPr/>
          <p:nvPr/>
        </p:nvSpPr>
        <p:spPr>
          <a:xfrm>
            <a:off x="1317483" y="2836247"/>
            <a:ext cx="195943" cy="177301"/>
          </a:xfrm>
          <a:prstGeom prst="ellipse">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594C9F9C-1BDE-4918-B71C-248069C481C1}"/>
              </a:ext>
            </a:extLst>
          </p:cNvPr>
          <p:cNvSpPr/>
          <p:nvPr/>
        </p:nvSpPr>
        <p:spPr>
          <a:xfrm>
            <a:off x="2205758" y="3280388"/>
            <a:ext cx="195943" cy="177301"/>
          </a:xfrm>
          <a:prstGeom prst="ellipse">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570F7F89-C24A-4982-BEF4-718A25BD25B5}"/>
              </a:ext>
            </a:extLst>
          </p:cNvPr>
          <p:cNvSpPr/>
          <p:nvPr/>
        </p:nvSpPr>
        <p:spPr>
          <a:xfrm>
            <a:off x="2584583" y="3724524"/>
            <a:ext cx="195943" cy="17730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00C7EB46-66B6-43BF-9234-3D172E7C5318}"/>
              </a:ext>
            </a:extLst>
          </p:cNvPr>
          <p:cNvSpPr/>
          <p:nvPr/>
        </p:nvSpPr>
        <p:spPr>
          <a:xfrm>
            <a:off x="1321839" y="3872569"/>
            <a:ext cx="195943" cy="177301"/>
          </a:xfrm>
          <a:prstGeom prst="ellipse">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560ADE27-6A3F-4532-9734-1BB10B0DE303}"/>
              </a:ext>
            </a:extLst>
          </p:cNvPr>
          <p:cNvSpPr/>
          <p:nvPr/>
        </p:nvSpPr>
        <p:spPr>
          <a:xfrm>
            <a:off x="957042" y="4854491"/>
            <a:ext cx="195943" cy="17730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874F4346-8762-419B-9CA2-885BCCD7DB1A}"/>
              </a:ext>
            </a:extLst>
          </p:cNvPr>
          <p:cNvSpPr/>
          <p:nvPr/>
        </p:nvSpPr>
        <p:spPr>
          <a:xfrm>
            <a:off x="1718076" y="3315222"/>
            <a:ext cx="195943" cy="17730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F13EF960-485E-4169-AFD0-3F4C055C39F3}"/>
              </a:ext>
            </a:extLst>
          </p:cNvPr>
          <p:cNvSpPr/>
          <p:nvPr/>
        </p:nvSpPr>
        <p:spPr>
          <a:xfrm>
            <a:off x="799322" y="3336992"/>
            <a:ext cx="195943" cy="17730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8" name="Straight Arrow Connector 67">
            <a:extLst>
              <a:ext uri="{FF2B5EF4-FFF2-40B4-BE49-F238E27FC236}">
                <a16:creationId xmlns:a16="http://schemas.microsoft.com/office/drawing/2014/main" id="{359BE4BD-0E2C-46B8-BE7C-C9C5E98D28EE}"/>
              </a:ext>
            </a:extLst>
          </p:cNvPr>
          <p:cNvCxnSpPr>
            <a:stCxn id="59" idx="2"/>
            <a:endCxn id="61" idx="7"/>
          </p:cNvCxnSpPr>
          <p:nvPr/>
        </p:nvCxnSpPr>
        <p:spPr>
          <a:xfrm flipH="1">
            <a:off x="1484731" y="2363192"/>
            <a:ext cx="459767" cy="4990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1F61FC5C-E6C7-4BFD-9AB3-FAABE0E77902}"/>
              </a:ext>
            </a:extLst>
          </p:cNvPr>
          <p:cNvCxnSpPr>
            <a:cxnSpLocks/>
            <a:stCxn id="59" idx="6"/>
            <a:endCxn id="60" idx="1"/>
          </p:cNvCxnSpPr>
          <p:nvPr/>
        </p:nvCxnSpPr>
        <p:spPr>
          <a:xfrm>
            <a:off x="2140441" y="2363192"/>
            <a:ext cx="350916" cy="45547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BD80D777-DE1E-4524-B64A-CD551417B10A}"/>
              </a:ext>
            </a:extLst>
          </p:cNvPr>
          <p:cNvCxnSpPr>
            <a:cxnSpLocks/>
            <a:endCxn id="63" idx="0"/>
          </p:cNvCxnSpPr>
          <p:nvPr/>
        </p:nvCxnSpPr>
        <p:spPr>
          <a:xfrm>
            <a:off x="2381713" y="3400658"/>
            <a:ext cx="300842" cy="3238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CDCF54A1-12DF-4651-8DB8-F79A175DE3F8}"/>
              </a:ext>
            </a:extLst>
          </p:cNvPr>
          <p:cNvCxnSpPr>
            <a:cxnSpLocks/>
            <a:endCxn id="67" idx="0"/>
          </p:cNvCxnSpPr>
          <p:nvPr/>
        </p:nvCxnSpPr>
        <p:spPr>
          <a:xfrm flipH="1">
            <a:off x="897294" y="2959731"/>
            <a:ext cx="441960" cy="37726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835C753E-17C8-46CD-A6ED-D6F9CA8A6D81}"/>
              </a:ext>
            </a:extLst>
          </p:cNvPr>
          <p:cNvCxnSpPr>
            <a:cxnSpLocks/>
            <a:endCxn id="66" idx="0"/>
          </p:cNvCxnSpPr>
          <p:nvPr/>
        </p:nvCxnSpPr>
        <p:spPr>
          <a:xfrm>
            <a:off x="1515599" y="3016320"/>
            <a:ext cx="300449" cy="29890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CECCE77E-91A2-4CC6-AC90-CF1E204A2A1D}"/>
              </a:ext>
            </a:extLst>
          </p:cNvPr>
          <p:cNvCxnSpPr>
            <a:cxnSpLocks/>
          </p:cNvCxnSpPr>
          <p:nvPr/>
        </p:nvCxnSpPr>
        <p:spPr>
          <a:xfrm flipH="1">
            <a:off x="1384209" y="3048806"/>
            <a:ext cx="4148" cy="76748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919162CF-DF01-4C5E-88F2-72DA6BDA0AEE}"/>
              </a:ext>
            </a:extLst>
          </p:cNvPr>
          <p:cNvCxnSpPr>
            <a:cxnSpLocks/>
          </p:cNvCxnSpPr>
          <p:nvPr/>
        </p:nvCxnSpPr>
        <p:spPr>
          <a:xfrm flipH="1">
            <a:off x="1104116" y="4002174"/>
            <a:ext cx="279892" cy="77071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D65C9625-359D-4668-AD09-93FA3B48014D}"/>
              </a:ext>
            </a:extLst>
          </p:cNvPr>
          <p:cNvSpPr txBox="1"/>
          <p:nvPr/>
        </p:nvSpPr>
        <p:spPr>
          <a:xfrm rot="19172715">
            <a:off x="768213" y="2759349"/>
            <a:ext cx="808898" cy="369332"/>
          </a:xfrm>
          <a:prstGeom prst="rect">
            <a:avLst/>
          </a:prstGeom>
          <a:noFill/>
        </p:spPr>
        <p:txBody>
          <a:bodyPr wrap="square" rtlCol="0">
            <a:spAutoFit/>
          </a:bodyPr>
          <a:lstStyle/>
          <a:p>
            <a:r>
              <a:rPr lang="en-US" dirty="0"/>
              <a:t>aba$</a:t>
            </a:r>
          </a:p>
        </p:txBody>
      </p:sp>
      <p:sp>
        <p:nvSpPr>
          <p:cNvPr id="76" name="TextBox 75">
            <a:extLst>
              <a:ext uri="{FF2B5EF4-FFF2-40B4-BE49-F238E27FC236}">
                <a16:creationId xmlns:a16="http://schemas.microsoft.com/office/drawing/2014/main" id="{2D327596-936F-4F49-AC9A-27D47830E91A}"/>
              </a:ext>
            </a:extLst>
          </p:cNvPr>
          <p:cNvSpPr txBox="1"/>
          <p:nvPr/>
        </p:nvSpPr>
        <p:spPr>
          <a:xfrm rot="5400000">
            <a:off x="1289849" y="3217190"/>
            <a:ext cx="468141" cy="369332"/>
          </a:xfrm>
          <a:prstGeom prst="rect">
            <a:avLst/>
          </a:prstGeom>
          <a:noFill/>
        </p:spPr>
        <p:txBody>
          <a:bodyPr wrap="square" rtlCol="0">
            <a:spAutoFit/>
          </a:bodyPr>
          <a:lstStyle/>
          <a:p>
            <a:r>
              <a:rPr lang="en-US" dirty="0" err="1"/>
              <a:t>ba</a:t>
            </a:r>
            <a:endParaRPr lang="en-US" dirty="0"/>
          </a:p>
        </p:txBody>
      </p:sp>
      <p:sp>
        <p:nvSpPr>
          <p:cNvPr id="78" name="Oval 77">
            <a:extLst>
              <a:ext uri="{FF2B5EF4-FFF2-40B4-BE49-F238E27FC236}">
                <a16:creationId xmlns:a16="http://schemas.microsoft.com/office/drawing/2014/main" id="{62096BBF-3277-4864-ADFA-4809AD93C759}"/>
              </a:ext>
            </a:extLst>
          </p:cNvPr>
          <p:cNvSpPr/>
          <p:nvPr/>
        </p:nvSpPr>
        <p:spPr>
          <a:xfrm>
            <a:off x="1577192" y="4551406"/>
            <a:ext cx="195943" cy="17730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9" name="Straight Arrow Connector 78">
            <a:extLst>
              <a:ext uri="{FF2B5EF4-FFF2-40B4-BE49-F238E27FC236}">
                <a16:creationId xmlns:a16="http://schemas.microsoft.com/office/drawing/2014/main" id="{332D891A-AA5E-44E8-898F-3CC3DEC42CD1}"/>
              </a:ext>
            </a:extLst>
          </p:cNvPr>
          <p:cNvCxnSpPr>
            <a:cxnSpLocks/>
            <a:stCxn id="64" idx="5"/>
            <a:endCxn id="78" idx="0"/>
          </p:cNvCxnSpPr>
          <p:nvPr/>
        </p:nvCxnSpPr>
        <p:spPr>
          <a:xfrm>
            <a:off x="1489087" y="4023905"/>
            <a:ext cx="186077" cy="52750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1" name="TextBox 80">
            <a:extLst>
              <a:ext uri="{FF2B5EF4-FFF2-40B4-BE49-F238E27FC236}">
                <a16:creationId xmlns:a16="http://schemas.microsoft.com/office/drawing/2014/main" id="{9FB1E01C-D10B-4E38-AC51-B3D03ADA42BF}"/>
              </a:ext>
            </a:extLst>
          </p:cNvPr>
          <p:cNvSpPr txBox="1"/>
          <p:nvPr/>
        </p:nvSpPr>
        <p:spPr>
          <a:xfrm rot="3006064">
            <a:off x="2335603" y="3346989"/>
            <a:ext cx="645803" cy="338554"/>
          </a:xfrm>
          <a:prstGeom prst="rect">
            <a:avLst/>
          </a:prstGeom>
          <a:noFill/>
        </p:spPr>
        <p:txBody>
          <a:bodyPr wrap="square" rtlCol="0">
            <a:spAutoFit/>
          </a:bodyPr>
          <a:lstStyle/>
          <a:p>
            <a:r>
              <a:rPr lang="en-US" sz="1600" dirty="0">
                <a:solidFill>
                  <a:srgbClr val="FF0000"/>
                </a:solidFill>
              </a:rPr>
              <a:t>(6, 1)</a:t>
            </a:r>
          </a:p>
        </p:txBody>
      </p:sp>
      <p:sp>
        <p:nvSpPr>
          <p:cNvPr id="82" name="TextBox 81">
            <a:extLst>
              <a:ext uri="{FF2B5EF4-FFF2-40B4-BE49-F238E27FC236}">
                <a16:creationId xmlns:a16="http://schemas.microsoft.com/office/drawing/2014/main" id="{1BAA3288-FD54-44FC-B3D2-4A4A4B33A559}"/>
              </a:ext>
            </a:extLst>
          </p:cNvPr>
          <p:cNvSpPr txBox="1"/>
          <p:nvPr/>
        </p:nvSpPr>
        <p:spPr>
          <a:xfrm rot="18710565">
            <a:off x="1460553" y="2314715"/>
            <a:ext cx="370115" cy="369332"/>
          </a:xfrm>
          <a:prstGeom prst="rect">
            <a:avLst/>
          </a:prstGeom>
          <a:noFill/>
        </p:spPr>
        <p:txBody>
          <a:bodyPr wrap="square" rtlCol="0">
            <a:spAutoFit/>
          </a:bodyPr>
          <a:lstStyle/>
          <a:p>
            <a:r>
              <a:rPr lang="en-US" dirty="0"/>
              <a:t>a</a:t>
            </a:r>
          </a:p>
        </p:txBody>
      </p:sp>
      <p:cxnSp>
        <p:nvCxnSpPr>
          <p:cNvPr id="83" name="Straight Arrow Connector 82">
            <a:extLst>
              <a:ext uri="{FF2B5EF4-FFF2-40B4-BE49-F238E27FC236}">
                <a16:creationId xmlns:a16="http://schemas.microsoft.com/office/drawing/2014/main" id="{E97EC645-5377-46C1-AD86-17B9F3BA9D50}"/>
              </a:ext>
            </a:extLst>
          </p:cNvPr>
          <p:cNvCxnSpPr>
            <a:cxnSpLocks/>
          </p:cNvCxnSpPr>
          <p:nvPr/>
        </p:nvCxnSpPr>
        <p:spPr>
          <a:xfrm flipH="1">
            <a:off x="2162826" y="3501756"/>
            <a:ext cx="107001" cy="62830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C5226BBE-353F-4C1F-BB70-B253720FA3F7}"/>
              </a:ext>
            </a:extLst>
          </p:cNvPr>
          <p:cNvSpPr txBox="1"/>
          <p:nvPr/>
        </p:nvSpPr>
        <p:spPr>
          <a:xfrm rot="16803507">
            <a:off x="1729310" y="3560072"/>
            <a:ext cx="717164" cy="369332"/>
          </a:xfrm>
          <a:prstGeom prst="rect">
            <a:avLst/>
          </a:prstGeom>
          <a:noFill/>
        </p:spPr>
        <p:txBody>
          <a:bodyPr wrap="square" rtlCol="0">
            <a:spAutoFit/>
          </a:bodyPr>
          <a:lstStyle/>
          <a:p>
            <a:r>
              <a:rPr lang="en-US" dirty="0"/>
              <a:t>aba$</a:t>
            </a:r>
          </a:p>
        </p:txBody>
      </p:sp>
      <p:sp>
        <p:nvSpPr>
          <p:cNvPr id="85" name="Oval 84">
            <a:extLst>
              <a:ext uri="{FF2B5EF4-FFF2-40B4-BE49-F238E27FC236}">
                <a16:creationId xmlns:a16="http://schemas.microsoft.com/office/drawing/2014/main" id="{06BDD0C9-C838-4A39-A925-BBA6F448872E}"/>
              </a:ext>
            </a:extLst>
          </p:cNvPr>
          <p:cNvSpPr/>
          <p:nvPr/>
        </p:nvSpPr>
        <p:spPr>
          <a:xfrm>
            <a:off x="2052207" y="4221316"/>
            <a:ext cx="195943" cy="17730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TextBox 85">
            <a:extLst>
              <a:ext uri="{FF2B5EF4-FFF2-40B4-BE49-F238E27FC236}">
                <a16:creationId xmlns:a16="http://schemas.microsoft.com/office/drawing/2014/main" id="{EDD74F04-72F8-4B48-B5E1-E0839669AC58}"/>
              </a:ext>
            </a:extLst>
          </p:cNvPr>
          <p:cNvSpPr txBox="1"/>
          <p:nvPr/>
        </p:nvSpPr>
        <p:spPr>
          <a:xfrm rot="3129986">
            <a:off x="2161964" y="2414718"/>
            <a:ext cx="767915" cy="338554"/>
          </a:xfrm>
          <a:prstGeom prst="rect">
            <a:avLst/>
          </a:prstGeom>
          <a:noFill/>
        </p:spPr>
        <p:txBody>
          <a:bodyPr wrap="square" rtlCol="0">
            <a:spAutoFit/>
          </a:bodyPr>
          <a:lstStyle/>
          <a:p>
            <a:r>
              <a:rPr lang="en-US" sz="1600" dirty="0">
                <a:solidFill>
                  <a:srgbClr val="FF0000"/>
                </a:solidFill>
              </a:rPr>
              <a:t>(6, 1)</a:t>
            </a:r>
          </a:p>
        </p:txBody>
      </p:sp>
      <p:cxnSp>
        <p:nvCxnSpPr>
          <p:cNvPr id="87" name="Straight Arrow Connector 86">
            <a:extLst>
              <a:ext uri="{FF2B5EF4-FFF2-40B4-BE49-F238E27FC236}">
                <a16:creationId xmlns:a16="http://schemas.microsoft.com/office/drawing/2014/main" id="{DE02391F-D962-448D-828D-A9675148A0CE}"/>
              </a:ext>
            </a:extLst>
          </p:cNvPr>
          <p:cNvCxnSpPr>
            <a:cxnSpLocks/>
          </p:cNvCxnSpPr>
          <p:nvPr/>
        </p:nvCxnSpPr>
        <p:spPr>
          <a:xfrm>
            <a:off x="2042470" y="2451842"/>
            <a:ext cx="261260" cy="82854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8" name="TextBox 87">
            <a:extLst>
              <a:ext uri="{FF2B5EF4-FFF2-40B4-BE49-F238E27FC236}">
                <a16:creationId xmlns:a16="http://schemas.microsoft.com/office/drawing/2014/main" id="{4629E2F8-22E2-4337-B16A-4FB53BFD4BAB}"/>
              </a:ext>
            </a:extLst>
          </p:cNvPr>
          <p:cNvSpPr txBox="1"/>
          <p:nvPr/>
        </p:nvSpPr>
        <p:spPr>
          <a:xfrm rot="3890013">
            <a:off x="2051314" y="2681705"/>
            <a:ext cx="522245" cy="369332"/>
          </a:xfrm>
          <a:prstGeom prst="rect">
            <a:avLst/>
          </a:prstGeom>
          <a:noFill/>
        </p:spPr>
        <p:txBody>
          <a:bodyPr wrap="square" rtlCol="0">
            <a:spAutoFit/>
          </a:bodyPr>
          <a:lstStyle/>
          <a:p>
            <a:r>
              <a:rPr lang="en-US" dirty="0" err="1"/>
              <a:t>ba</a:t>
            </a:r>
            <a:endParaRPr lang="en-US"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E68B2269-EC52-4AA5-8B2C-9F1D7B38A07B}"/>
                  </a:ext>
                </a:extLst>
              </p:cNvPr>
              <p:cNvSpPr txBox="1"/>
              <p:nvPr/>
            </p:nvSpPr>
            <p:spPr>
              <a:xfrm>
                <a:off x="726541" y="1287780"/>
                <a:ext cx="148919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𝑇</m:t>
                      </m:r>
                      <m:r>
                        <a:rPr lang="en-US" b="0" i="1" smtClean="0">
                          <a:latin typeface="Cambria Math" panose="02040503050406030204" pitchFamily="18" charset="0"/>
                        </a:rPr>
                        <m:t>$=</m:t>
                      </m:r>
                      <m:r>
                        <a:rPr lang="en-US" b="0" i="1" smtClean="0">
                          <a:latin typeface="Cambria Math" panose="02040503050406030204" pitchFamily="18" charset="0"/>
                        </a:rPr>
                        <m:t>𝑎𝑏𝑎𝑎𝑏𝑎</m:t>
                      </m:r>
                      <m:r>
                        <a:rPr lang="en-US" b="0" i="1" smtClean="0">
                          <a:solidFill>
                            <a:srgbClr val="FF0000"/>
                          </a:solidFill>
                          <a:latin typeface="Cambria Math" panose="02040503050406030204" pitchFamily="18" charset="0"/>
                        </a:rPr>
                        <m:t>$</m:t>
                      </m:r>
                    </m:oMath>
                  </m:oMathPara>
                </a14:m>
                <a:endParaRPr lang="en-US" dirty="0"/>
              </a:p>
            </p:txBody>
          </p:sp>
        </mc:Choice>
        <mc:Fallback xmlns="">
          <p:sp>
            <p:nvSpPr>
              <p:cNvPr id="5" name="TextBox 4">
                <a:extLst>
                  <a:ext uri="{FF2B5EF4-FFF2-40B4-BE49-F238E27FC236}">
                    <a16:creationId xmlns:a16="http://schemas.microsoft.com/office/drawing/2014/main" id="{E68B2269-EC52-4AA5-8B2C-9F1D7B38A07B}"/>
                  </a:ext>
                </a:extLst>
              </p:cNvPr>
              <p:cNvSpPr txBox="1">
                <a:spLocks noRot="1" noChangeAspect="1" noMove="1" noResize="1" noEditPoints="1" noAdjustHandles="1" noChangeArrowheads="1" noChangeShapeType="1" noTextEdit="1"/>
              </p:cNvSpPr>
              <p:nvPr/>
            </p:nvSpPr>
            <p:spPr>
              <a:xfrm>
                <a:off x="726541" y="1287780"/>
                <a:ext cx="1489190" cy="276999"/>
              </a:xfrm>
              <a:prstGeom prst="rect">
                <a:avLst/>
              </a:prstGeom>
              <a:blipFill>
                <a:blip r:embed="rId3"/>
                <a:stretch>
                  <a:fillRect l="-4508" t="-4348" r="-4508" b="-15217"/>
                </a:stretch>
              </a:blipFill>
            </p:spPr>
            <p:txBody>
              <a:bodyPr/>
              <a:lstStyle/>
              <a:p>
                <a:r>
                  <a:rPr lang="en-US">
                    <a:noFill/>
                  </a:rPr>
                  <a:t> </a:t>
                </a:r>
              </a:p>
            </p:txBody>
          </p:sp>
        </mc:Fallback>
      </mc:AlternateContent>
      <p:sp>
        <p:nvSpPr>
          <p:cNvPr id="40" name="TextBox 39">
            <a:extLst>
              <a:ext uri="{FF2B5EF4-FFF2-40B4-BE49-F238E27FC236}">
                <a16:creationId xmlns:a16="http://schemas.microsoft.com/office/drawing/2014/main" id="{9D666D69-B728-4497-ACBB-5DDCBEF139E4}"/>
              </a:ext>
            </a:extLst>
          </p:cNvPr>
          <p:cNvSpPr txBox="1"/>
          <p:nvPr/>
        </p:nvSpPr>
        <p:spPr>
          <a:xfrm rot="4242391">
            <a:off x="1395175" y="4076369"/>
            <a:ext cx="645803" cy="338554"/>
          </a:xfrm>
          <a:prstGeom prst="rect">
            <a:avLst/>
          </a:prstGeom>
          <a:noFill/>
        </p:spPr>
        <p:txBody>
          <a:bodyPr wrap="square" rtlCol="0">
            <a:spAutoFit/>
          </a:bodyPr>
          <a:lstStyle/>
          <a:p>
            <a:r>
              <a:rPr lang="en-US" sz="1600" dirty="0">
                <a:solidFill>
                  <a:srgbClr val="FF0000"/>
                </a:solidFill>
              </a:rPr>
              <a:t>(6, 1)</a:t>
            </a:r>
          </a:p>
        </p:txBody>
      </p:sp>
      <p:sp>
        <p:nvSpPr>
          <p:cNvPr id="41" name="TextBox 40">
            <a:extLst>
              <a:ext uri="{FF2B5EF4-FFF2-40B4-BE49-F238E27FC236}">
                <a16:creationId xmlns:a16="http://schemas.microsoft.com/office/drawing/2014/main" id="{F36F9063-2E06-41F5-B341-2739C64BA502}"/>
              </a:ext>
            </a:extLst>
          </p:cNvPr>
          <p:cNvSpPr txBox="1"/>
          <p:nvPr/>
        </p:nvSpPr>
        <p:spPr>
          <a:xfrm rot="2787663">
            <a:off x="1488352" y="2949751"/>
            <a:ext cx="645803" cy="338554"/>
          </a:xfrm>
          <a:prstGeom prst="rect">
            <a:avLst/>
          </a:prstGeom>
          <a:noFill/>
        </p:spPr>
        <p:txBody>
          <a:bodyPr wrap="square" rtlCol="0">
            <a:spAutoFit/>
          </a:bodyPr>
          <a:lstStyle/>
          <a:p>
            <a:r>
              <a:rPr lang="en-US" sz="1600" dirty="0">
                <a:solidFill>
                  <a:srgbClr val="FF0000"/>
                </a:solidFill>
              </a:rPr>
              <a:t>(6, 1)</a:t>
            </a:r>
          </a:p>
        </p:txBody>
      </p:sp>
      <p:pic>
        <p:nvPicPr>
          <p:cNvPr id="6" name="Picture 5" descr="A close up of a person&#10;&#10;Description automatically generated">
            <a:extLst>
              <a:ext uri="{FF2B5EF4-FFF2-40B4-BE49-F238E27FC236}">
                <a16:creationId xmlns:a16="http://schemas.microsoft.com/office/drawing/2014/main" id="{538BA75E-A75F-47B3-B7F7-DE684F4F0912}"/>
              </a:ext>
            </a:extLst>
          </p:cNvPr>
          <p:cNvPicPr>
            <a:picLocks noChangeAspect="1"/>
          </p:cNvPicPr>
          <p:nvPr/>
        </p:nvPicPr>
        <p:blipFill>
          <a:blip r:embed="rId4"/>
          <a:stretch>
            <a:fillRect/>
          </a:stretch>
        </p:blipFill>
        <p:spPr>
          <a:xfrm>
            <a:off x="3571472" y="2730654"/>
            <a:ext cx="1179096" cy="809403"/>
          </a:xfrm>
          <a:prstGeom prst="rect">
            <a:avLst/>
          </a:prstGeom>
        </p:spPr>
      </p:pic>
    </p:spTree>
    <p:extLst>
      <p:ext uri="{BB962C8B-B14F-4D97-AF65-F5344CB8AC3E}">
        <p14:creationId xmlns:p14="http://schemas.microsoft.com/office/powerpoint/2010/main" val="252261865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4F3F9-C2E6-4F79-8B43-C62096957853}"/>
              </a:ext>
            </a:extLst>
          </p:cNvPr>
          <p:cNvSpPr>
            <a:spLocks noGrp="1"/>
          </p:cNvSpPr>
          <p:nvPr>
            <p:ph type="title"/>
          </p:nvPr>
        </p:nvSpPr>
        <p:spPr/>
        <p:txBody>
          <a:bodyPr/>
          <a:lstStyle/>
          <a:p>
            <a:pPr algn="ctr"/>
            <a:r>
              <a:rPr lang="en-US" dirty="0"/>
              <a:t>Quiz time!</a:t>
            </a:r>
          </a:p>
        </p:txBody>
      </p:sp>
      <mc:AlternateContent xmlns:mc="http://schemas.openxmlformats.org/markup-compatibility/2006" xmlns:a14="http://schemas.microsoft.com/office/drawing/2010/main">
        <mc:Choice Requires="a14">
          <p:sp>
            <p:nvSpPr>
              <p:cNvPr id="104" name="TextBox 103">
                <a:extLst>
                  <a:ext uri="{FF2B5EF4-FFF2-40B4-BE49-F238E27FC236}">
                    <a16:creationId xmlns:a16="http://schemas.microsoft.com/office/drawing/2014/main" id="{3EAD760C-5A1C-4BA6-B155-A8210994F4A3}"/>
                  </a:ext>
                </a:extLst>
              </p:cNvPr>
              <p:cNvSpPr txBox="1"/>
              <p:nvPr/>
            </p:nvSpPr>
            <p:spPr>
              <a:xfrm>
                <a:off x="4188890" y="1841747"/>
                <a:ext cx="6487511" cy="707886"/>
              </a:xfrm>
              <a:prstGeom prst="rect">
                <a:avLst/>
              </a:prstGeom>
              <a:noFill/>
            </p:spPr>
            <p:txBody>
              <a:bodyPr wrap="square" rtlCol="0">
                <a:spAutoFit/>
              </a:bodyPr>
              <a:lstStyle/>
              <a:p>
                <a:pPr marL="285750" indent="-285750">
                  <a:buFont typeface="Arial" panose="020B0604020202020204" pitchFamily="34" charset="0"/>
                  <a:buChar char="•"/>
                </a:pPr>
                <a:r>
                  <a:rPr lang="en-US" dirty="0"/>
                  <a:t>A suffix tree, as shown on the left, consumes </a:t>
                </a:r>
                <a14:m>
                  <m:oMath xmlns:m="http://schemas.openxmlformats.org/officeDocument/2006/math">
                    <m:r>
                      <a:rPr lang="en-US" b="1" i="1" u="sng" smtClean="0">
                        <a:latin typeface="Cambria Math" panose="02040503050406030204" pitchFamily="18" charset="0"/>
                        <a:ea typeface="Cambria Math" panose="02040503050406030204" pitchFamily="18" charset="0"/>
                      </a:rPr>
                      <m:t>𝓞</m:t>
                    </m:r>
                    <m:r>
                      <a:rPr lang="en-US" b="1" i="1" u="sng" smtClean="0">
                        <a:latin typeface="Cambria Math" panose="02040503050406030204" pitchFamily="18" charset="0"/>
                        <a:ea typeface="Cambria Math" panose="02040503050406030204" pitchFamily="18" charset="0"/>
                      </a:rPr>
                      <m:t>(</m:t>
                    </m:r>
                    <m:sSup>
                      <m:sSupPr>
                        <m:ctrlPr>
                          <a:rPr lang="en-US" b="1" i="1" u="sng" smtClean="0">
                            <a:latin typeface="Cambria Math" panose="02040503050406030204" pitchFamily="18" charset="0"/>
                            <a:ea typeface="Cambria Math" panose="02040503050406030204" pitchFamily="18" charset="0"/>
                          </a:rPr>
                        </m:ctrlPr>
                      </m:sSupPr>
                      <m:e>
                        <m:r>
                          <a:rPr lang="en-US" b="1" i="1" u="sng" smtClean="0">
                            <a:latin typeface="Cambria Math" panose="02040503050406030204" pitchFamily="18" charset="0"/>
                            <a:ea typeface="Cambria Math" panose="02040503050406030204" pitchFamily="18" charset="0"/>
                          </a:rPr>
                          <m:t>𝒏</m:t>
                        </m:r>
                      </m:e>
                      <m:sup>
                        <m:r>
                          <a:rPr lang="en-US" b="1" i="1" u="sng" smtClean="0">
                            <a:latin typeface="Cambria Math" panose="02040503050406030204" pitchFamily="18" charset="0"/>
                            <a:ea typeface="Cambria Math" panose="02040503050406030204" pitchFamily="18" charset="0"/>
                          </a:rPr>
                          <m:t> </m:t>
                        </m:r>
                      </m:sup>
                    </m:sSup>
                    <m:r>
                      <a:rPr lang="en-US" b="1" i="1" u="sng" smtClean="0">
                        <a:latin typeface="Cambria Math" panose="02040503050406030204" pitchFamily="18" charset="0"/>
                        <a:ea typeface="Cambria Math" panose="02040503050406030204" pitchFamily="18" charset="0"/>
                      </a:rPr>
                      <m:t>)</m:t>
                    </m:r>
                  </m:oMath>
                </a14:m>
                <a:r>
                  <a:rPr lang="en-US" sz="2000" b="1" u="sng" dirty="0"/>
                  <a:t> space </a:t>
                </a:r>
                <a:r>
                  <a:rPr lang="en-US" sz="2000" dirty="0"/>
                  <a:t>(for a text of length </a:t>
                </a:r>
                <a14:m>
                  <m:oMath xmlns:m="http://schemas.openxmlformats.org/officeDocument/2006/math">
                    <m:r>
                      <a:rPr lang="en-US" sz="2000" b="0" i="1" smtClean="0">
                        <a:latin typeface="Cambria Math" panose="02040503050406030204" pitchFamily="18" charset="0"/>
                      </a:rPr>
                      <m:t>𝑛</m:t>
                    </m:r>
                  </m:oMath>
                </a14:m>
                <a:r>
                  <a:rPr lang="en-US" sz="2000" dirty="0"/>
                  <a:t>).</a:t>
                </a:r>
              </a:p>
            </p:txBody>
          </p:sp>
        </mc:Choice>
        <mc:Fallback xmlns="">
          <p:sp>
            <p:nvSpPr>
              <p:cNvPr id="104" name="TextBox 103">
                <a:extLst>
                  <a:ext uri="{FF2B5EF4-FFF2-40B4-BE49-F238E27FC236}">
                    <a16:creationId xmlns:a16="http://schemas.microsoft.com/office/drawing/2014/main" id="{3EAD760C-5A1C-4BA6-B155-A8210994F4A3}"/>
                  </a:ext>
                </a:extLst>
              </p:cNvPr>
              <p:cNvSpPr txBox="1">
                <a:spLocks noRot="1" noChangeAspect="1" noMove="1" noResize="1" noEditPoints="1" noAdjustHandles="1" noChangeArrowheads="1" noChangeShapeType="1" noTextEdit="1"/>
              </p:cNvSpPr>
              <p:nvPr/>
            </p:nvSpPr>
            <p:spPr>
              <a:xfrm>
                <a:off x="4188890" y="1841747"/>
                <a:ext cx="6487511" cy="707886"/>
              </a:xfrm>
              <a:prstGeom prst="rect">
                <a:avLst/>
              </a:prstGeom>
              <a:blipFill>
                <a:blip r:embed="rId2"/>
                <a:stretch>
                  <a:fillRect l="-564" t="-4310" b="-14655"/>
                </a:stretch>
              </a:blipFill>
            </p:spPr>
            <p:txBody>
              <a:bodyPr/>
              <a:lstStyle/>
              <a:p>
                <a:r>
                  <a:rPr lang="en-US">
                    <a:noFill/>
                  </a:rPr>
                  <a:t> </a:t>
                </a:r>
              </a:p>
            </p:txBody>
          </p:sp>
        </mc:Fallback>
      </mc:AlternateContent>
      <p:sp>
        <p:nvSpPr>
          <p:cNvPr id="3" name="Rectangle: Rounded Corners 2">
            <a:extLst>
              <a:ext uri="{FF2B5EF4-FFF2-40B4-BE49-F238E27FC236}">
                <a16:creationId xmlns:a16="http://schemas.microsoft.com/office/drawing/2014/main" id="{AA89B765-FEE6-43E2-B8BD-B4426A14999E}"/>
              </a:ext>
            </a:extLst>
          </p:cNvPr>
          <p:cNvSpPr/>
          <p:nvPr/>
        </p:nvSpPr>
        <p:spPr>
          <a:xfrm>
            <a:off x="5589665" y="2842221"/>
            <a:ext cx="1356777" cy="58627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True</a:t>
            </a:r>
          </a:p>
        </p:txBody>
      </p:sp>
      <p:sp>
        <p:nvSpPr>
          <p:cNvPr id="39" name="Rectangle: Rounded Corners 38">
            <a:extLst>
              <a:ext uri="{FF2B5EF4-FFF2-40B4-BE49-F238E27FC236}">
                <a16:creationId xmlns:a16="http://schemas.microsoft.com/office/drawing/2014/main" id="{3373702B-0E3E-4FF6-8664-03C5899EBD8D}"/>
              </a:ext>
            </a:extLst>
          </p:cNvPr>
          <p:cNvSpPr/>
          <p:nvPr/>
        </p:nvSpPr>
        <p:spPr>
          <a:xfrm>
            <a:off x="7660223" y="2803460"/>
            <a:ext cx="1356777" cy="58627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False</a:t>
            </a:r>
          </a:p>
        </p:txBody>
      </p:sp>
      <p:sp>
        <p:nvSpPr>
          <p:cNvPr id="57" name="TextBox 56">
            <a:extLst>
              <a:ext uri="{FF2B5EF4-FFF2-40B4-BE49-F238E27FC236}">
                <a16:creationId xmlns:a16="http://schemas.microsoft.com/office/drawing/2014/main" id="{036AA39F-32CC-4D35-8E0A-92254FB4E9C6}"/>
              </a:ext>
            </a:extLst>
          </p:cNvPr>
          <p:cNvSpPr txBox="1"/>
          <p:nvPr/>
        </p:nvSpPr>
        <p:spPr>
          <a:xfrm>
            <a:off x="3956767" y="4343401"/>
            <a:ext cx="6487511" cy="1815882"/>
          </a:xfrm>
          <a:prstGeom prst="rect">
            <a:avLst/>
          </a:prstGeom>
          <a:noFill/>
        </p:spPr>
        <p:txBody>
          <a:bodyPr wrap="square" rtlCol="0">
            <a:spAutoFit/>
          </a:bodyPr>
          <a:lstStyle/>
          <a:p>
            <a:pPr marL="285750" indent="-285750">
              <a:buFont typeface="Arial" panose="020B0604020202020204" pitchFamily="34" charset="0"/>
              <a:buChar char="•"/>
            </a:pPr>
            <a:r>
              <a:rPr lang="en-US" dirty="0"/>
              <a:t>Solution: Instead of actual characters (like in a Patricia </a:t>
            </a:r>
            <a:r>
              <a:rPr lang="en-US" dirty="0" err="1"/>
              <a:t>Trie</a:t>
            </a:r>
            <a:r>
              <a:rPr lang="en-US" dirty="0"/>
              <a:t>), store </a:t>
            </a:r>
            <a:r>
              <a:rPr lang="en-US" b="1" dirty="0"/>
              <a:t>two integers</a:t>
            </a:r>
            <a:r>
              <a:rPr lang="en-US" dirty="0"/>
              <a:t>, </a:t>
            </a:r>
            <a:r>
              <a:rPr lang="en-US" dirty="0">
                <a:solidFill>
                  <a:srgbClr val="FF4EFF"/>
                </a:solidFill>
              </a:rPr>
              <a:t>offset</a:t>
            </a:r>
            <a:r>
              <a:rPr lang="en-US" dirty="0"/>
              <a:t> and </a:t>
            </a:r>
            <a:r>
              <a:rPr lang="en-US" dirty="0">
                <a:solidFill>
                  <a:schemeClr val="accent6">
                    <a:lumMod val="75000"/>
                  </a:schemeClr>
                </a:solidFill>
              </a:rPr>
              <a:t>length</a:t>
            </a:r>
            <a:r>
              <a:rPr lang="en-US" dirty="0"/>
              <a:t>, in every node.</a:t>
            </a:r>
          </a:p>
          <a:p>
            <a:pPr marL="742950" lvl="1" indent="-285750">
              <a:buFont typeface="Arial" panose="020B0604020202020204" pitchFamily="34" charset="0"/>
              <a:buChar char="•"/>
            </a:pPr>
            <a:r>
              <a:rPr lang="en-US" dirty="0"/>
              <a:t>Those will be the offset from 0 and length of the substring </a:t>
            </a:r>
            <a:r>
              <a:rPr lang="en-US" i="1" dirty="0"/>
              <a:t>the way it appears in T$</a:t>
            </a:r>
            <a:r>
              <a:rPr lang="en-US" dirty="0"/>
              <a:t>.</a:t>
            </a:r>
          </a:p>
          <a:p>
            <a:pPr marL="285750" indent="-285750">
              <a:buFont typeface="Arial" panose="020B0604020202020204" pitchFamily="34" charset="0"/>
              <a:buChar char="•"/>
            </a:pPr>
            <a:r>
              <a:rPr lang="en-US" sz="2000" dirty="0"/>
              <a:t>Consistent with what the structure would be used for (string matching).</a:t>
            </a:r>
          </a:p>
        </p:txBody>
      </p:sp>
      <p:sp>
        <p:nvSpPr>
          <p:cNvPr id="58" name="TextBox 57">
            <a:extLst>
              <a:ext uri="{FF2B5EF4-FFF2-40B4-BE49-F238E27FC236}">
                <a16:creationId xmlns:a16="http://schemas.microsoft.com/office/drawing/2014/main" id="{3ECFCA90-8991-4BF3-B938-018BB3E5CBC8}"/>
              </a:ext>
            </a:extLst>
          </p:cNvPr>
          <p:cNvSpPr txBox="1"/>
          <p:nvPr/>
        </p:nvSpPr>
        <p:spPr>
          <a:xfrm rot="17268971">
            <a:off x="745090" y="4040772"/>
            <a:ext cx="717164" cy="369332"/>
          </a:xfrm>
          <a:prstGeom prst="rect">
            <a:avLst/>
          </a:prstGeom>
          <a:noFill/>
        </p:spPr>
        <p:txBody>
          <a:bodyPr wrap="square" rtlCol="0">
            <a:spAutoFit/>
          </a:bodyPr>
          <a:lstStyle/>
          <a:p>
            <a:r>
              <a:rPr lang="en-US" dirty="0"/>
              <a:t>aba$</a:t>
            </a:r>
          </a:p>
        </p:txBody>
      </p:sp>
      <p:sp>
        <p:nvSpPr>
          <p:cNvPr id="59" name="Oval 58">
            <a:extLst>
              <a:ext uri="{FF2B5EF4-FFF2-40B4-BE49-F238E27FC236}">
                <a16:creationId xmlns:a16="http://schemas.microsoft.com/office/drawing/2014/main" id="{53A38010-7ECF-4238-8787-1FB57551C527}"/>
              </a:ext>
            </a:extLst>
          </p:cNvPr>
          <p:cNvSpPr/>
          <p:nvPr/>
        </p:nvSpPr>
        <p:spPr>
          <a:xfrm>
            <a:off x="1944498" y="2274541"/>
            <a:ext cx="195943" cy="177301"/>
          </a:xfrm>
          <a:prstGeom prst="ellipse">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092B6D48-4A92-4F1F-8821-58D7623AA82D}"/>
              </a:ext>
            </a:extLst>
          </p:cNvPr>
          <p:cNvSpPr/>
          <p:nvPr/>
        </p:nvSpPr>
        <p:spPr>
          <a:xfrm>
            <a:off x="2462662" y="2792705"/>
            <a:ext cx="195943" cy="17730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630D5919-8813-4316-AB0B-7F4EC93FB070}"/>
              </a:ext>
            </a:extLst>
          </p:cNvPr>
          <p:cNvSpPr/>
          <p:nvPr/>
        </p:nvSpPr>
        <p:spPr>
          <a:xfrm>
            <a:off x="1317483" y="2836247"/>
            <a:ext cx="195943" cy="177301"/>
          </a:xfrm>
          <a:prstGeom prst="ellipse">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594C9F9C-1BDE-4918-B71C-248069C481C1}"/>
              </a:ext>
            </a:extLst>
          </p:cNvPr>
          <p:cNvSpPr/>
          <p:nvPr/>
        </p:nvSpPr>
        <p:spPr>
          <a:xfrm>
            <a:off x="2205758" y="3280388"/>
            <a:ext cx="195943" cy="177301"/>
          </a:xfrm>
          <a:prstGeom prst="ellipse">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570F7F89-C24A-4982-BEF4-718A25BD25B5}"/>
              </a:ext>
            </a:extLst>
          </p:cNvPr>
          <p:cNvSpPr/>
          <p:nvPr/>
        </p:nvSpPr>
        <p:spPr>
          <a:xfrm>
            <a:off x="2584583" y="3724524"/>
            <a:ext cx="195943" cy="17730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00C7EB46-66B6-43BF-9234-3D172E7C5318}"/>
              </a:ext>
            </a:extLst>
          </p:cNvPr>
          <p:cNvSpPr/>
          <p:nvPr/>
        </p:nvSpPr>
        <p:spPr>
          <a:xfrm>
            <a:off x="1321839" y="3872569"/>
            <a:ext cx="195943" cy="177301"/>
          </a:xfrm>
          <a:prstGeom prst="ellipse">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560ADE27-6A3F-4532-9734-1BB10B0DE303}"/>
              </a:ext>
            </a:extLst>
          </p:cNvPr>
          <p:cNvSpPr/>
          <p:nvPr/>
        </p:nvSpPr>
        <p:spPr>
          <a:xfrm>
            <a:off x="957042" y="4854491"/>
            <a:ext cx="195943" cy="17730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874F4346-8762-419B-9CA2-885BCCD7DB1A}"/>
              </a:ext>
            </a:extLst>
          </p:cNvPr>
          <p:cNvSpPr/>
          <p:nvPr/>
        </p:nvSpPr>
        <p:spPr>
          <a:xfrm>
            <a:off x="1718076" y="3315222"/>
            <a:ext cx="195943" cy="17730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F13EF960-485E-4169-AFD0-3F4C055C39F3}"/>
              </a:ext>
            </a:extLst>
          </p:cNvPr>
          <p:cNvSpPr/>
          <p:nvPr/>
        </p:nvSpPr>
        <p:spPr>
          <a:xfrm>
            <a:off x="799322" y="3336992"/>
            <a:ext cx="195943" cy="17730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8" name="Straight Arrow Connector 67">
            <a:extLst>
              <a:ext uri="{FF2B5EF4-FFF2-40B4-BE49-F238E27FC236}">
                <a16:creationId xmlns:a16="http://schemas.microsoft.com/office/drawing/2014/main" id="{359BE4BD-0E2C-46B8-BE7C-C9C5E98D28EE}"/>
              </a:ext>
            </a:extLst>
          </p:cNvPr>
          <p:cNvCxnSpPr>
            <a:stCxn id="59" idx="2"/>
            <a:endCxn id="61" idx="7"/>
          </p:cNvCxnSpPr>
          <p:nvPr/>
        </p:nvCxnSpPr>
        <p:spPr>
          <a:xfrm flipH="1">
            <a:off x="1484731" y="2363192"/>
            <a:ext cx="459767" cy="4990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1F61FC5C-E6C7-4BFD-9AB3-FAABE0E77902}"/>
              </a:ext>
            </a:extLst>
          </p:cNvPr>
          <p:cNvCxnSpPr>
            <a:cxnSpLocks/>
            <a:stCxn id="59" idx="6"/>
            <a:endCxn id="60" idx="1"/>
          </p:cNvCxnSpPr>
          <p:nvPr/>
        </p:nvCxnSpPr>
        <p:spPr>
          <a:xfrm>
            <a:off x="2140441" y="2363192"/>
            <a:ext cx="350916" cy="45547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BD80D777-DE1E-4524-B64A-CD551417B10A}"/>
              </a:ext>
            </a:extLst>
          </p:cNvPr>
          <p:cNvCxnSpPr>
            <a:cxnSpLocks/>
            <a:endCxn id="63" idx="0"/>
          </p:cNvCxnSpPr>
          <p:nvPr/>
        </p:nvCxnSpPr>
        <p:spPr>
          <a:xfrm>
            <a:off x="2381713" y="3400658"/>
            <a:ext cx="300842" cy="3238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CDCF54A1-12DF-4651-8DB8-F79A175DE3F8}"/>
              </a:ext>
            </a:extLst>
          </p:cNvPr>
          <p:cNvCxnSpPr>
            <a:cxnSpLocks/>
            <a:endCxn id="67" idx="0"/>
          </p:cNvCxnSpPr>
          <p:nvPr/>
        </p:nvCxnSpPr>
        <p:spPr>
          <a:xfrm flipH="1">
            <a:off x="897294" y="2959731"/>
            <a:ext cx="441960" cy="37726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835C753E-17C8-46CD-A6ED-D6F9CA8A6D81}"/>
              </a:ext>
            </a:extLst>
          </p:cNvPr>
          <p:cNvCxnSpPr>
            <a:cxnSpLocks/>
            <a:endCxn id="66" idx="0"/>
          </p:cNvCxnSpPr>
          <p:nvPr/>
        </p:nvCxnSpPr>
        <p:spPr>
          <a:xfrm>
            <a:off x="1515599" y="3016320"/>
            <a:ext cx="300449" cy="29890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CECCE77E-91A2-4CC6-AC90-CF1E204A2A1D}"/>
              </a:ext>
            </a:extLst>
          </p:cNvPr>
          <p:cNvCxnSpPr>
            <a:cxnSpLocks/>
          </p:cNvCxnSpPr>
          <p:nvPr/>
        </p:nvCxnSpPr>
        <p:spPr>
          <a:xfrm flipH="1">
            <a:off x="1384209" y="3048806"/>
            <a:ext cx="4148" cy="76748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919162CF-DF01-4C5E-88F2-72DA6BDA0AEE}"/>
              </a:ext>
            </a:extLst>
          </p:cNvPr>
          <p:cNvCxnSpPr>
            <a:cxnSpLocks/>
          </p:cNvCxnSpPr>
          <p:nvPr/>
        </p:nvCxnSpPr>
        <p:spPr>
          <a:xfrm flipH="1">
            <a:off x="1104116" y="4002174"/>
            <a:ext cx="279892" cy="77071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D65C9625-359D-4668-AD09-93FA3B48014D}"/>
              </a:ext>
            </a:extLst>
          </p:cNvPr>
          <p:cNvSpPr txBox="1"/>
          <p:nvPr/>
        </p:nvSpPr>
        <p:spPr>
          <a:xfrm rot="19172715">
            <a:off x="768213" y="2759349"/>
            <a:ext cx="808898" cy="369332"/>
          </a:xfrm>
          <a:prstGeom prst="rect">
            <a:avLst/>
          </a:prstGeom>
          <a:noFill/>
        </p:spPr>
        <p:txBody>
          <a:bodyPr wrap="square" rtlCol="0">
            <a:spAutoFit/>
          </a:bodyPr>
          <a:lstStyle/>
          <a:p>
            <a:r>
              <a:rPr lang="en-US" dirty="0"/>
              <a:t>aba$</a:t>
            </a:r>
          </a:p>
        </p:txBody>
      </p:sp>
      <p:sp>
        <p:nvSpPr>
          <p:cNvPr id="78" name="Oval 77">
            <a:extLst>
              <a:ext uri="{FF2B5EF4-FFF2-40B4-BE49-F238E27FC236}">
                <a16:creationId xmlns:a16="http://schemas.microsoft.com/office/drawing/2014/main" id="{62096BBF-3277-4864-ADFA-4809AD93C759}"/>
              </a:ext>
            </a:extLst>
          </p:cNvPr>
          <p:cNvSpPr/>
          <p:nvPr/>
        </p:nvSpPr>
        <p:spPr>
          <a:xfrm>
            <a:off x="1577192" y="4551406"/>
            <a:ext cx="195943" cy="17730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9" name="Straight Arrow Connector 78">
            <a:extLst>
              <a:ext uri="{FF2B5EF4-FFF2-40B4-BE49-F238E27FC236}">
                <a16:creationId xmlns:a16="http://schemas.microsoft.com/office/drawing/2014/main" id="{332D891A-AA5E-44E8-898F-3CC3DEC42CD1}"/>
              </a:ext>
            </a:extLst>
          </p:cNvPr>
          <p:cNvCxnSpPr>
            <a:cxnSpLocks/>
            <a:stCxn id="64" idx="5"/>
            <a:endCxn id="78" idx="0"/>
          </p:cNvCxnSpPr>
          <p:nvPr/>
        </p:nvCxnSpPr>
        <p:spPr>
          <a:xfrm>
            <a:off x="1489087" y="4023905"/>
            <a:ext cx="186077" cy="52750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1" name="TextBox 80">
            <a:extLst>
              <a:ext uri="{FF2B5EF4-FFF2-40B4-BE49-F238E27FC236}">
                <a16:creationId xmlns:a16="http://schemas.microsoft.com/office/drawing/2014/main" id="{9FB1E01C-D10B-4E38-AC51-B3D03ADA42BF}"/>
              </a:ext>
            </a:extLst>
          </p:cNvPr>
          <p:cNvSpPr txBox="1"/>
          <p:nvPr/>
        </p:nvSpPr>
        <p:spPr>
          <a:xfrm rot="3006064">
            <a:off x="2335603" y="3346989"/>
            <a:ext cx="645803" cy="338554"/>
          </a:xfrm>
          <a:prstGeom prst="rect">
            <a:avLst/>
          </a:prstGeom>
          <a:noFill/>
        </p:spPr>
        <p:txBody>
          <a:bodyPr wrap="square" rtlCol="0">
            <a:spAutoFit/>
          </a:bodyPr>
          <a:lstStyle/>
          <a:p>
            <a:r>
              <a:rPr lang="en-US" sz="1600" dirty="0"/>
              <a:t>(6, 1)</a:t>
            </a:r>
          </a:p>
        </p:txBody>
      </p:sp>
      <p:sp>
        <p:nvSpPr>
          <p:cNvPr id="82" name="TextBox 81">
            <a:extLst>
              <a:ext uri="{FF2B5EF4-FFF2-40B4-BE49-F238E27FC236}">
                <a16:creationId xmlns:a16="http://schemas.microsoft.com/office/drawing/2014/main" id="{1BAA3288-FD54-44FC-B3D2-4A4A4B33A559}"/>
              </a:ext>
            </a:extLst>
          </p:cNvPr>
          <p:cNvSpPr txBox="1"/>
          <p:nvPr/>
        </p:nvSpPr>
        <p:spPr>
          <a:xfrm rot="18710565">
            <a:off x="1460553" y="2314715"/>
            <a:ext cx="370115" cy="369332"/>
          </a:xfrm>
          <a:prstGeom prst="rect">
            <a:avLst/>
          </a:prstGeom>
          <a:noFill/>
        </p:spPr>
        <p:txBody>
          <a:bodyPr wrap="square" rtlCol="0">
            <a:spAutoFit/>
          </a:bodyPr>
          <a:lstStyle/>
          <a:p>
            <a:r>
              <a:rPr lang="en-US" dirty="0"/>
              <a:t>a</a:t>
            </a:r>
          </a:p>
        </p:txBody>
      </p:sp>
      <p:cxnSp>
        <p:nvCxnSpPr>
          <p:cNvPr id="83" name="Straight Arrow Connector 82">
            <a:extLst>
              <a:ext uri="{FF2B5EF4-FFF2-40B4-BE49-F238E27FC236}">
                <a16:creationId xmlns:a16="http://schemas.microsoft.com/office/drawing/2014/main" id="{E97EC645-5377-46C1-AD86-17B9F3BA9D50}"/>
              </a:ext>
            </a:extLst>
          </p:cNvPr>
          <p:cNvCxnSpPr>
            <a:cxnSpLocks/>
          </p:cNvCxnSpPr>
          <p:nvPr/>
        </p:nvCxnSpPr>
        <p:spPr>
          <a:xfrm flipH="1">
            <a:off x="2162826" y="3501756"/>
            <a:ext cx="107001" cy="62830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C5226BBE-353F-4C1F-BB70-B253720FA3F7}"/>
              </a:ext>
            </a:extLst>
          </p:cNvPr>
          <p:cNvSpPr txBox="1"/>
          <p:nvPr/>
        </p:nvSpPr>
        <p:spPr>
          <a:xfrm rot="16803507">
            <a:off x="1729310" y="3560072"/>
            <a:ext cx="717164" cy="369332"/>
          </a:xfrm>
          <a:prstGeom prst="rect">
            <a:avLst/>
          </a:prstGeom>
          <a:noFill/>
        </p:spPr>
        <p:txBody>
          <a:bodyPr wrap="square" rtlCol="0">
            <a:spAutoFit/>
          </a:bodyPr>
          <a:lstStyle/>
          <a:p>
            <a:r>
              <a:rPr lang="en-US" dirty="0"/>
              <a:t>aba$</a:t>
            </a:r>
          </a:p>
        </p:txBody>
      </p:sp>
      <p:sp>
        <p:nvSpPr>
          <p:cNvPr id="85" name="Oval 84">
            <a:extLst>
              <a:ext uri="{FF2B5EF4-FFF2-40B4-BE49-F238E27FC236}">
                <a16:creationId xmlns:a16="http://schemas.microsoft.com/office/drawing/2014/main" id="{06BDD0C9-C838-4A39-A925-BBA6F448872E}"/>
              </a:ext>
            </a:extLst>
          </p:cNvPr>
          <p:cNvSpPr/>
          <p:nvPr/>
        </p:nvSpPr>
        <p:spPr>
          <a:xfrm>
            <a:off x="2052207" y="4221316"/>
            <a:ext cx="195943" cy="17730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TextBox 85">
            <a:extLst>
              <a:ext uri="{FF2B5EF4-FFF2-40B4-BE49-F238E27FC236}">
                <a16:creationId xmlns:a16="http://schemas.microsoft.com/office/drawing/2014/main" id="{EDD74F04-72F8-4B48-B5E1-E0839669AC58}"/>
              </a:ext>
            </a:extLst>
          </p:cNvPr>
          <p:cNvSpPr txBox="1"/>
          <p:nvPr/>
        </p:nvSpPr>
        <p:spPr>
          <a:xfrm rot="3129986">
            <a:off x="2161964" y="2414718"/>
            <a:ext cx="767915" cy="338554"/>
          </a:xfrm>
          <a:prstGeom prst="rect">
            <a:avLst/>
          </a:prstGeom>
          <a:noFill/>
        </p:spPr>
        <p:txBody>
          <a:bodyPr wrap="square" rtlCol="0">
            <a:spAutoFit/>
          </a:bodyPr>
          <a:lstStyle/>
          <a:p>
            <a:r>
              <a:rPr lang="en-US" sz="1600" dirty="0"/>
              <a:t>(6, 1)</a:t>
            </a:r>
          </a:p>
        </p:txBody>
      </p:sp>
      <p:cxnSp>
        <p:nvCxnSpPr>
          <p:cNvPr id="87" name="Straight Arrow Connector 86">
            <a:extLst>
              <a:ext uri="{FF2B5EF4-FFF2-40B4-BE49-F238E27FC236}">
                <a16:creationId xmlns:a16="http://schemas.microsoft.com/office/drawing/2014/main" id="{DE02391F-D962-448D-828D-A9675148A0CE}"/>
              </a:ext>
            </a:extLst>
          </p:cNvPr>
          <p:cNvCxnSpPr>
            <a:cxnSpLocks/>
          </p:cNvCxnSpPr>
          <p:nvPr/>
        </p:nvCxnSpPr>
        <p:spPr>
          <a:xfrm>
            <a:off x="2042470" y="2451842"/>
            <a:ext cx="261260" cy="82854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8" name="TextBox 87">
            <a:extLst>
              <a:ext uri="{FF2B5EF4-FFF2-40B4-BE49-F238E27FC236}">
                <a16:creationId xmlns:a16="http://schemas.microsoft.com/office/drawing/2014/main" id="{4629E2F8-22E2-4337-B16A-4FB53BFD4BAB}"/>
              </a:ext>
            </a:extLst>
          </p:cNvPr>
          <p:cNvSpPr txBox="1"/>
          <p:nvPr/>
        </p:nvSpPr>
        <p:spPr>
          <a:xfrm rot="4221933">
            <a:off x="1957377" y="2712534"/>
            <a:ext cx="728285" cy="338554"/>
          </a:xfrm>
          <a:prstGeom prst="rect">
            <a:avLst/>
          </a:prstGeom>
          <a:noFill/>
        </p:spPr>
        <p:txBody>
          <a:bodyPr wrap="square" rtlCol="0">
            <a:spAutoFit/>
          </a:bodyPr>
          <a:lstStyle/>
          <a:p>
            <a:r>
              <a:rPr lang="en-US" sz="1600" dirty="0">
                <a:solidFill>
                  <a:schemeClr val="accent3"/>
                </a:solidFill>
              </a:rPr>
              <a:t>(1, 2)</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E68B2269-EC52-4AA5-8B2C-9F1D7B38A07B}"/>
                  </a:ext>
                </a:extLst>
              </p:cNvPr>
              <p:cNvSpPr txBox="1"/>
              <p:nvPr/>
            </p:nvSpPr>
            <p:spPr>
              <a:xfrm>
                <a:off x="726541" y="1287780"/>
                <a:ext cx="148919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𝑇</m:t>
                      </m:r>
                      <m:r>
                        <a:rPr lang="en-US" b="0" i="1" smtClean="0">
                          <a:latin typeface="Cambria Math" panose="02040503050406030204" pitchFamily="18" charset="0"/>
                        </a:rPr>
                        <m:t>$=</m:t>
                      </m:r>
                      <m:r>
                        <a:rPr lang="en-US" b="0" i="1" smtClean="0">
                          <a:latin typeface="Cambria Math" panose="02040503050406030204" pitchFamily="18" charset="0"/>
                        </a:rPr>
                        <m:t>𝑎𝑏𝑎𝑎𝑏𝑎</m:t>
                      </m:r>
                      <m:r>
                        <a:rPr lang="en-US" b="0" i="1" smtClean="0">
                          <a:solidFill>
                            <a:schemeClr val="tx1"/>
                          </a:solidFill>
                          <a:latin typeface="Cambria Math" panose="02040503050406030204" pitchFamily="18" charset="0"/>
                        </a:rPr>
                        <m:t>$</m:t>
                      </m:r>
                    </m:oMath>
                  </m:oMathPara>
                </a14:m>
                <a:endParaRPr lang="en-US" dirty="0"/>
              </a:p>
            </p:txBody>
          </p:sp>
        </mc:Choice>
        <mc:Fallback xmlns="">
          <p:sp>
            <p:nvSpPr>
              <p:cNvPr id="5" name="TextBox 4">
                <a:extLst>
                  <a:ext uri="{FF2B5EF4-FFF2-40B4-BE49-F238E27FC236}">
                    <a16:creationId xmlns:a16="http://schemas.microsoft.com/office/drawing/2014/main" id="{E68B2269-EC52-4AA5-8B2C-9F1D7B38A07B}"/>
                  </a:ext>
                </a:extLst>
              </p:cNvPr>
              <p:cNvSpPr txBox="1">
                <a:spLocks noRot="1" noChangeAspect="1" noMove="1" noResize="1" noEditPoints="1" noAdjustHandles="1" noChangeArrowheads="1" noChangeShapeType="1" noTextEdit="1"/>
              </p:cNvSpPr>
              <p:nvPr/>
            </p:nvSpPr>
            <p:spPr>
              <a:xfrm>
                <a:off x="726541" y="1287780"/>
                <a:ext cx="1489190" cy="276999"/>
              </a:xfrm>
              <a:prstGeom prst="rect">
                <a:avLst/>
              </a:prstGeom>
              <a:blipFill>
                <a:blip r:embed="rId3"/>
                <a:stretch>
                  <a:fillRect l="-4508" t="-4348" r="-4508" b="-15217"/>
                </a:stretch>
              </a:blipFill>
            </p:spPr>
            <p:txBody>
              <a:bodyPr/>
              <a:lstStyle/>
              <a:p>
                <a:r>
                  <a:rPr lang="en-US">
                    <a:noFill/>
                  </a:rPr>
                  <a:t> </a:t>
                </a:r>
              </a:p>
            </p:txBody>
          </p:sp>
        </mc:Fallback>
      </mc:AlternateContent>
      <p:sp>
        <p:nvSpPr>
          <p:cNvPr id="40" name="TextBox 39">
            <a:extLst>
              <a:ext uri="{FF2B5EF4-FFF2-40B4-BE49-F238E27FC236}">
                <a16:creationId xmlns:a16="http://schemas.microsoft.com/office/drawing/2014/main" id="{9D666D69-B728-4497-ACBB-5DDCBEF139E4}"/>
              </a:ext>
            </a:extLst>
          </p:cNvPr>
          <p:cNvSpPr txBox="1"/>
          <p:nvPr/>
        </p:nvSpPr>
        <p:spPr>
          <a:xfrm rot="4242391">
            <a:off x="1395175" y="4076369"/>
            <a:ext cx="645803" cy="338554"/>
          </a:xfrm>
          <a:prstGeom prst="rect">
            <a:avLst/>
          </a:prstGeom>
          <a:noFill/>
        </p:spPr>
        <p:txBody>
          <a:bodyPr wrap="square" rtlCol="0">
            <a:spAutoFit/>
          </a:bodyPr>
          <a:lstStyle/>
          <a:p>
            <a:r>
              <a:rPr lang="en-US" sz="1600" dirty="0"/>
              <a:t>(6, 1)</a:t>
            </a:r>
          </a:p>
        </p:txBody>
      </p:sp>
      <p:sp>
        <p:nvSpPr>
          <p:cNvPr id="41" name="TextBox 40">
            <a:extLst>
              <a:ext uri="{FF2B5EF4-FFF2-40B4-BE49-F238E27FC236}">
                <a16:creationId xmlns:a16="http://schemas.microsoft.com/office/drawing/2014/main" id="{F36F9063-2E06-41F5-B341-2739C64BA502}"/>
              </a:ext>
            </a:extLst>
          </p:cNvPr>
          <p:cNvSpPr txBox="1"/>
          <p:nvPr/>
        </p:nvSpPr>
        <p:spPr>
          <a:xfrm rot="2787663">
            <a:off x="1488352" y="2949751"/>
            <a:ext cx="645803" cy="338554"/>
          </a:xfrm>
          <a:prstGeom prst="rect">
            <a:avLst/>
          </a:prstGeom>
          <a:noFill/>
        </p:spPr>
        <p:txBody>
          <a:bodyPr wrap="square" rtlCol="0">
            <a:spAutoFit/>
          </a:bodyPr>
          <a:lstStyle/>
          <a:p>
            <a:r>
              <a:rPr lang="en-US" sz="1600" dirty="0"/>
              <a:t>(6, 1)</a:t>
            </a:r>
          </a:p>
        </p:txBody>
      </p:sp>
      <p:sp>
        <p:nvSpPr>
          <p:cNvPr id="42" name="TextBox 41">
            <a:extLst>
              <a:ext uri="{FF2B5EF4-FFF2-40B4-BE49-F238E27FC236}">
                <a16:creationId xmlns:a16="http://schemas.microsoft.com/office/drawing/2014/main" id="{93ECC266-6215-4378-97D1-2F4407A77964}"/>
              </a:ext>
            </a:extLst>
          </p:cNvPr>
          <p:cNvSpPr txBox="1"/>
          <p:nvPr/>
        </p:nvSpPr>
        <p:spPr>
          <a:xfrm rot="16200000">
            <a:off x="823248" y="3239055"/>
            <a:ext cx="728285" cy="338554"/>
          </a:xfrm>
          <a:prstGeom prst="rect">
            <a:avLst/>
          </a:prstGeom>
          <a:noFill/>
        </p:spPr>
        <p:txBody>
          <a:bodyPr wrap="square" rtlCol="0">
            <a:spAutoFit/>
          </a:bodyPr>
          <a:lstStyle/>
          <a:p>
            <a:r>
              <a:rPr lang="en-US" sz="1600" dirty="0">
                <a:solidFill>
                  <a:schemeClr val="accent3"/>
                </a:solidFill>
              </a:rPr>
              <a:t>(1, 2)</a:t>
            </a:r>
          </a:p>
        </p:txBody>
      </p:sp>
      <p:pic>
        <p:nvPicPr>
          <p:cNvPr id="6" name="Picture 5" descr="A person smiling for the camera&#10;&#10;Description automatically generated">
            <a:extLst>
              <a:ext uri="{FF2B5EF4-FFF2-40B4-BE49-F238E27FC236}">
                <a16:creationId xmlns:a16="http://schemas.microsoft.com/office/drawing/2014/main" id="{36B71A15-027A-4DA3-8D5C-E4025913D574}"/>
              </a:ext>
            </a:extLst>
          </p:cNvPr>
          <p:cNvPicPr>
            <a:picLocks noChangeAspect="1"/>
          </p:cNvPicPr>
          <p:nvPr/>
        </p:nvPicPr>
        <p:blipFill>
          <a:blip r:embed="rId4"/>
          <a:stretch>
            <a:fillRect/>
          </a:stretch>
        </p:blipFill>
        <p:spPr>
          <a:xfrm>
            <a:off x="3517189" y="2753910"/>
            <a:ext cx="1060947" cy="814156"/>
          </a:xfrm>
          <a:prstGeom prst="rect">
            <a:avLst/>
          </a:prstGeom>
        </p:spPr>
      </p:pic>
    </p:spTree>
    <p:extLst>
      <p:ext uri="{BB962C8B-B14F-4D97-AF65-F5344CB8AC3E}">
        <p14:creationId xmlns:p14="http://schemas.microsoft.com/office/powerpoint/2010/main" val="17515396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4F3F9-C2E6-4F79-8B43-C62096957853}"/>
              </a:ext>
            </a:extLst>
          </p:cNvPr>
          <p:cNvSpPr>
            <a:spLocks noGrp="1"/>
          </p:cNvSpPr>
          <p:nvPr>
            <p:ph type="title"/>
          </p:nvPr>
        </p:nvSpPr>
        <p:spPr/>
        <p:txBody>
          <a:bodyPr/>
          <a:lstStyle/>
          <a:p>
            <a:pPr algn="ctr"/>
            <a:r>
              <a:rPr lang="en-US" dirty="0"/>
              <a:t>Quiz time!</a:t>
            </a:r>
          </a:p>
        </p:txBody>
      </p:sp>
      <mc:AlternateContent xmlns:mc="http://schemas.openxmlformats.org/markup-compatibility/2006" xmlns:a14="http://schemas.microsoft.com/office/drawing/2010/main">
        <mc:Choice Requires="a14">
          <p:sp>
            <p:nvSpPr>
              <p:cNvPr id="104" name="TextBox 103">
                <a:extLst>
                  <a:ext uri="{FF2B5EF4-FFF2-40B4-BE49-F238E27FC236}">
                    <a16:creationId xmlns:a16="http://schemas.microsoft.com/office/drawing/2014/main" id="{3EAD760C-5A1C-4BA6-B155-A8210994F4A3}"/>
                  </a:ext>
                </a:extLst>
              </p:cNvPr>
              <p:cNvSpPr txBox="1"/>
              <p:nvPr/>
            </p:nvSpPr>
            <p:spPr>
              <a:xfrm>
                <a:off x="4188890" y="1841747"/>
                <a:ext cx="6487511" cy="707886"/>
              </a:xfrm>
              <a:prstGeom prst="rect">
                <a:avLst/>
              </a:prstGeom>
              <a:noFill/>
            </p:spPr>
            <p:txBody>
              <a:bodyPr wrap="square" rtlCol="0">
                <a:spAutoFit/>
              </a:bodyPr>
              <a:lstStyle/>
              <a:p>
                <a:pPr marL="285750" indent="-285750">
                  <a:buFont typeface="Arial" panose="020B0604020202020204" pitchFamily="34" charset="0"/>
                  <a:buChar char="•"/>
                </a:pPr>
                <a:r>
                  <a:rPr lang="en-US" dirty="0"/>
                  <a:t>A suffix tree, as shown on the left, consumes </a:t>
                </a:r>
                <a14:m>
                  <m:oMath xmlns:m="http://schemas.openxmlformats.org/officeDocument/2006/math">
                    <m:r>
                      <a:rPr lang="en-US" b="1" i="1" u="sng" smtClean="0">
                        <a:latin typeface="Cambria Math" panose="02040503050406030204" pitchFamily="18" charset="0"/>
                        <a:ea typeface="Cambria Math" panose="02040503050406030204" pitchFamily="18" charset="0"/>
                      </a:rPr>
                      <m:t>𝓞</m:t>
                    </m:r>
                    <m:r>
                      <a:rPr lang="en-US" b="1" i="1" u="sng" smtClean="0">
                        <a:latin typeface="Cambria Math" panose="02040503050406030204" pitchFamily="18" charset="0"/>
                        <a:ea typeface="Cambria Math" panose="02040503050406030204" pitchFamily="18" charset="0"/>
                      </a:rPr>
                      <m:t>(</m:t>
                    </m:r>
                    <m:sSup>
                      <m:sSupPr>
                        <m:ctrlPr>
                          <a:rPr lang="en-US" b="1" i="1" u="sng" smtClean="0">
                            <a:latin typeface="Cambria Math" panose="02040503050406030204" pitchFamily="18" charset="0"/>
                            <a:ea typeface="Cambria Math" panose="02040503050406030204" pitchFamily="18" charset="0"/>
                          </a:rPr>
                        </m:ctrlPr>
                      </m:sSupPr>
                      <m:e>
                        <m:r>
                          <a:rPr lang="en-US" b="1" i="1" u="sng" smtClean="0">
                            <a:latin typeface="Cambria Math" panose="02040503050406030204" pitchFamily="18" charset="0"/>
                            <a:ea typeface="Cambria Math" panose="02040503050406030204" pitchFamily="18" charset="0"/>
                          </a:rPr>
                          <m:t>𝒏</m:t>
                        </m:r>
                      </m:e>
                      <m:sup>
                        <m:r>
                          <a:rPr lang="en-US" b="1" i="1" u="sng" smtClean="0">
                            <a:latin typeface="Cambria Math" panose="02040503050406030204" pitchFamily="18" charset="0"/>
                            <a:ea typeface="Cambria Math" panose="02040503050406030204" pitchFamily="18" charset="0"/>
                          </a:rPr>
                          <m:t> </m:t>
                        </m:r>
                      </m:sup>
                    </m:sSup>
                    <m:r>
                      <a:rPr lang="en-US" b="1" i="1" u="sng" smtClean="0">
                        <a:latin typeface="Cambria Math" panose="02040503050406030204" pitchFamily="18" charset="0"/>
                        <a:ea typeface="Cambria Math" panose="02040503050406030204" pitchFamily="18" charset="0"/>
                      </a:rPr>
                      <m:t>)</m:t>
                    </m:r>
                  </m:oMath>
                </a14:m>
                <a:r>
                  <a:rPr lang="en-US" sz="2000" b="1" u="sng" dirty="0"/>
                  <a:t> space </a:t>
                </a:r>
                <a:r>
                  <a:rPr lang="en-US" sz="2000" dirty="0"/>
                  <a:t>(for a text of length </a:t>
                </a:r>
                <a14:m>
                  <m:oMath xmlns:m="http://schemas.openxmlformats.org/officeDocument/2006/math">
                    <m:r>
                      <a:rPr lang="en-US" sz="2000" b="0" i="1" smtClean="0">
                        <a:latin typeface="Cambria Math" panose="02040503050406030204" pitchFamily="18" charset="0"/>
                      </a:rPr>
                      <m:t>𝑛</m:t>
                    </m:r>
                  </m:oMath>
                </a14:m>
                <a:r>
                  <a:rPr lang="en-US" sz="2000" dirty="0"/>
                  <a:t>).</a:t>
                </a:r>
              </a:p>
            </p:txBody>
          </p:sp>
        </mc:Choice>
        <mc:Fallback xmlns="">
          <p:sp>
            <p:nvSpPr>
              <p:cNvPr id="104" name="TextBox 103">
                <a:extLst>
                  <a:ext uri="{FF2B5EF4-FFF2-40B4-BE49-F238E27FC236}">
                    <a16:creationId xmlns:a16="http://schemas.microsoft.com/office/drawing/2014/main" id="{3EAD760C-5A1C-4BA6-B155-A8210994F4A3}"/>
                  </a:ext>
                </a:extLst>
              </p:cNvPr>
              <p:cNvSpPr txBox="1">
                <a:spLocks noRot="1" noChangeAspect="1" noMove="1" noResize="1" noEditPoints="1" noAdjustHandles="1" noChangeArrowheads="1" noChangeShapeType="1" noTextEdit="1"/>
              </p:cNvSpPr>
              <p:nvPr/>
            </p:nvSpPr>
            <p:spPr>
              <a:xfrm>
                <a:off x="4188890" y="1841747"/>
                <a:ext cx="6487511" cy="707886"/>
              </a:xfrm>
              <a:prstGeom prst="rect">
                <a:avLst/>
              </a:prstGeom>
              <a:blipFill>
                <a:blip r:embed="rId2"/>
                <a:stretch>
                  <a:fillRect l="-564" t="-4310" b="-14655"/>
                </a:stretch>
              </a:blipFill>
            </p:spPr>
            <p:txBody>
              <a:bodyPr/>
              <a:lstStyle/>
              <a:p>
                <a:r>
                  <a:rPr lang="en-US">
                    <a:noFill/>
                  </a:rPr>
                  <a:t> </a:t>
                </a:r>
              </a:p>
            </p:txBody>
          </p:sp>
        </mc:Fallback>
      </mc:AlternateContent>
      <p:sp>
        <p:nvSpPr>
          <p:cNvPr id="3" name="Rectangle: Rounded Corners 2">
            <a:extLst>
              <a:ext uri="{FF2B5EF4-FFF2-40B4-BE49-F238E27FC236}">
                <a16:creationId xmlns:a16="http://schemas.microsoft.com/office/drawing/2014/main" id="{AA89B765-FEE6-43E2-B8BD-B4426A14999E}"/>
              </a:ext>
            </a:extLst>
          </p:cNvPr>
          <p:cNvSpPr/>
          <p:nvPr/>
        </p:nvSpPr>
        <p:spPr>
          <a:xfrm>
            <a:off x="5589665" y="2842221"/>
            <a:ext cx="1356777" cy="58627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True</a:t>
            </a:r>
          </a:p>
        </p:txBody>
      </p:sp>
      <p:sp>
        <p:nvSpPr>
          <p:cNvPr id="39" name="Rectangle: Rounded Corners 38">
            <a:extLst>
              <a:ext uri="{FF2B5EF4-FFF2-40B4-BE49-F238E27FC236}">
                <a16:creationId xmlns:a16="http://schemas.microsoft.com/office/drawing/2014/main" id="{3373702B-0E3E-4FF6-8664-03C5899EBD8D}"/>
              </a:ext>
            </a:extLst>
          </p:cNvPr>
          <p:cNvSpPr/>
          <p:nvPr/>
        </p:nvSpPr>
        <p:spPr>
          <a:xfrm>
            <a:off x="7660223" y="2803460"/>
            <a:ext cx="1356777" cy="58627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False</a:t>
            </a:r>
          </a:p>
        </p:txBody>
      </p:sp>
      <p:sp>
        <p:nvSpPr>
          <p:cNvPr id="57" name="TextBox 56">
            <a:extLst>
              <a:ext uri="{FF2B5EF4-FFF2-40B4-BE49-F238E27FC236}">
                <a16:creationId xmlns:a16="http://schemas.microsoft.com/office/drawing/2014/main" id="{036AA39F-32CC-4D35-8E0A-92254FB4E9C6}"/>
              </a:ext>
            </a:extLst>
          </p:cNvPr>
          <p:cNvSpPr txBox="1"/>
          <p:nvPr/>
        </p:nvSpPr>
        <p:spPr>
          <a:xfrm>
            <a:off x="3956767" y="4343401"/>
            <a:ext cx="6487511" cy="1815882"/>
          </a:xfrm>
          <a:prstGeom prst="rect">
            <a:avLst/>
          </a:prstGeom>
          <a:noFill/>
        </p:spPr>
        <p:txBody>
          <a:bodyPr wrap="square" rtlCol="0">
            <a:spAutoFit/>
          </a:bodyPr>
          <a:lstStyle/>
          <a:p>
            <a:pPr marL="285750" indent="-285750">
              <a:buFont typeface="Arial" panose="020B0604020202020204" pitchFamily="34" charset="0"/>
              <a:buChar char="•"/>
            </a:pPr>
            <a:r>
              <a:rPr lang="en-US" dirty="0"/>
              <a:t>Solution: Instead of actual characters (like in a Patricia </a:t>
            </a:r>
            <a:r>
              <a:rPr lang="en-US" dirty="0" err="1"/>
              <a:t>Trie</a:t>
            </a:r>
            <a:r>
              <a:rPr lang="en-US" dirty="0"/>
              <a:t>), store </a:t>
            </a:r>
            <a:r>
              <a:rPr lang="en-US" b="1" dirty="0"/>
              <a:t>two integers</a:t>
            </a:r>
            <a:r>
              <a:rPr lang="en-US" dirty="0"/>
              <a:t>, </a:t>
            </a:r>
            <a:r>
              <a:rPr lang="en-US" dirty="0">
                <a:solidFill>
                  <a:srgbClr val="FF4EFF"/>
                </a:solidFill>
              </a:rPr>
              <a:t>offset</a:t>
            </a:r>
            <a:r>
              <a:rPr lang="en-US" dirty="0"/>
              <a:t> and </a:t>
            </a:r>
            <a:r>
              <a:rPr lang="en-US" dirty="0">
                <a:solidFill>
                  <a:schemeClr val="accent6">
                    <a:lumMod val="75000"/>
                  </a:schemeClr>
                </a:solidFill>
              </a:rPr>
              <a:t>length</a:t>
            </a:r>
            <a:r>
              <a:rPr lang="en-US" dirty="0"/>
              <a:t>, in every node.</a:t>
            </a:r>
          </a:p>
          <a:p>
            <a:pPr marL="742950" lvl="1" indent="-285750">
              <a:buFont typeface="Arial" panose="020B0604020202020204" pitchFamily="34" charset="0"/>
              <a:buChar char="•"/>
            </a:pPr>
            <a:r>
              <a:rPr lang="en-US" dirty="0"/>
              <a:t>Those will be the offset from 0 and length of the substring </a:t>
            </a:r>
            <a:r>
              <a:rPr lang="en-US" i="1" dirty="0"/>
              <a:t>the way it appears in T$</a:t>
            </a:r>
            <a:r>
              <a:rPr lang="en-US" dirty="0"/>
              <a:t>.</a:t>
            </a:r>
          </a:p>
          <a:p>
            <a:pPr marL="285750" indent="-285750">
              <a:buFont typeface="Arial" panose="020B0604020202020204" pitchFamily="34" charset="0"/>
              <a:buChar char="•"/>
            </a:pPr>
            <a:r>
              <a:rPr lang="en-US" sz="2000" dirty="0"/>
              <a:t>Consistent with what the structure would be used for (string matching).</a:t>
            </a:r>
          </a:p>
        </p:txBody>
      </p:sp>
      <p:sp>
        <p:nvSpPr>
          <p:cNvPr id="59" name="Oval 58">
            <a:extLst>
              <a:ext uri="{FF2B5EF4-FFF2-40B4-BE49-F238E27FC236}">
                <a16:creationId xmlns:a16="http://schemas.microsoft.com/office/drawing/2014/main" id="{53A38010-7ECF-4238-8787-1FB57551C527}"/>
              </a:ext>
            </a:extLst>
          </p:cNvPr>
          <p:cNvSpPr/>
          <p:nvPr/>
        </p:nvSpPr>
        <p:spPr>
          <a:xfrm>
            <a:off x="1944498" y="2274541"/>
            <a:ext cx="195943" cy="177301"/>
          </a:xfrm>
          <a:prstGeom prst="ellipse">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092B6D48-4A92-4F1F-8821-58D7623AA82D}"/>
              </a:ext>
            </a:extLst>
          </p:cNvPr>
          <p:cNvSpPr/>
          <p:nvPr/>
        </p:nvSpPr>
        <p:spPr>
          <a:xfrm>
            <a:off x="2462662" y="2792705"/>
            <a:ext cx="195943" cy="17730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630D5919-8813-4316-AB0B-7F4EC93FB070}"/>
              </a:ext>
            </a:extLst>
          </p:cNvPr>
          <p:cNvSpPr/>
          <p:nvPr/>
        </p:nvSpPr>
        <p:spPr>
          <a:xfrm>
            <a:off x="1317483" y="2836247"/>
            <a:ext cx="195943" cy="177301"/>
          </a:xfrm>
          <a:prstGeom prst="ellipse">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594C9F9C-1BDE-4918-B71C-248069C481C1}"/>
              </a:ext>
            </a:extLst>
          </p:cNvPr>
          <p:cNvSpPr/>
          <p:nvPr/>
        </p:nvSpPr>
        <p:spPr>
          <a:xfrm>
            <a:off x="2205758" y="3280388"/>
            <a:ext cx="195943" cy="177301"/>
          </a:xfrm>
          <a:prstGeom prst="ellipse">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570F7F89-C24A-4982-BEF4-718A25BD25B5}"/>
              </a:ext>
            </a:extLst>
          </p:cNvPr>
          <p:cNvSpPr/>
          <p:nvPr/>
        </p:nvSpPr>
        <p:spPr>
          <a:xfrm>
            <a:off x="2584583" y="3724524"/>
            <a:ext cx="195943" cy="17730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00C7EB46-66B6-43BF-9234-3D172E7C5318}"/>
              </a:ext>
            </a:extLst>
          </p:cNvPr>
          <p:cNvSpPr/>
          <p:nvPr/>
        </p:nvSpPr>
        <p:spPr>
          <a:xfrm>
            <a:off x="1321839" y="3872569"/>
            <a:ext cx="195943" cy="177301"/>
          </a:xfrm>
          <a:prstGeom prst="ellipse">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560ADE27-6A3F-4532-9734-1BB10B0DE303}"/>
              </a:ext>
            </a:extLst>
          </p:cNvPr>
          <p:cNvSpPr/>
          <p:nvPr/>
        </p:nvSpPr>
        <p:spPr>
          <a:xfrm>
            <a:off x="957042" y="4854491"/>
            <a:ext cx="195943" cy="17730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874F4346-8762-419B-9CA2-885BCCD7DB1A}"/>
              </a:ext>
            </a:extLst>
          </p:cNvPr>
          <p:cNvSpPr/>
          <p:nvPr/>
        </p:nvSpPr>
        <p:spPr>
          <a:xfrm>
            <a:off x="1718076" y="3315222"/>
            <a:ext cx="195943" cy="17730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F13EF960-485E-4169-AFD0-3F4C055C39F3}"/>
              </a:ext>
            </a:extLst>
          </p:cNvPr>
          <p:cNvSpPr/>
          <p:nvPr/>
        </p:nvSpPr>
        <p:spPr>
          <a:xfrm>
            <a:off x="799322" y="3336992"/>
            <a:ext cx="195943" cy="17730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8" name="Straight Arrow Connector 67">
            <a:extLst>
              <a:ext uri="{FF2B5EF4-FFF2-40B4-BE49-F238E27FC236}">
                <a16:creationId xmlns:a16="http://schemas.microsoft.com/office/drawing/2014/main" id="{359BE4BD-0E2C-46B8-BE7C-C9C5E98D28EE}"/>
              </a:ext>
            </a:extLst>
          </p:cNvPr>
          <p:cNvCxnSpPr>
            <a:stCxn id="59" idx="2"/>
            <a:endCxn id="61" idx="7"/>
          </p:cNvCxnSpPr>
          <p:nvPr/>
        </p:nvCxnSpPr>
        <p:spPr>
          <a:xfrm flipH="1">
            <a:off x="1484731" y="2363192"/>
            <a:ext cx="459767" cy="4990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1F61FC5C-E6C7-4BFD-9AB3-FAABE0E77902}"/>
              </a:ext>
            </a:extLst>
          </p:cNvPr>
          <p:cNvCxnSpPr>
            <a:cxnSpLocks/>
            <a:stCxn id="59" idx="6"/>
            <a:endCxn id="60" idx="1"/>
          </p:cNvCxnSpPr>
          <p:nvPr/>
        </p:nvCxnSpPr>
        <p:spPr>
          <a:xfrm>
            <a:off x="2140441" y="2363192"/>
            <a:ext cx="350916" cy="45547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BD80D777-DE1E-4524-B64A-CD551417B10A}"/>
              </a:ext>
            </a:extLst>
          </p:cNvPr>
          <p:cNvCxnSpPr>
            <a:cxnSpLocks/>
            <a:endCxn id="63" idx="0"/>
          </p:cNvCxnSpPr>
          <p:nvPr/>
        </p:nvCxnSpPr>
        <p:spPr>
          <a:xfrm>
            <a:off x="2381713" y="3400658"/>
            <a:ext cx="300842" cy="3238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CDCF54A1-12DF-4651-8DB8-F79A175DE3F8}"/>
              </a:ext>
            </a:extLst>
          </p:cNvPr>
          <p:cNvCxnSpPr>
            <a:cxnSpLocks/>
            <a:endCxn id="67" idx="0"/>
          </p:cNvCxnSpPr>
          <p:nvPr/>
        </p:nvCxnSpPr>
        <p:spPr>
          <a:xfrm flipH="1">
            <a:off x="897294" y="2959731"/>
            <a:ext cx="441960" cy="37726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835C753E-17C8-46CD-A6ED-D6F9CA8A6D81}"/>
              </a:ext>
            </a:extLst>
          </p:cNvPr>
          <p:cNvCxnSpPr>
            <a:cxnSpLocks/>
            <a:endCxn id="66" idx="0"/>
          </p:cNvCxnSpPr>
          <p:nvPr/>
        </p:nvCxnSpPr>
        <p:spPr>
          <a:xfrm>
            <a:off x="1515599" y="3016320"/>
            <a:ext cx="300449" cy="29890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CECCE77E-91A2-4CC6-AC90-CF1E204A2A1D}"/>
              </a:ext>
            </a:extLst>
          </p:cNvPr>
          <p:cNvCxnSpPr>
            <a:cxnSpLocks/>
          </p:cNvCxnSpPr>
          <p:nvPr/>
        </p:nvCxnSpPr>
        <p:spPr>
          <a:xfrm flipH="1">
            <a:off x="1384209" y="3048806"/>
            <a:ext cx="4148" cy="76748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919162CF-DF01-4C5E-88F2-72DA6BDA0AEE}"/>
              </a:ext>
            </a:extLst>
          </p:cNvPr>
          <p:cNvCxnSpPr>
            <a:cxnSpLocks/>
          </p:cNvCxnSpPr>
          <p:nvPr/>
        </p:nvCxnSpPr>
        <p:spPr>
          <a:xfrm flipH="1">
            <a:off x="1104116" y="4002174"/>
            <a:ext cx="279892" cy="77071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D65C9625-359D-4668-AD09-93FA3B48014D}"/>
              </a:ext>
            </a:extLst>
          </p:cNvPr>
          <p:cNvSpPr txBox="1"/>
          <p:nvPr/>
        </p:nvSpPr>
        <p:spPr>
          <a:xfrm rot="19172715">
            <a:off x="768213" y="2774738"/>
            <a:ext cx="808898" cy="338554"/>
          </a:xfrm>
          <a:prstGeom prst="rect">
            <a:avLst/>
          </a:prstGeom>
          <a:noFill/>
        </p:spPr>
        <p:txBody>
          <a:bodyPr wrap="square" rtlCol="0">
            <a:spAutoFit/>
          </a:bodyPr>
          <a:lstStyle/>
          <a:p>
            <a:r>
              <a:rPr lang="en-US" sz="1600" dirty="0">
                <a:solidFill>
                  <a:schemeClr val="accent5"/>
                </a:solidFill>
              </a:rPr>
              <a:t>(3, 4)</a:t>
            </a:r>
          </a:p>
        </p:txBody>
      </p:sp>
      <p:sp>
        <p:nvSpPr>
          <p:cNvPr id="78" name="Oval 77">
            <a:extLst>
              <a:ext uri="{FF2B5EF4-FFF2-40B4-BE49-F238E27FC236}">
                <a16:creationId xmlns:a16="http://schemas.microsoft.com/office/drawing/2014/main" id="{62096BBF-3277-4864-ADFA-4809AD93C759}"/>
              </a:ext>
            </a:extLst>
          </p:cNvPr>
          <p:cNvSpPr/>
          <p:nvPr/>
        </p:nvSpPr>
        <p:spPr>
          <a:xfrm>
            <a:off x="1577192" y="4551406"/>
            <a:ext cx="195943" cy="17730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9" name="Straight Arrow Connector 78">
            <a:extLst>
              <a:ext uri="{FF2B5EF4-FFF2-40B4-BE49-F238E27FC236}">
                <a16:creationId xmlns:a16="http://schemas.microsoft.com/office/drawing/2014/main" id="{332D891A-AA5E-44E8-898F-3CC3DEC42CD1}"/>
              </a:ext>
            </a:extLst>
          </p:cNvPr>
          <p:cNvCxnSpPr>
            <a:cxnSpLocks/>
            <a:stCxn id="64" idx="5"/>
            <a:endCxn id="78" idx="0"/>
          </p:cNvCxnSpPr>
          <p:nvPr/>
        </p:nvCxnSpPr>
        <p:spPr>
          <a:xfrm>
            <a:off x="1489087" y="4023905"/>
            <a:ext cx="186077" cy="52750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1" name="TextBox 80">
            <a:extLst>
              <a:ext uri="{FF2B5EF4-FFF2-40B4-BE49-F238E27FC236}">
                <a16:creationId xmlns:a16="http://schemas.microsoft.com/office/drawing/2014/main" id="{9FB1E01C-D10B-4E38-AC51-B3D03ADA42BF}"/>
              </a:ext>
            </a:extLst>
          </p:cNvPr>
          <p:cNvSpPr txBox="1"/>
          <p:nvPr/>
        </p:nvSpPr>
        <p:spPr>
          <a:xfrm rot="3006064">
            <a:off x="2335603" y="3346989"/>
            <a:ext cx="645803" cy="338554"/>
          </a:xfrm>
          <a:prstGeom prst="rect">
            <a:avLst/>
          </a:prstGeom>
          <a:noFill/>
        </p:spPr>
        <p:txBody>
          <a:bodyPr wrap="square" rtlCol="0">
            <a:spAutoFit/>
          </a:bodyPr>
          <a:lstStyle/>
          <a:p>
            <a:r>
              <a:rPr lang="en-US" sz="1600" dirty="0"/>
              <a:t>(6, 1)</a:t>
            </a:r>
          </a:p>
        </p:txBody>
      </p:sp>
      <p:sp>
        <p:nvSpPr>
          <p:cNvPr id="82" name="TextBox 81">
            <a:extLst>
              <a:ext uri="{FF2B5EF4-FFF2-40B4-BE49-F238E27FC236}">
                <a16:creationId xmlns:a16="http://schemas.microsoft.com/office/drawing/2014/main" id="{1BAA3288-FD54-44FC-B3D2-4A4A4B33A559}"/>
              </a:ext>
            </a:extLst>
          </p:cNvPr>
          <p:cNvSpPr txBox="1"/>
          <p:nvPr/>
        </p:nvSpPr>
        <p:spPr>
          <a:xfrm rot="18710565">
            <a:off x="1460553" y="2314715"/>
            <a:ext cx="370115" cy="369332"/>
          </a:xfrm>
          <a:prstGeom prst="rect">
            <a:avLst/>
          </a:prstGeom>
          <a:noFill/>
        </p:spPr>
        <p:txBody>
          <a:bodyPr wrap="square" rtlCol="0">
            <a:spAutoFit/>
          </a:bodyPr>
          <a:lstStyle/>
          <a:p>
            <a:r>
              <a:rPr lang="en-US" dirty="0"/>
              <a:t>a</a:t>
            </a:r>
          </a:p>
        </p:txBody>
      </p:sp>
      <p:cxnSp>
        <p:nvCxnSpPr>
          <p:cNvPr id="83" name="Straight Arrow Connector 82">
            <a:extLst>
              <a:ext uri="{FF2B5EF4-FFF2-40B4-BE49-F238E27FC236}">
                <a16:creationId xmlns:a16="http://schemas.microsoft.com/office/drawing/2014/main" id="{E97EC645-5377-46C1-AD86-17B9F3BA9D50}"/>
              </a:ext>
            </a:extLst>
          </p:cNvPr>
          <p:cNvCxnSpPr>
            <a:cxnSpLocks/>
          </p:cNvCxnSpPr>
          <p:nvPr/>
        </p:nvCxnSpPr>
        <p:spPr>
          <a:xfrm flipH="1">
            <a:off x="2162826" y="3501756"/>
            <a:ext cx="107001" cy="62830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5" name="Oval 84">
            <a:extLst>
              <a:ext uri="{FF2B5EF4-FFF2-40B4-BE49-F238E27FC236}">
                <a16:creationId xmlns:a16="http://schemas.microsoft.com/office/drawing/2014/main" id="{06BDD0C9-C838-4A39-A925-BBA6F448872E}"/>
              </a:ext>
            </a:extLst>
          </p:cNvPr>
          <p:cNvSpPr/>
          <p:nvPr/>
        </p:nvSpPr>
        <p:spPr>
          <a:xfrm>
            <a:off x="2052207" y="4221316"/>
            <a:ext cx="195943" cy="17730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TextBox 85">
            <a:extLst>
              <a:ext uri="{FF2B5EF4-FFF2-40B4-BE49-F238E27FC236}">
                <a16:creationId xmlns:a16="http://schemas.microsoft.com/office/drawing/2014/main" id="{EDD74F04-72F8-4B48-B5E1-E0839669AC58}"/>
              </a:ext>
            </a:extLst>
          </p:cNvPr>
          <p:cNvSpPr txBox="1"/>
          <p:nvPr/>
        </p:nvSpPr>
        <p:spPr>
          <a:xfrm rot="3129986">
            <a:off x="2161964" y="2414718"/>
            <a:ext cx="767915" cy="338554"/>
          </a:xfrm>
          <a:prstGeom prst="rect">
            <a:avLst/>
          </a:prstGeom>
          <a:noFill/>
        </p:spPr>
        <p:txBody>
          <a:bodyPr wrap="square" rtlCol="0">
            <a:spAutoFit/>
          </a:bodyPr>
          <a:lstStyle/>
          <a:p>
            <a:r>
              <a:rPr lang="en-US" sz="1600" dirty="0"/>
              <a:t>(6, 1)</a:t>
            </a:r>
          </a:p>
        </p:txBody>
      </p:sp>
      <p:cxnSp>
        <p:nvCxnSpPr>
          <p:cNvPr id="87" name="Straight Arrow Connector 86">
            <a:extLst>
              <a:ext uri="{FF2B5EF4-FFF2-40B4-BE49-F238E27FC236}">
                <a16:creationId xmlns:a16="http://schemas.microsoft.com/office/drawing/2014/main" id="{DE02391F-D962-448D-828D-A9675148A0CE}"/>
              </a:ext>
            </a:extLst>
          </p:cNvPr>
          <p:cNvCxnSpPr>
            <a:cxnSpLocks/>
          </p:cNvCxnSpPr>
          <p:nvPr/>
        </p:nvCxnSpPr>
        <p:spPr>
          <a:xfrm>
            <a:off x="2042470" y="2451842"/>
            <a:ext cx="261260" cy="82854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8" name="TextBox 87">
            <a:extLst>
              <a:ext uri="{FF2B5EF4-FFF2-40B4-BE49-F238E27FC236}">
                <a16:creationId xmlns:a16="http://schemas.microsoft.com/office/drawing/2014/main" id="{4629E2F8-22E2-4337-B16A-4FB53BFD4BAB}"/>
              </a:ext>
            </a:extLst>
          </p:cNvPr>
          <p:cNvSpPr txBox="1"/>
          <p:nvPr/>
        </p:nvSpPr>
        <p:spPr>
          <a:xfrm rot="4221933">
            <a:off x="1957377" y="2712534"/>
            <a:ext cx="728285" cy="338554"/>
          </a:xfrm>
          <a:prstGeom prst="rect">
            <a:avLst/>
          </a:prstGeom>
          <a:noFill/>
        </p:spPr>
        <p:txBody>
          <a:bodyPr wrap="square" rtlCol="0">
            <a:spAutoFit/>
          </a:bodyPr>
          <a:lstStyle/>
          <a:p>
            <a:r>
              <a:rPr lang="en-US" sz="1600" dirty="0"/>
              <a:t>(1, 2)</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E68B2269-EC52-4AA5-8B2C-9F1D7B38A07B}"/>
                  </a:ext>
                </a:extLst>
              </p:cNvPr>
              <p:cNvSpPr txBox="1"/>
              <p:nvPr/>
            </p:nvSpPr>
            <p:spPr>
              <a:xfrm>
                <a:off x="726541" y="1287780"/>
                <a:ext cx="148919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𝑇</m:t>
                      </m:r>
                      <m:r>
                        <a:rPr lang="en-US" b="0" i="1" smtClean="0">
                          <a:latin typeface="Cambria Math" panose="02040503050406030204" pitchFamily="18" charset="0"/>
                        </a:rPr>
                        <m:t>$=</m:t>
                      </m:r>
                      <m:r>
                        <a:rPr lang="en-US" b="0" i="1" smtClean="0">
                          <a:latin typeface="Cambria Math" panose="02040503050406030204" pitchFamily="18" charset="0"/>
                        </a:rPr>
                        <m:t>𝑎𝑏𝑎𝑎𝑏𝑎</m:t>
                      </m:r>
                      <m:r>
                        <a:rPr lang="en-US" b="0" i="1" smtClean="0">
                          <a:solidFill>
                            <a:schemeClr val="accent5"/>
                          </a:solidFill>
                          <a:latin typeface="Cambria Math" panose="02040503050406030204" pitchFamily="18" charset="0"/>
                        </a:rPr>
                        <m:t>$</m:t>
                      </m:r>
                    </m:oMath>
                  </m:oMathPara>
                </a14:m>
                <a:endParaRPr lang="en-US" dirty="0"/>
              </a:p>
            </p:txBody>
          </p:sp>
        </mc:Choice>
        <mc:Fallback xmlns="">
          <p:sp>
            <p:nvSpPr>
              <p:cNvPr id="5" name="TextBox 4">
                <a:extLst>
                  <a:ext uri="{FF2B5EF4-FFF2-40B4-BE49-F238E27FC236}">
                    <a16:creationId xmlns:a16="http://schemas.microsoft.com/office/drawing/2014/main" id="{E68B2269-EC52-4AA5-8B2C-9F1D7B38A07B}"/>
                  </a:ext>
                </a:extLst>
              </p:cNvPr>
              <p:cNvSpPr txBox="1">
                <a:spLocks noRot="1" noChangeAspect="1" noMove="1" noResize="1" noEditPoints="1" noAdjustHandles="1" noChangeArrowheads="1" noChangeShapeType="1" noTextEdit="1"/>
              </p:cNvSpPr>
              <p:nvPr/>
            </p:nvSpPr>
            <p:spPr>
              <a:xfrm>
                <a:off x="726541" y="1287780"/>
                <a:ext cx="1489190" cy="276999"/>
              </a:xfrm>
              <a:prstGeom prst="rect">
                <a:avLst/>
              </a:prstGeom>
              <a:blipFill>
                <a:blip r:embed="rId3"/>
                <a:stretch>
                  <a:fillRect l="-4508" t="-4348" r="-4508" b="-15217"/>
                </a:stretch>
              </a:blipFill>
            </p:spPr>
            <p:txBody>
              <a:bodyPr/>
              <a:lstStyle/>
              <a:p>
                <a:r>
                  <a:rPr lang="en-US">
                    <a:noFill/>
                  </a:rPr>
                  <a:t> </a:t>
                </a:r>
              </a:p>
            </p:txBody>
          </p:sp>
        </mc:Fallback>
      </mc:AlternateContent>
      <p:sp>
        <p:nvSpPr>
          <p:cNvPr id="40" name="TextBox 39">
            <a:extLst>
              <a:ext uri="{FF2B5EF4-FFF2-40B4-BE49-F238E27FC236}">
                <a16:creationId xmlns:a16="http://schemas.microsoft.com/office/drawing/2014/main" id="{9D666D69-B728-4497-ACBB-5DDCBEF139E4}"/>
              </a:ext>
            </a:extLst>
          </p:cNvPr>
          <p:cNvSpPr txBox="1"/>
          <p:nvPr/>
        </p:nvSpPr>
        <p:spPr>
          <a:xfrm rot="4242391">
            <a:off x="1395175" y="4076369"/>
            <a:ext cx="645803" cy="338554"/>
          </a:xfrm>
          <a:prstGeom prst="rect">
            <a:avLst/>
          </a:prstGeom>
          <a:noFill/>
        </p:spPr>
        <p:txBody>
          <a:bodyPr wrap="square" rtlCol="0">
            <a:spAutoFit/>
          </a:bodyPr>
          <a:lstStyle/>
          <a:p>
            <a:r>
              <a:rPr lang="en-US" sz="1600" dirty="0"/>
              <a:t>(6, 1)</a:t>
            </a:r>
          </a:p>
        </p:txBody>
      </p:sp>
      <p:sp>
        <p:nvSpPr>
          <p:cNvPr id="41" name="TextBox 40">
            <a:extLst>
              <a:ext uri="{FF2B5EF4-FFF2-40B4-BE49-F238E27FC236}">
                <a16:creationId xmlns:a16="http://schemas.microsoft.com/office/drawing/2014/main" id="{F36F9063-2E06-41F5-B341-2739C64BA502}"/>
              </a:ext>
            </a:extLst>
          </p:cNvPr>
          <p:cNvSpPr txBox="1"/>
          <p:nvPr/>
        </p:nvSpPr>
        <p:spPr>
          <a:xfrm rot="2787663">
            <a:off x="1488352" y="2949751"/>
            <a:ext cx="645803" cy="338554"/>
          </a:xfrm>
          <a:prstGeom prst="rect">
            <a:avLst/>
          </a:prstGeom>
          <a:noFill/>
        </p:spPr>
        <p:txBody>
          <a:bodyPr wrap="square" rtlCol="0">
            <a:spAutoFit/>
          </a:bodyPr>
          <a:lstStyle/>
          <a:p>
            <a:r>
              <a:rPr lang="en-US" sz="1600" dirty="0"/>
              <a:t>(6, 1)</a:t>
            </a:r>
          </a:p>
        </p:txBody>
      </p:sp>
      <p:sp>
        <p:nvSpPr>
          <p:cNvPr id="42" name="TextBox 41">
            <a:extLst>
              <a:ext uri="{FF2B5EF4-FFF2-40B4-BE49-F238E27FC236}">
                <a16:creationId xmlns:a16="http://schemas.microsoft.com/office/drawing/2014/main" id="{93ECC266-6215-4378-97D1-2F4407A77964}"/>
              </a:ext>
            </a:extLst>
          </p:cNvPr>
          <p:cNvSpPr txBox="1"/>
          <p:nvPr/>
        </p:nvSpPr>
        <p:spPr>
          <a:xfrm rot="16200000">
            <a:off x="823248" y="3239055"/>
            <a:ext cx="728285" cy="338554"/>
          </a:xfrm>
          <a:prstGeom prst="rect">
            <a:avLst/>
          </a:prstGeom>
          <a:noFill/>
        </p:spPr>
        <p:txBody>
          <a:bodyPr wrap="square" rtlCol="0">
            <a:spAutoFit/>
          </a:bodyPr>
          <a:lstStyle/>
          <a:p>
            <a:r>
              <a:rPr lang="en-US" sz="1600" dirty="0"/>
              <a:t>(1, 2)</a:t>
            </a:r>
          </a:p>
        </p:txBody>
      </p:sp>
      <p:sp>
        <p:nvSpPr>
          <p:cNvPr id="4" name="Rectangle 3">
            <a:extLst>
              <a:ext uri="{FF2B5EF4-FFF2-40B4-BE49-F238E27FC236}">
                <a16:creationId xmlns:a16="http://schemas.microsoft.com/office/drawing/2014/main" id="{E1756B9D-1D8A-4BC4-BFF5-D3B681C9C7FC}"/>
              </a:ext>
            </a:extLst>
          </p:cNvPr>
          <p:cNvSpPr/>
          <p:nvPr/>
        </p:nvSpPr>
        <p:spPr>
          <a:xfrm rot="16880225">
            <a:off x="1704538" y="3644384"/>
            <a:ext cx="670376" cy="369332"/>
          </a:xfrm>
          <a:prstGeom prst="rect">
            <a:avLst/>
          </a:prstGeom>
        </p:spPr>
        <p:txBody>
          <a:bodyPr wrap="none">
            <a:spAutoFit/>
          </a:bodyPr>
          <a:lstStyle/>
          <a:p>
            <a:r>
              <a:rPr lang="en-US" dirty="0">
                <a:solidFill>
                  <a:schemeClr val="accent5"/>
                </a:solidFill>
              </a:rPr>
              <a:t>(3, 4)</a:t>
            </a:r>
          </a:p>
        </p:txBody>
      </p:sp>
      <p:sp>
        <p:nvSpPr>
          <p:cNvPr id="43" name="Rectangle 42">
            <a:extLst>
              <a:ext uri="{FF2B5EF4-FFF2-40B4-BE49-F238E27FC236}">
                <a16:creationId xmlns:a16="http://schemas.microsoft.com/office/drawing/2014/main" id="{54BE671E-DC04-45F2-AD3D-B453B0258D22}"/>
              </a:ext>
            </a:extLst>
          </p:cNvPr>
          <p:cNvSpPr/>
          <p:nvPr/>
        </p:nvSpPr>
        <p:spPr>
          <a:xfrm rot="17561270">
            <a:off x="735093" y="4245684"/>
            <a:ext cx="670376" cy="369332"/>
          </a:xfrm>
          <a:prstGeom prst="rect">
            <a:avLst/>
          </a:prstGeom>
        </p:spPr>
        <p:txBody>
          <a:bodyPr wrap="none">
            <a:spAutoFit/>
          </a:bodyPr>
          <a:lstStyle/>
          <a:p>
            <a:r>
              <a:rPr lang="en-US" dirty="0">
                <a:solidFill>
                  <a:schemeClr val="accent5"/>
                </a:solidFill>
              </a:rPr>
              <a:t>(3, 4)</a:t>
            </a:r>
          </a:p>
        </p:txBody>
      </p:sp>
      <p:pic>
        <p:nvPicPr>
          <p:cNvPr id="7" name="Picture 6" descr="A person with his mouth open&#10;&#10;Description automatically generated">
            <a:extLst>
              <a:ext uri="{FF2B5EF4-FFF2-40B4-BE49-F238E27FC236}">
                <a16:creationId xmlns:a16="http://schemas.microsoft.com/office/drawing/2014/main" id="{F8BB23F3-4BB1-4A6E-B46B-AD79D62B593C}"/>
              </a:ext>
            </a:extLst>
          </p:cNvPr>
          <p:cNvPicPr>
            <a:picLocks noChangeAspect="1"/>
          </p:cNvPicPr>
          <p:nvPr/>
        </p:nvPicPr>
        <p:blipFill>
          <a:blip r:embed="rId4"/>
          <a:stretch>
            <a:fillRect/>
          </a:stretch>
        </p:blipFill>
        <p:spPr>
          <a:xfrm>
            <a:off x="3532193" y="2792705"/>
            <a:ext cx="1006479" cy="904647"/>
          </a:xfrm>
          <a:prstGeom prst="rect">
            <a:avLst/>
          </a:prstGeom>
        </p:spPr>
      </p:pic>
    </p:spTree>
    <p:extLst>
      <p:ext uri="{BB962C8B-B14F-4D97-AF65-F5344CB8AC3E}">
        <p14:creationId xmlns:p14="http://schemas.microsoft.com/office/powerpoint/2010/main" val="19457415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4F3F9-C2E6-4F79-8B43-C62096957853}"/>
              </a:ext>
            </a:extLst>
          </p:cNvPr>
          <p:cNvSpPr>
            <a:spLocks noGrp="1"/>
          </p:cNvSpPr>
          <p:nvPr>
            <p:ph type="title"/>
          </p:nvPr>
        </p:nvSpPr>
        <p:spPr/>
        <p:txBody>
          <a:bodyPr/>
          <a:lstStyle/>
          <a:p>
            <a:pPr algn="ctr"/>
            <a:r>
              <a:rPr lang="en-US" dirty="0"/>
              <a:t>Quiz time!</a:t>
            </a:r>
          </a:p>
        </p:txBody>
      </p:sp>
      <mc:AlternateContent xmlns:mc="http://schemas.openxmlformats.org/markup-compatibility/2006" xmlns:a14="http://schemas.microsoft.com/office/drawing/2010/main">
        <mc:Choice Requires="a14">
          <p:sp>
            <p:nvSpPr>
              <p:cNvPr id="104" name="TextBox 103">
                <a:extLst>
                  <a:ext uri="{FF2B5EF4-FFF2-40B4-BE49-F238E27FC236}">
                    <a16:creationId xmlns:a16="http://schemas.microsoft.com/office/drawing/2014/main" id="{3EAD760C-5A1C-4BA6-B155-A8210994F4A3}"/>
                  </a:ext>
                </a:extLst>
              </p:cNvPr>
              <p:cNvSpPr txBox="1"/>
              <p:nvPr/>
            </p:nvSpPr>
            <p:spPr>
              <a:xfrm>
                <a:off x="4188890" y="1841747"/>
                <a:ext cx="6487511" cy="707886"/>
              </a:xfrm>
              <a:prstGeom prst="rect">
                <a:avLst/>
              </a:prstGeom>
              <a:noFill/>
            </p:spPr>
            <p:txBody>
              <a:bodyPr wrap="square" rtlCol="0">
                <a:spAutoFit/>
              </a:bodyPr>
              <a:lstStyle/>
              <a:p>
                <a:pPr marL="285750" indent="-285750">
                  <a:buFont typeface="Arial" panose="020B0604020202020204" pitchFamily="34" charset="0"/>
                  <a:buChar char="•"/>
                </a:pPr>
                <a:r>
                  <a:rPr lang="en-US" dirty="0"/>
                  <a:t>A suffix tree, as shown on the left, consumes </a:t>
                </a:r>
                <a14:m>
                  <m:oMath xmlns:m="http://schemas.openxmlformats.org/officeDocument/2006/math">
                    <m:r>
                      <a:rPr lang="en-US" b="1" i="1" u="sng" smtClean="0">
                        <a:latin typeface="Cambria Math" panose="02040503050406030204" pitchFamily="18" charset="0"/>
                        <a:ea typeface="Cambria Math" panose="02040503050406030204" pitchFamily="18" charset="0"/>
                      </a:rPr>
                      <m:t>𝓞</m:t>
                    </m:r>
                    <m:r>
                      <a:rPr lang="en-US" b="1" i="1" u="sng" smtClean="0">
                        <a:latin typeface="Cambria Math" panose="02040503050406030204" pitchFamily="18" charset="0"/>
                        <a:ea typeface="Cambria Math" panose="02040503050406030204" pitchFamily="18" charset="0"/>
                      </a:rPr>
                      <m:t>(</m:t>
                    </m:r>
                    <m:sSup>
                      <m:sSupPr>
                        <m:ctrlPr>
                          <a:rPr lang="en-US" b="1" i="1" u="sng" smtClean="0">
                            <a:latin typeface="Cambria Math" panose="02040503050406030204" pitchFamily="18" charset="0"/>
                            <a:ea typeface="Cambria Math" panose="02040503050406030204" pitchFamily="18" charset="0"/>
                          </a:rPr>
                        </m:ctrlPr>
                      </m:sSupPr>
                      <m:e>
                        <m:r>
                          <a:rPr lang="en-US" b="1" i="1" u="sng" smtClean="0">
                            <a:latin typeface="Cambria Math" panose="02040503050406030204" pitchFamily="18" charset="0"/>
                            <a:ea typeface="Cambria Math" panose="02040503050406030204" pitchFamily="18" charset="0"/>
                          </a:rPr>
                          <m:t>𝒏</m:t>
                        </m:r>
                      </m:e>
                      <m:sup>
                        <m:r>
                          <a:rPr lang="en-US" b="1" i="1" u="sng" smtClean="0">
                            <a:latin typeface="Cambria Math" panose="02040503050406030204" pitchFamily="18" charset="0"/>
                            <a:ea typeface="Cambria Math" panose="02040503050406030204" pitchFamily="18" charset="0"/>
                          </a:rPr>
                          <m:t> </m:t>
                        </m:r>
                      </m:sup>
                    </m:sSup>
                    <m:r>
                      <a:rPr lang="en-US" b="1" i="1" u="sng" smtClean="0">
                        <a:latin typeface="Cambria Math" panose="02040503050406030204" pitchFamily="18" charset="0"/>
                        <a:ea typeface="Cambria Math" panose="02040503050406030204" pitchFamily="18" charset="0"/>
                      </a:rPr>
                      <m:t>)</m:t>
                    </m:r>
                  </m:oMath>
                </a14:m>
                <a:r>
                  <a:rPr lang="en-US" sz="2000" b="1" u="sng" dirty="0"/>
                  <a:t> space </a:t>
                </a:r>
                <a:r>
                  <a:rPr lang="en-US" sz="2000" dirty="0"/>
                  <a:t>(for a text of length </a:t>
                </a:r>
                <a14:m>
                  <m:oMath xmlns:m="http://schemas.openxmlformats.org/officeDocument/2006/math">
                    <m:r>
                      <a:rPr lang="en-US" sz="2000" b="0" i="1" smtClean="0">
                        <a:latin typeface="Cambria Math" panose="02040503050406030204" pitchFamily="18" charset="0"/>
                      </a:rPr>
                      <m:t>𝑛</m:t>
                    </m:r>
                  </m:oMath>
                </a14:m>
                <a:r>
                  <a:rPr lang="en-US" sz="2000" dirty="0"/>
                  <a:t>).</a:t>
                </a:r>
              </a:p>
            </p:txBody>
          </p:sp>
        </mc:Choice>
        <mc:Fallback xmlns="">
          <p:sp>
            <p:nvSpPr>
              <p:cNvPr id="104" name="TextBox 103">
                <a:extLst>
                  <a:ext uri="{FF2B5EF4-FFF2-40B4-BE49-F238E27FC236}">
                    <a16:creationId xmlns:a16="http://schemas.microsoft.com/office/drawing/2014/main" id="{3EAD760C-5A1C-4BA6-B155-A8210994F4A3}"/>
                  </a:ext>
                </a:extLst>
              </p:cNvPr>
              <p:cNvSpPr txBox="1">
                <a:spLocks noRot="1" noChangeAspect="1" noMove="1" noResize="1" noEditPoints="1" noAdjustHandles="1" noChangeArrowheads="1" noChangeShapeType="1" noTextEdit="1"/>
              </p:cNvSpPr>
              <p:nvPr/>
            </p:nvSpPr>
            <p:spPr>
              <a:xfrm>
                <a:off x="4188890" y="1841747"/>
                <a:ext cx="6487511" cy="707886"/>
              </a:xfrm>
              <a:prstGeom prst="rect">
                <a:avLst/>
              </a:prstGeom>
              <a:blipFill>
                <a:blip r:embed="rId2"/>
                <a:stretch>
                  <a:fillRect l="-564" t="-4310" b="-14655"/>
                </a:stretch>
              </a:blipFill>
            </p:spPr>
            <p:txBody>
              <a:bodyPr/>
              <a:lstStyle/>
              <a:p>
                <a:r>
                  <a:rPr lang="en-US">
                    <a:noFill/>
                  </a:rPr>
                  <a:t> </a:t>
                </a:r>
              </a:p>
            </p:txBody>
          </p:sp>
        </mc:Fallback>
      </mc:AlternateContent>
      <p:sp>
        <p:nvSpPr>
          <p:cNvPr id="3" name="Rectangle: Rounded Corners 2">
            <a:extLst>
              <a:ext uri="{FF2B5EF4-FFF2-40B4-BE49-F238E27FC236}">
                <a16:creationId xmlns:a16="http://schemas.microsoft.com/office/drawing/2014/main" id="{AA89B765-FEE6-43E2-B8BD-B4426A14999E}"/>
              </a:ext>
            </a:extLst>
          </p:cNvPr>
          <p:cNvSpPr/>
          <p:nvPr/>
        </p:nvSpPr>
        <p:spPr>
          <a:xfrm>
            <a:off x="5589665" y="2842221"/>
            <a:ext cx="1356777" cy="58627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True</a:t>
            </a:r>
          </a:p>
        </p:txBody>
      </p:sp>
      <p:sp>
        <p:nvSpPr>
          <p:cNvPr id="39" name="Rectangle: Rounded Corners 38">
            <a:extLst>
              <a:ext uri="{FF2B5EF4-FFF2-40B4-BE49-F238E27FC236}">
                <a16:creationId xmlns:a16="http://schemas.microsoft.com/office/drawing/2014/main" id="{3373702B-0E3E-4FF6-8664-03C5899EBD8D}"/>
              </a:ext>
            </a:extLst>
          </p:cNvPr>
          <p:cNvSpPr/>
          <p:nvPr/>
        </p:nvSpPr>
        <p:spPr>
          <a:xfrm>
            <a:off x="7660223" y="2803460"/>
            <a:ext cx="1356777" cy="58627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False</a:t>
            </a:r>
          </a:p>
        </p:txBody>
      </p:sp>
      <p:sp>
        <p:nvSpPr>
          <p:cNvPr id="57" name="TextBox 56">
            <a:extLst>
              <a:ext uri="{FF2B5EF4-FFF2-40B4-BE49-F238E27FC236}">
                <a16:creationId xmlns:a16="http://schemas.microsoft.com/office/drawing/2014/main" id="{036AA39F-32CC-4D35-8E0A-92254FB4E9C6}"/>
              </a:ext>
            </a:extLst>
          </p:cNvPr>
          <p:cNvSpPr txBox="1"/>
          <p:nvPr/>
        </p:nvSpPr>
        <p:spPr>
          <a:xfrm>
            <a:off x="3956767" y="4343401"/>
            <a:ext cx="6487511" cy="1815882"/>
          </a:xfrm>
          <a:prstGeom prst="rect">
            <a:avLst/>
          </a:prstGeom>
          <a:noFill/>
        </p:spPr>
        <p:txBody>
          <a:bodyPr wrap="square" rtlCol="0">
            <a:spAutoFit/>
          </a:bodyPr>
          <a:lstStyle/>
          <a:p>
            <a:pPr marL="285750" indent="-285750">
              <a:buFont typeface="Arial" panose="020B0604020202020204" pitchFamily="34" charset="0"/>
              <a:buChar char="•"/>
            </a:pPr>
            <a:r>
              <a:rPr lang="en-US" dirty="0"/>
              <a:t>Solution: Instead of actual characters (like in a Patricia </a:t>
            </a:r>
            <a:r>
              <a:rPr lang="en-US" dirty="0" err="1"/>
              <a:t>Trie</a:t>
            </a:r>
            <a:r>
              <a:rPr lang="en-US" dirty="0"/>
              <a:t>), store </a:t>
            </a:r>
            <a:r>
              <a:rPr lang="en-US" b="1" dirty="0"/>
              <a:t>two integers</a:t>
            </a:r>
            <a:r>
              <a:rPr lang="en-US" dirty="0"/>
              <a:t>, </a:t>
            </a:r>
            <a:r>
              <a:rPr lang="en-US" dirty="0">
                <a:solidFill>
                  <a:srgbClr val="FF4EFF"/>
                </a:solidFill>
              </a:rPr>
              <a:t>offset</a:t>
            </a:r>
            <a:r>
              <a:rPr lang="en-US" dirty="0"/>
              <a:t> and </a:t>
            </a:r>
            <a:r>
              <a:rPr lang="en-US" dirty="0">
                <a:solidFill>
                  <a:schemeClr val="accent6">
                    <a:lumMod val="75000"/>
                  </a:schemeClr>
                </a:solidFill>
              </a:rPr>
              <a:t>length</a:t>
            </a:r>
            <a:r>
              <a:rPr lang="en-US" dirty="0"/>
              <a:t>, in every node.</a:t>
            </a:r>
          </a:p>
          <a:p>
            <a:pPr marL="742950" lvl="1" indent="-285750">
              <a:buFont typeface="Arial" panose="020B0604020202020204" pitchFamily="34" charset="0"/>
              <a:buChar char="•"/>
            </a:pPr>
            <a:r>
              <a:rPr lang="en-US" dirty="0"/>
              <a:t>Those will be the offset from 0 and length of the substring </a:t>
            </a:r>
            <a:r>
              <a:rPr lang="en-US" i="1" dirty="0"/>
              <a:t>the way it appears in T$</a:t>
            </a:r>
            <a:r>
              <a:rPr lang="en-US" dirty="0"/>
              <a:t>.</a:t>
            </a:r>
          </a:p>
          <a:p>
            <a:pPr marL="285750" indent="-285750">
              <a:buFont typeface="Arial" panose="020B0604020202020204" pitchFamily="34" charset="0"/>
              <a:buChar char="•"/>
            </a:pPr>
            <a:r>
              <a:rPr lang="en-US" sz="2000" dirty="0"/>
              <a:t>Consistent with what the structure would be used for (string matching).</a:t>
            </a:r>
          </a:p>
        </p:txBody>
      </p:sp>
      <p:sp>
        <p:nvSpPr>
          <p:cNvPr id="59" name="Oval 58">
            <a:extLst>
              <a:ext uri="{FF2B5EF4-FFF2-40B4-BE49-F238E27FC236}">
                <a16:creationId xmlns:a16="http://schemas.microsoft.com/office/drawing/2014/main" id="{53A38010-7ECF-4238-8787-1FB57551C527}"/>
              </a:ext>
            </a:extLst>
          </p:cNvPr>
          <p:cNvSpPr/>
          <p:nvPr/>
        </p:nvSpPr>
        <p:spPr>
          <a:xfrm>
            <a:off x="1944498" y="2274541"/>
            <a:ext cx="195943" cy="177301"/>
          </a:xfrm>
          <a:prstGeom prst="ellipse">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092B6D48-4A92-4F1F-8821-58D7623AA82D}"/>
              </a:ext>
            </a:extLst>
          </p:cNvPr>
          <p:cNvSpPr/>
          <p:nvPr/>
        </p:nvSpPr>
        <p:spPr>
          <a:xfrm>
            <a:off x="2462662" y="2792705"/>
            <a:ext cx="195943" cy="17730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630D5919-8813-4316-AB0B-7F4EC93FB070}"/>
              </a:ext>
            </a:extLst>
          </p:cNvPr>
          <p:cNvSpPr/>
          <p:nvPr/>
        </p:nvSpPr>
        <p:spPr>
          <a:xfrm>
            <a:off x="1317483" y="2836247"/>
            <a:ext cx="195943" cy="177301"/>
          </a:xfrm>
          <a:prstGeom prst="ellipse">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594C9F9C-1BDE-4918-B71C-248069C481C1}"/>
              </a:ext>
            </a:extLst>
          </p:cNvPr>
          <p:cNvSpPr/>
          <p:nvPr/>
        </p:nvSpPr>
        <p:spPr>
          <a:xfrm>
            <a:off x="2205758" y="3280388"/>
            <a:ext cx="195943" cy="177301"/>
          </a:xfrm>
          <a:prstGeom prst="ellipse">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570F7F89-C24A-4982-BEF4-718A25BD25B5}"/>
              </a:ext>
            </a:extLst>
          </p:cNvPr>
          <p:cNvSpPr/>
          <p:nvPr/>
        </p:nvSpPr>
        <p:spPr>
          <a:xfrm>
            <a:off x="2584583" y="3724524"/>
            <a:ext cx="195943" cy="17730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00C7EB46-66B6-43BF-9234-3D172E7C5318}"/>
              </a:ext>
            </a:extLst>
          </p:cNvPr>
          <p:cNvSpPr/>
          <p:nvPr/>
        </p:nvSpPr>
        <p:spPr>
          <a:xfrm>
            <a:off x="1321839" y="3872569"/>
            <a:ext cx="195943" cy="177301"/>
          </a:xfrm>
          <a:prstGeom prst="ellipse">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560ADE27-6A3F-4532-9734-1BB10B0DE303}"/>
              </a:ext>
            </a:extLst>
          </p:cNvPr>
          <p:cNvSpPr/>
          <p:nvPr/>
        </p:nvSpPr>
        <p:spPr>
          <a:xfrm>
            <a:off x="957042" y="4854491"/>
            <a:ext cx="195943" cy="17730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874F4346-8762-419B-9CA2-885BCCD7DB1A}"/>
              </a:ext>
            </a:extLst>
          </p:cNvPr>
          <p:cNvSpPr/>
          <p:nvPr/>
        </p:nvSpPr>
        <p:spPr>
          <a:xfrm>
            <a:off x="1718076" y="3315222"/>
            <a:ext cx="195943" cy="17730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F13EF960-485E-4169-AFD0-3F4C055C39F3}"/>
              </a:ext>
            </a:extLst>
          </p:cNvPr>
          <p:cNvSpPr/>
          <p:nvPr/>
        </p:nvSpPr>
        <p:spPr>
          <a:xfrm>
            <a:off x="799322" y="3336992"/>
            <a:ext cx="195943" cy="17730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8" name="Straight Arrow Connector 67">
            <a:extLst>
              <a:ext uri="{FF2B5EF4-FFF2-40B4-BE49-F238E27FC236}">
                <a16:creationId xmlns:a16="http://schemas.microsoft.com/office/drawing/2014/main" id="{359BE4BD-0E2C-46B8-BE7C-C9C5E98D28EE}"/>
              </a:ext>
            </a:extLst>
          </p:cNvPr>
          <p:cNvCxnSpPr>
            <a:stCxn id="59" idx="2"/>
            <a:endCxn id="61" idx="7"/>
          </p:cNvCxnSpPr>
          <p:nvPr/>
        </p:nvCxnSpPr>
        <p:spPr>
          <a:xfrm flipH="1">
            <a:off x="1484731" y="2363192"/>
            <a:ext cx="459767" cy="4990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1F61FC5C-E6C7-4BFD-9AB3-FAABE0E77902}"/>
              </a:ext>
            </a:extLst>
          </p:cNvPr>
          <p:cNvCxnSpPr>
            <a:cxnSpLocks/>
            <a:stCxn id="59" idx="6"/>
            <a:endCxn id="60" idx="1"/>
          </p:cNvCxnSpPr>
          <p:nvPr/>
        </p:nvCxnSpPr>
        <p:spPr>
          <a:xfrm>
            <a:off x="2140441" y="2363192"/>
            <a:ext cx="350916" cy="45547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BD80D777-DE1E-4524-B64A-CD551417B10A}"/>
              </a:ext>
            </a:extLst>
          </p:cNvPr>
          <p:cNvCxnSpPr>
            <a:cxnSpLocks/>
            <a:endCxn id="63" idx="0"/>
          </p:cNvCxnSpPr>
          <p:nvPr/>
        </p:nvCxnSpPr>
        <p:spPr>
          <a:xfrm>
            <a:off x="2381713" y="3400658"/>
            <a:ext cx="300842" cy="3238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CDCF54A1-12DF-4651-8DB8-F79A175DE3F8}"/>
              </a:ext>
            </a:extLst>
          </p:cNvPr>
          <p:cNvCxnSpPr>
            <a:cxnSpLocks/>
            <a:endCxn id="67" idx="0"/>
          </p:cNvCxnSpPr>
          <p:nvPr/>
        </p:nvCxnSpPr>
        <p:spPr>
          <a:xfrm flipH="1">
            <a:off x="897294" y="2959731"/>
            <a:ext cx="441960" cy="37726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835C753E-17C8-46CD-A6ED-D6F9CA8A6D81}"/>
              </a:ext>
            </a:extLst>
          </p:cNvPr>
          <p:cNvCxnSpPr>
            <a:cxnSpLocks/>
            <a:endCxn id="66" idx="0"/>
          </p:cNvCxnSpPr>
          <p:nvPr/>
        </p:nvCxnSpPr>
        <p:spPr>
          <a:xfrm>
            <a:off x="1515599" y="3016320"/>
            <a:ext cx="300449" cy="29890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CECCE77E-91A2-4CC6-AC90-CF1E204A2A1D}"/>
              </a:ext>
            </a:extLst>
          </p:cNvPr>
          <p:cNvCxnSpPr>
            <a:cxnSpLocks/>
          </p:cNvCxnSpPr>
          <p:nvPr/>
        </p:nvCxnSpPr>
        <p:spPr>
          <a:xfrm flipH="1">
            <a:off x="1384209" y="3048806"/>
            <a:ext cx="4148" cy="76748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919162CF-DF01-4C5E-88F2-72DA6BDA0AEE}"/>
              </a:ext>
            </a:extLst>
          </p:cNvPr>
          <p:cNvCxnSpPr>
            <a:cxnSpLocks/>
          </p:cNvCxnSpPr>
          <p:nvPr/>
        </p:nvCxnSpPr>
        <p:spPr>
          <a:xfrm flipH="1">
            <a:off x="1104116" y="4002174"/>
            <a:ext cx="279892" cy="77071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D65C9625-359D-4668-AD09-93FA3B48014D}"/>
              </a:ext>
            </a:extLst>
          </p:cNvPr>
          <p:cNvSpPr txBox="1"/>
          <p:nvPr/>
        </p:nvSpPr>
        <p:spPr>
          <a:xfrm rot="19172715">
            <a:off x="768213" y="2774738"/>
            <a:ext cx="808898" cy="338554"/>
          </a:xfrm>
          <a:prstGeom prst="rect">
            <a:avLst/>
          </a:prstGeom>
          <a:noFill/>
        </p:spPr>
        <p:txBody>
          <a:bodyPr wrap="square" rtlCol="0">
            <a:spAutoFit/>
          </a:bodyPr>
          <a:lstStyle/>
          <a:p>
            <a:r>
              <a:rPr lang="en-US" sz="1600" dirty="0"/>
              <a:t>(3, 4)</a:t>
            </a:r>
          </a:p>
        </p:txBody>
      </p:sp>
      <p:sp>
        <p:nvSpPr>
          <p:cNvPr id="78" name="Oval 77">
            <a:extLst>
              <a:ext uri="{FF2B5EF4-FFF2-40B4-BE49-F238E27FC236}">
                <a16:creationId xmlns:a16="http://schemas.microsoft.com/office/drawing/2014/main" id="{62096BBF-3277-4864-ADFA-4809AD93C759}"/>
              </a:ext>
            </a:extLst>
          </p:cNvPr>
          <p:cNvSpPr/>
          <p:nvPr/>
        </p:nvSpPr>
        <p:spPr>
          <a:xfrm>
            <a:off x="1577192" y="4551406"/>
            <a:ext cx="195943" cy="17730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9" name="Straight Arrow Connector 78">
            <a:extLst>
              <a:ext uri="{FF2B5EF4-FFF2-40B4-BE49-F238E27FC236}">
                <a16:creationId xmlns:a16="http://schemas.microsoft.com/office/drawing/2014/main" id="{332D891A-AA5E-44E8-898F-3CC3DEC42CD1}"/>
              </a:ext>
            </a:extLst>
          </p:cNvPr>
          <p:cNvCxnSpPr>
            <a:cxnSpLocks/>
            <a:stCxn id="64" idx="5"/>
            <a:endCxn id="78" idx="0"/>
          </p:cNvCxnSpPr>
          <p:nvPr/>
        </p:nvCxnSpPr>
        <p:spPr>
          <a:xfrm>
            <a:off x="1489087" y="4023905"/>
            <a:ext cx="186077" cy="52750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1" name="TextBox 80">
            <a:extLst>
              <a:ext uri="{FF2B5EF4-FFF2-40B4-BE49-F238E27FC236}">
                <a16:creationId xmlns:a16="http://schemas.microsoft.com/office/drawing/2014/main" id="{9FB1E01C-D10B-4E38-AC51-B3D03ADA42BF}"/>
              </a:ext>
            </a:extLst>
          </p:cNvPr>
          <p:cNvSpPr txBox="1"/>
          <p:nvPr/>
        </p:nvSpPr>
        <p:spPr>
          <a:xfrm rot="3006064">
            <a:off x="2335603" y="3346989"/>
            <a:ext cx="645803" cy="338554"/>
          </a:xfrm>
          <a:prstGeom prst="rect">
            <a:avLst/>
          </a:prstGeom>
          <a:noFill/>
        </p:spPr>
        <p:txBody>
          <a:bodyPr wrap="square" rtlCol="0">
            <a:spAutoFit/>
          </a:bodyPr>
          <a:lstStyle/>
          <a:p>
            <a:r>
              <a:rPr lang="en-US" sz="1600" dirty="0"/>
              <a:t>(6, 1)</a:t>
            </a:r>
          </a:p>
        </p:txBody>
      </p:sp>
      <p:sp>
        <p:nvSpPr>
          <p:cNvPr id="82" name="TextBox 81">
            <a:extLst>
              <a:ext uri="{FF2B5EF4-FFF2-40B4-BE49-F238E27FC236}">
                <a16:creationId xmlns:a16="http://schemas.microsoft.com/office/drawing/2014/main" id="{1BAA3288-FD54-44FC-B3D2-4A4A4B33A559}"/>
              </a:ext>
            </a:extLst>
          </p:cNvPr>
          <p:cNvSpPr txBox="1"/>
          <p:nvPr/>
        </p:nvSpPr>
        <p:spPr>
          <a:xfrm rot="18710565">
            <a:off x="1265039" y="2299026"/>
            <a:ext cx="840158" cy="338554"/>
          </a:xfrm>
          <a:prstGeom prst="rect">
            <a:avLst/>
          </a:prstGeom>
          <a:noFill/>
        </p:spPr>
        <p:txBody>
          <a:bodyPr wrap="square" rtlCol="0">
            <a:spAutoFit/>
          </a:bodyPr>
          <a:lstStyle/>
          <a:p>
            <a:r>
              <a:rPr lang="en-US" sz="1600" dirty="0">
                <a:solidFill>
                  <a:srgbClr val="FF0000"/>
                </a:solidFill>
              </a:rPr>
              <a:t>(0, 1)</a:t>
            </a:r>
          </a:p>
        </p:txBody>
      </p:sp>
      <p:cxnSp>
        <p:nvCxnSpPr>
          <p:cNvPr id="83" name="Straight Arrow Connector 82">
            <a:extLst>
              <a:ext uri="{FF2B5EF4-FFF2-40B4-BE49-F238E27FC236}">
                <a16:creationId xmlns:a16="http://schemas.microsoft.com/office/drawing/2014/main" id="{E97EC645-5377-46C1-AD86-17B9F3BA9D50}"/>
              </a:ext>
            </a:extLst>
          </p:cNvPr>
          <p:cNvCxnSpPr>
            <a:cxnSpLocks/>
          </p:cNvCxnSpPr>
          <p:nvPr/>
        </p:nvCxnSpPr>
        <p:spPr>
          <a:xfrm flipH="1">
            <a:off x="2162826" y="3501756"/>
            <a:ext cx="107001" cy="62830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5" name="Oval 84">
            <a:extLst>
              <a:ext uri="{FF2B5EF4-FFF2-40B4-BE49-F238E27FC236}">
                <a16:creationId xmlns:a16="http://schemas.microsoft.com/office/drawing/2014/main" id="{06BDD0C9-C838-4A39-A925-BBA6F448872E}"/>
              </a:ext>
            </a:extLst>
          </p:cNvPr>
          <p:cNvSpPr/>
          <p:nvPr/>
        </p:nvSpPr>
        <p:spPr>
          <a:xfrm>
            <a:off x="2052207" y="4221316"/>
            <a:ext cx="195943" cy="17730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TextBox 85">
            <a:extLst>
              <a:ext uri="{FF2B5EF4-FFF2-40B4-BE49-F238E27FC236}">
                <a16:creationId xmlns:a16="http://schemas.microsoft.com/office/drawing/2014/main" id="{EDD74F04-72F8-4B48-B5E1-E0839669AC58}"/>
              </a:ext>
            </a:extLst>
          </p:cNvPr>
          <p:cNvSpPr txBox="1"/>
          <p:nvPr/>
        </p:nvSpPr>
        <p:spPr>
          <a:xfrm rot="3129986">
            <a:off x="2161964" y="2414718"/>
            <a:ext cx="767915" cy="338554"/>
          </a:xfrm>
          <a:prstGeom prst="rect">
            <a:avLst/>
          </a:prstGeom>
          <a:noFill/>
        </p:spPr>
        <p:txBody>
          <a:bodyPr wrap="square" rtlCol="0">
            <a:spAutoFit/>
          </a:bodyPr>
          <a:lstStyle/>
          <a:p>
            <a:r>
              <a:rPr lang="en-US" sz="1600" dirty="0"/>
              <a:t>(6, 1)</a:t>
            </a:r>
          </a:p>
        </p:txBody>
      </p:sp>
      <p:cxnSp>
        <p:nvCxnSpPr>
          <p:cNvPr id="87" name="Straight Arrow Connector 86">
            <a:extLst>
              <a:ext uri="{FF2B5EF4-FFF2-40B4-BE49-F238E27FC236}">
                <a16:creationId xmlns:a16="http://schemas.microsoft.com/office/drawing/2014/main" id="{DE02391F-D962-448D-828D-A9675148A0CE}"/>
              </a:ext>
            </a:extLst>
          </p:cNvPr>
          <p:cNvCxnSpPr>
            <a:cxnSpLocks/>
          </p:cNvCxnSpPr>
          <p:nvPr/>
        </p:nvCxnSpPr>
        <p:spPr>
          <a:xfrm>
            <a:off x="2042470" y="2451842"/>
            <a:ext cx="261260" cy="82854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8" name="TextBox 87">
            <a:extLst>
              <a:ext uri="{FF2B5EF4-FFF2-40B4-BE49-F238E27FC236}">
                <a16:creationId xmlns:a16="http://schemas.microsoft.com/office/drawing/2014/main" id="{4629E2F8-22E2-4337-B16A-4FB53BFD4BAB}"/>
              </a:ext>
            </a:extLst>
          </p:cNvPr>
          <p:cNvSpPr txBox="1"/>
          <p:nvPr/>
        </p:nvSpPr>
        <p:spPr>
          <a:xfrm rot="4221933">
            <a:off x="1957377" y="2712534"/>
            <a:ext cx="728285" cy="338554"/>
          </a:xfrm>
          <a:prstGeom prst="rect">
            <a:avLst/>
          </a:prstGeom>
          <a:noFill/>
        </p:spPr>
        <p:txBody>
          <a:bodyPr wrap="square" rtlCol="0">
            <a:spAutoFit/>
          </a:bodyPr>
          <a:lstStyle/>
          <a:p>
            <a:r>
              <a:rPr lang="en-US" sz="1600" dirty="0"/>
              <a:t>(1, 2)</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E68B2269-EC52-4AA5-8B2C-9F1D7B38A07B}"/>
                  </a:ext>
                </a:extLst>
              </p:cNvPr>
              <p:cNvSpPr txBox="1"/>
              <p:nvPr/>
            </p:nvSpPr>
            <p:spPr>
              <a:xfrm>
                <a:off x="726541" y="1287780"/>
                <a:ext cx="148919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𝑇</m:t>
                      </m:r>
                      <m:r>
                        <a:rPr lang="en-US" b="0" i="1" smtClean="0">
                          <a:latin typeface="Cambria Math" panose="02040503050406030204" pitchFamily="18" charset="0"/>
                        </a:rPr>
                        <m:t>$=</m:t>
                      </m:r>
                      <m:r>
                        <a:rPr lang="en-US" b="0" i="1" smtClean="0">
                          <a:solidFill>
                            <a:srgbClr val="FF0000"/>
                          </a:solidFill>
                          <a:latin typeface="Cambria Math" panose="02040503050406030204" pitchFamily="18" charset="0"/>
                        </a:rPr>
                        <m:t>𝑎</m:t>
                      </m:r>
                      <m:r>
                        <a:rPr lang="en-US" b="0" i="1" smtClean="0">
                          <a:solidFill>
                            <a:schemeClr val="tx1"/>
                          </a:solidFill>
                          <a:latin typeface="Cambria Math" panose="02040503050406030204" pitchFamily="18" charset="0"/>
                        </a:rPr>
                        <m:t>𝑏𝑎𝑎𝑏𝑎</m:t>
                      </m:r>
                      <m:r>
                        <a:rPr lang="en-US" b="0" i="1" smtClean="0">
                          <a:solidFill>
                            <a:schemeClr val="tx1"/>
                          </a:solidFill>
                          <a:latin typeface="Cambria Math" panose="02040503050406030204" pitchFamily="18" charset="0"/>
                        </a:rPr>
                        <m:t>$</m:t>
                      </m:r>
                    </m:oMath>
                  </m:oMathPara>
                </a14:m>
                <a:endParaRPr lang="en-US" dirty="0"/>
              </a:p>
            </p:txBody>
          </p:sp>
        </mc:Choice>
        <mc:Fallback xmlns="">
          <p:sp>
            <p:nvSpPr>
              <p:cNvPr id="5" name="TextBox 4">
                <a:extLst>
                  <a:ext uri="{FF2B5EF4-FFF2-40B4-BE49-F238E27FC236}">
                    <a16:creationId xmlns:a16="http://schemas.microsoft.com/office/drawing/2014/main" id="{E68B2269-EC52-4AA5-8B2C-9F1D7B38A07B}"/>
                  </a:ext>
                </a:extLst>
              </p:cNvPr>
              <p:cNvSpPr txBox="1">
                <a:spLocks noRot="1" noChangeAspect="1" noMove="1" noResize="1" noEditPoints="1" noAdjustHandles="1" noChangeArrowheads="1" noChangeShapeType="1" noTextEdit="1"/>
              </p:cNvSpPr>
              <p:nvPr/>
            </p:nvSpPr>
            <p:spPr>
              <a:xfrm>
                <a:off x="726541" y="1287780"/>
                <a:ext cx="1489190" cy="276999"/>
              </a:xfrm>
              <a:prstGeom prst="rect">
                <a:avLst/>
              </a:prstGeom>
              <a:blipFill>
                <a:blip r:embed="rId3"/>
                <a:stretch>
                  <a:fillRect l="-4508" t="-4348" r="-4508" b="-15217"/>
                </a:stretch>
              </a:blipFill>
            </p:spPr>
            <p:txBody>
              <a:bodyPr/>
              <a:lstStyle/>
              <a:p>
                <a:r>
                  <a:rPr lang="en-US">
                    <a:noFill/>
                  </a:rPr>
                  <a:t> </a:t>
                </a:r>
              </a:p>
            </p:txBody>
          </p:sp>
        </mc:Fallback>
      </mc:AlternateContent>
      <p:sp>
        <p:nvSpPr>
          <p:cNvPr id="40" name="TextBox 39">
            <a:extLst>
              <a:ext uri="{FF2B5EF4-FFF2-40B4-BE49-F238E27FC236}">
                <a16:creationId xmlns:a16="http://schemas.microsoft.com/office/drawing/2014/main" id="{9D666D69-B728-4497-ACBB-5DDCBEF139E4}"/>
              </a:ext>
            </a:extLst>
          </p:cNvPr>
          <p:cNvSpPr txBox="1"/>
          <p:nvPr/>
        </p:nvSpPr>
        <p:spPr>
          <a:xfrm rot="4242391">
            <a:off x="1395175" y="4076369"/>
            <a:ext cx="645803" cy="338554"/>
          </a:xfrm>
          <a:prstGeom prst="rect">
            <a:avLst/>
          </a:prstGeom>
          <a:noFill/>
        </p:spPr>
        <p:txBody>
          <a:bodyPr wrap="square" rtlCol="0">
            <a:spAutoFit/>
          </a:bodyPr>
          <a:lstStyle/>
          <a:p>
            <a:r>
              <a:rPr lang="en-US" sz="1600" dirty="0"/>
              <a:t>(6, 1)</a:t>
            </a:r>
          </a:p>
        </p:txBody>
      </p:sp>
      <p:sp>
        <p:nvSpPr>
          <p:cNvPr id="41" name="TextBox 40">
            <a:extLst>
              <a:ext uri="{FF2B5EF4-FFF2-40B4-BE49-F238E27FC236}">
                <a16:creationId xmlns:a16="http://schemas.microsoft.com/office/drawing/2014/main" id="{F36F9063-2E06-41F5-B341-2739C64BA502}"/>
              </a:ext>
            </a:extLst>
          </p:cNvPr>
          <p:cNvSpPr txBox="1"/>
          <p:nvPr/>
        </p:nvSpPr>
        <p:spPr>
          <a:xfrm rot="2787663">
            <a:off x="1488352" y="2949751"/>
            <a:ext cx="645803" cy="338554"/>
          </a:xfrm>
          <a:prstGeom prst="rect">
            <a:avLst/>
          </a:prstGeom>
          <a:noFill/>
        </p:spPr>
        <p:txBody>
          <a:bodyPr wrap="square" rtlCol="0">
            <a:spAutoFit/>
          </a:bodyPr>
          <a:lstStyle/>
          <a:p>
            <a:r>
              <a:rPr lang="en-US" sz="1600" dirty="0"/>
              <a:t>(6, 1)</a:t>
            </a:r>
          </a:p>
        </p:txBody>
      </p:sp>
      <p:sp>
        <p:nvSpPr>
          <p:cNvPr id="42" name="TextBox 41">
            <a:extLst>
              <a:ext uri="{FF2B5EF4-FFF2-40B4-BE49-F238E27FC236}">
                <a16:creationId xmlns:a16="http://schemas.microsoft.com/office/drawing/2014/main" id="{93ECC266-6215-4378-97D1-2F4407A77964}"/>
              </a:ext>
            </a:extLst>
          </p:cNvPr>
          <p:cNvSpPr txBox="1"/>
          <p:nvPr/>
        </p:nvSpPr>
        <p:spPr>
          <a:xfrm rot="16200000">
            <a:off x="823248" y="3239055"/>
            <a:ext cx="728285" cy="338554"/>
          </a:xfrm>
          <a:prstGeom prst="rect">
            <a:avLst/>
          </a:prstGeom>
          <a:noFill/>
        </p:spPr>
        <p:txBody>
          <a:bodyPr wrap="square" rtlCol="0">
            <a:spAutoFit/>
          </a:bodyPr>
          <a:lstStyle/>
          <a:p>
            <a:r>
              <a:rPr lang="en-US" sz="1600" dirty="0"/>
              <a:t>(1, 2)</a:t>
            </a:r>
          </a:p>
        </p:txBody>
      </p:sp>
      <p:sp>
        <p:nvSpPr>
          <p:cNvPr id="4" name="Rectangle 3">
            <a:extLst>
              <a:ext uri="{FF2B5EF4-FFF2-40B4-BE49-F238E27FC236}">
                <a16:creationId xmlns:a16="http://schemas.microsoft.com/office/drawing/2014/main" id="{E1756B9D-1D8A-4BC4-BFF5-D3B681C9C7FC}"/>
              </a:ext>
            </a:extLst>
          </p:cNvPr>
          <p:cNvSpPr/>
          <p:nvPr/>
        </p:nvSpPr>
        <p:spPr>
          <a:xfrm rot="16880225">
            <a:off x="1704538" y="3644384"/>
            <a:ext cx="670376" cy="369332"/>
          </a:xfrm>
          <a:prstGeom prst="rect">
            <a:avLst/>
          </a:prstGeom>
        </p:spPr>
        <p:txBody>
          <a:bodyPr wrap="none">
            <a:spAutoFit/>
          </a:bodyPr>
          <a:lstStyle/>
          <a:p>
            <a:r>
              <a:rPr lang="en-US" dirty="0"/>
              <a:t>(3, 4)</a:t>
            </a:r>
          </a:p>
        </p:txBody>
      </p:sp>
      <p:sp>
        <p:nvSpPr>
          <p:cNvPr id="43" name="Rectangle 42">
            <a:extLst>
              <a:ext uri="{FF2B5EF4-FFF2-40B4-BE49-F238E27FC236}">
                <a16:creationId xmlns:a16="http://schemas.microsoft.com/office/drawing/2014/main" id="{54BE671E-DC04-45F2-AD3D-B453B0258D22}"/>
              </a:ext>
            </a:extLst>
          </p:cNvPr>
          <p:cNvSpPr/>
          <p:nvPr/>
        </p:nvSpPr>
        <p:spPr>
          <a:xfrm rot="17561270">
            <a:off x="735093" y="4245684"/>
            <a:ext cx="670376" cy="369332"/>
          </a:xfrm>
          <a:prstGeom prst="rect">
            <a:avLst/>
          </a:prstGeom>
        </p:spPr>
        <p:txBody>
          <a:bodyPr wrap="none">
            <a:spAutoFit/>
          </a:bodyPr>
          <a:lstStyle/>
          <a:p>
            <a:r>
              <a:rPr lang="en-US" dirty="0"/>
              <a:t>(3, 4)</a:t>
            </a:r>
          </a:p>
        </p:txBody>
      </p:sp>
      <p:pic>
        <p:nvPicPr>
          <p:cNvPr id="7" name="Picture 6" descr="A blurry image of a person with the mouth open&#10;&#10;Description automatically generated">
            <a:extLst>
              <a:ext uri="{FF2B5EF4-FFF2-40B4-BE49-F238E27FC236}">
                <a16:creationId xmlns:a16="http://schemas.microsoft.com/office/drawing/2014/main" id="{DE573D9E-87A6-4331-A0CF-0DB095012D8E}"/>
              </a:ext>
            </a:extLst>
          </p:cNvPr>
          <p:cNvPicPr>
            <a:picLocks noChangeAspect="1"/>
          </p:cNvPicPr>
          <p:nvPr/>
        </p:nvPicPr>
        <p:blipFill>
          <a:blip r:embed="rId4"/>
          <a:stretch>
            <a:fillRect/>
          </a:stretch>
        </p:blipFill>
        <p:spPr>
          <a:xfrm>
            <a:off x="3544794" y="2728983"/>
            <a:ext cx="977924" cy="1047280"/>
          </a:xfrm>
          <a:prstGeom prst="rect">
            <a:avLst/>
          </a:prstGeom>
        </p:spPr>
      </p:pic>
    </p:spTree>
    <p:extLst>
      <p:ext uri="{BB962C8B-B14F-4D97-AF65-F5344CB8AC3E}">
        <p14:creationId xmlns:p14="http://schemas.microsoft.com/office/powerpoint/2010/main" val="139677144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4F3F9-C2E6-4F79-8B43-C62096957853}"/>
              </a:ext>
            </a:extLst>
          </p:cNvPr>
          <p:cNvSpPr>
            <a:spLocks noGrp="1"/>
          </p:cNvSpPr>
          <p:nvPr>
            <p:ph type="title"/>
          </p:nvPr>
        </p:nvSpPr>
        <p:spPr/>
        <p:txBody>
          <a:bodyPr/>
          <a:lstStyle/>
          <a:p>
            <a:pPr algn="ctr"/>
            <a:r>
              <a:rPr lang="en-US" dirty="0"/>
              <a:t>Quiz time!</a:t>
            </a:r>
          </a:p>
        </p:txBody>
      </p:sp>
      <mc:AlternateContent xmlns:mc="http://schemas.openxmlformats.org/markup-compatibility/2006" xmlns:a14="http://schemas.microsoft.com/office/drawing/2010/main">
        <mc:Choice Requires="a14">
          <p:sp>
            <p:nvSpPr>
              <p:cNvPr id="104" name="TextBox 103">
                <a:extLst>
                  <a:ext uri="{FF2B5EF4-FFF2-40B4-BE49-F238E27FC236}">
                    <a16:creationId xmlns:a16="http://schemas.microsoft.com/office/drawing/2014/main" id="{3EAD760C-5A1C-4BA6-B155-A8210994F4A3}"/>
                  </a:ext>
                </a:extLst>
              </p:cNvPr>
              <p:cNvSpPr txBox="1"/>
              <p:nvPr/>
            </p:nvSpPr>
            <p:spPr>
              <a:xfrm>
                <a:off x="4188890" y="1841747"/>
                <a:ext cx="6487511" cy="707886"/>
              </a:xfrm>
              <a:prstGeom prst="rect">
                <a:avLst/>
              </a:prstGeom>
              <a:noFill/>
            </p:spPr>
            <p:txBody>
              <a:bodyPr wrap="square" rtlCol="0">
                <a:spAutoFit/>
              </a:bodyPr>
              <a:lstStyle/>
              <a:p>
                <a:pPr marL="285750" indent="-285750">
                  <a:buFont typeface="Arial" panose="020B0604020202020204" pitchFamily="34" charset="0"/>
                  <a:buChar char="•"/>
                </a:pPr>
                <a:r>
                  <a:rPr lang="en-US" dirty="0"/>
                  <a:t>A suffix tree, </a:t>
                </a:r>
                <a:r>
                  <a:rPr lang="en-US" b="1" i="1" dirty="0">
                    <a:solidFill>
                      <a:srgbClr val="FF0000"/>
                    </a:solidFill>
                  </a:rPr>
                  <a:t>as shown on the left,</a:t>
                </a:r>
                <a:r>
                  <a:rPr lang="en-US" dirty="0"/>
                  <a:t> consumes </a:t>
                </a:r>
                <a14:m>
                  <m:oMath xmlns:m="http://schemas.openxmlformats.org/officeDocument/2006/math">
                    <m:r>
                      <a:rPr lang="en-US" b="1" i="1" u="sng" smtClean="0">
                        <a:latin typeface="Cambria Math" panose="02040503050406030204" pitchFamily="18" charset="0"/>
                        <a:ea typeface="Cambria Math" panose="02040503050406030204" pitchFamily="18" charset="0"/>
                      </a:rPr>
                      <m:t>𝓞</m:t>
                    </m:r>
                    <m:r>
                      <a:rPr lang="en-US" b="1" i="1" u="sng" smtClean="0">
                        <a:latin typeface="Cambria Math" panose="02040503050406030204" pitchFamily="18" charset="0"/>
                        <a:ea typeface="Cambria Math" panose="02040503050406030204" pitchFamily="18" charset="0"/>
                      </a:rPr>
                      <m:t>(</m:t>
                    </m:r>
                    <m:sSup>
                      <m:sSupPr>
                        <m:ctrlPr>
                          <a:rPr lang="en-US" b="1" i="1" u="sng" smtClean="0">
                            <a:latin typeface="Cambria Math" panose="02040503050406030204" pitchFamily="18" charset="0"/>
                            <a:ea typeface="Cambria Math" panose="02040503050406030204" pitchFamily="18" charset="0"/>
                          </a:rPr>
                        </m:ctrlPr>
                      </m:sSupPr>
                      <m:e>
                        <m:r>
                          <a:rPr lang="en-US" b="1" i="1" u="sng" smtClean="0">
                            <a:latin typeface="Cambria Math" panose="02040503050406030204" pitchFamily="18" charset="0"/>
                            <a:ea typeface="Cambria Math" panose="02040503050406030204" pitchFamily="18" charset="0"/>
                          </a:rPr>
                          <m:t>𝒏</m:t>
                        </m:r>
                      </m:e>
                      <m:sup>
                        <m:r>
                          <a:rPr lang="en-US" b="1" i="1" u="sng" smtClean="0">
                            <a:latin typeface="Cambria Math" panose="02040503050406030204" pitchFamily="18" charset="0"/>
                            <a:ea typeface="Cambria Math" panose="02040503050406030204" pitchFamily="18" charset="0"/>
                          </a:rPr>
                          <m:t> </m:t>
                        </m:r>
                      </m:sup>
                    </m:sSup>
                    <m:r>
                      <a:rPr lang="en-US" b="1" i="1" u="sng" smtClean="0">
                        <a:latin typeface="Cambria Math" panose="02040503050406030204" pitchFamily="18" charset="0"/>
                        <a:ea typeface="Cambria Math" panose="02040503050406030204" pitchFamily="18" charset="0"/>
                      </a:rPr>
                      <m:t>)</m:t>
                    </m:r>
                  </m:oMath>
                </a14:m>
                <a:r>
                  <a:rPr lang="en-US" sz="2000" b="1" u="sng" dirty="0"/>
                  <a:t> space </a:t>
                </a:r>
                <a:r>
                  <a:rPr lang="en-US" sz="2000" dirty="0"/>
                  <a:t>(for a text of length </a:t>
                </a:r>
                <a14:m>
                  <m:oMath xmlns:m="http://schemas.openxmlformats.org/officeDocument/2006/math">
                    <m:r>
                      <a:rPr lang="en-US" sz="2000" b="0" i="1" smtClean="0">
                        <a:latin typeface="Cambria Math" panose="02040503050406030204" pitchFamily="18" charset="0"/>
                      </a:rPr>
                      <m:t>𝑛</m:t>
                    </m:r>
                  </m:oMath>
                </a14:m>
                <a:r>
                  <a:rPr lang="en-US" sz="2000" dirty="0"/>
                  <a:t>).</a:t>
                </a:r>
              </a:p>
            </p:txBody>
          </p:sp>
        </mc:Choice>
        <mc:Fallback xmlns="">
          <p:sp>
            <p:nvSpPr>
              <p:cNvPr id="104" name="TextBox 103">
                <a:extLst>
                  <a:ext uri="{FF2B5EF4-FFF2-40B4-BE49-F238E27FC236}">
                    <a16:creationId xmlns:a16="http://schemas.microsoft.com/office/drawing/2014/main" id="{3EAD760C-5A1C-4BA6-B155-A8210994F4A3}"/>
                  </a:ext>
                </a:extLst>
              </p:cNvPr>
              <p:cNvSpPr txBox="1">
                <a:spLocks noRot="1" noChangeAspect="1" noMove="1" noResize="1" noEditPoints="1" noAdjustHandles="1" noChangeArrowheads="1" noChangeShapeType="1" noTextEdit="1"/>
              </p:cNvSpPr>
              <p:nvPr/>
            </p:nvSpPr>
            <p:spPr>
              <a:xfrm>
                <a:off x="4188890" y="1841747"/>
                <a:ext cx="6487511" cy="707886"/>
              </a:xfrm>
              <a:prstGeom prst="rect">
                <a:avLst/>
              </a:prstGeom>
              <a:blipFill>
                <a:blip r:embed="rId2"/>
                <a:stretch>
                  <a:fillRect l="-564" t="-4310" b="-14655"/>
                </a:stretch>
              </a:blipFill>
            </p:spPr>
            <p:txBody>
              <a:bodyPr/>
              <a:lstStyle/>
              <a:p>
                <a:r>
                  <a:rPr lang="en-US">
                    <a:noFill/>
                  </a:rPr>
                  <a:t> </a:t>
                </a:r>
              </a:p>
            </p:txBody>
          </p:sp>
        </mc:Fallback>
      </mc:AlternateContent>
      <p:sp>
        <p:nvSpPr>
          <p:cNvPr id="3" name="Rectangle: Rounded Corners 2">
            <a:extLst>
              <a:ext uri="{FF2B5EF4-FFF2-40B4-BE49-F238E27FC236}">
                <a16:creationId xmlns:a16="http://schemas.microsoft.com/office/drawing/2014/main" id="{AA89B765-FEE6-43E2-B8BD-B4426A14999E}"/>
              </a:ext>
            </a:extLst>
          </p:cNvPr>
          <p:cNvSpPr/>
          <p:nvPr/>
        </p:nvSpPr>
        <p:spPr>
          <a:xfrm>
            <a:off x="5589665" y="2842221"/>
            <a:ext cx="1356777" cy="58627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True</a:t>
            </a:r>
          </a:p>
        </p:txBody>
      </p:sp>
      <p:sp>
        <p:nvSpPr>
          <p:cNvPr id="39" name="Rectangle: Rounded Corners 38">
            <a:extLst>
              <a:ext uri="{FF2B5EF4-FFF2-40B4-BE49-F238E27FC236}">
                <a16:creationId xmlns:a16="http://schemas.microsoft.com/office/drawing/2014/main" id="{3373702B-0E3E-4FF6-8664-03C5899EBD8D}"/>
              </a:ext>
            </a:extLst>
          </p:cNvPr>
          <p:cNvSpPr/>
          <p:nvPr/>
        </p:nvSpPr>
        <p:spPr>
          <a:xfrm>
            <a:off x="7660223" y="2803460"/>
            <a:ext cx="1356777" cy="58627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False</a:t>
            </a:r>
          </a:p>
        </p:txBody>
      </p:sp>
      <p:sp>
        <p:nvSpPr>
          <p:cNvPr id="59" name="Oval 58">
            <a:extLst>
              <a:ext uri="{FF2B5EF4-FFF2-40B4-BE49-F238E27FC236}">
                <a16:creationId xmlns:a16="http://schemas.microsoft.com/office/drawing/2014/main" id="{53A38010-7ECF-4238-8787-1FB57551C527}"/>
              </a:ext>
            </a:extLst>
          </p:cNvPr>
          <p:cNvSpPr/>
          <p:nvPr/>
        </p:nvSpPr>
        <p:spPr>
          <a:xfrm>
            <a:off x="1944498" y="2274541"/>
            <a:ext cx="195943" cy="177301"/>
          </a:xfrm>
          <a:prstGeom prst="ellipse">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092B6D48-4A92-4F1F-8821-58D7623AA82D}"/>
              </a:ext>
            </a:extLst>
          </p:cNvPr>
          <p:cNvSpPr/>
          <p:nvPr/>
        </p:nvSpPr>
        <p:spPr>
          <a:xfrm>
            <a:off x="2462662" y="2792705"/>
            <a:ext cx="195943" cy="17730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630D5919-8813-4316-AB0B-7F4EC93FB070}"/>
              </a:ext>
            </a:extLst>
          </p:cNvPr>
          <p:cNvSpPr/>
          <p:nvPr/>
        </p:nvSpPr>
        <p:spPr>
          <a:xfrm>
            <a:off x="1317483" y="2836247"/>
            <a:ext cx="195943" cy="177301"/>
          </a:xfrm>
          <a:prstGeom prst="ellipse">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594C9F9C-1BDE-4918-B71C-248069C481C1}"/>
              </a:ext>
            </a:extLst>
          </p:cNvPr>
          <p:cNvSpPr/>
          <p:nvPr/>
        </p:nvSpPr>
        <p:spPr>
          <a:xfrm>
            <a:off x="2205758" y="3280388"/>
            <a:ext cx="195943" cy="177301"/>
          </a:xfrm>
          <a:prstGeom prst="ellipse">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570F7F89-C24A-4982-BEF4-718A25BD25B5}"/>
              </a:ext>
            </a:extLst>
          </p:cNvPr>
          <p:cNvSpPr/>
          <p:nvPr/>
        </p:nvSpPr>
        <p:spPr>
          <a:xfrm>
            <a:off x="2584583" y="3724524"/>
            <a:ext cx="195943" cy="17730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00C7EB46-66B6-43BF-9234-3D172E7C5318}"/>
              </a:ext>
            </a:extLst>
          </p:cNvPr>
          <p:cNvSpPr/>
          <p:nvPr/>
        </p:nvSpPr>
        <p:spPr>
          <a:xfrm>
            <a:off x="1321839" y="3872569"/>
            <a:ext cx="195943" cy="177301"/>
          </a:xfrm>
          <a:prstGeom prst="ellipse">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560ADE27-6A3F-4532-9734-1BB10B0DE303}"/>
              </a:ext>
            </a:extLst>
          </p:cNvPr>
          <p:cNvSpPr/>
          <p:nvPr/>
        </p:nvSpPr>
        <p:spPr>
          <a:xfrm>
            <a:off x="957042" y="4854491"/>
            <a:ext cx="195943" cy="17730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874F4346-8762-419B-9CA2-885BCCD7DB1A}"/>
              </a:ext>
            </a:extLst>
          </p:cNvPr>
          <p:cNvSpPr/>
          <p:nvPr/>
        </p:nvSpPr>
        <p:spPr>
          <a:xfrm>
            <a:off x="1718076" y="3315222"/>
            <a:ext cx="195943" cy="17730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F13EF960-485E-4169-AFD0-3F4C055C39F3}"/>
              </a:ext>
            </a:extLst>
          </p:cNvPr>
          <p:cNvSpPr/>
          <p:nvPr/>
        </p:nvSpPr>
        <p:spPr>
          <a:xfrm>
            <a:off x="799322" y="3336992"/>
            <a:ext cx="195943" cy="17730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8" name="Straight Arrow Connector 67">
            <a:extLst>
              <a:ext uri="{FF2B5EF4-FFF2-40B4-BE49-F238E27FC236}">
                <a16:creationId xmlns:a16="http://schemas.microsoft.com/office/drawing/2014/main" id="{359BE4BD-0E2C-46B8-BE7C-C9C5E98D28EE}"/>
              </a:ext>
            </a:extLst>
          </p:cNvPr>
          <p:cNvCxnSpPr>
            <a:stCxn id="59" idx="2"/>
            <a:endCxn id="61" idx="7"/>
          </p:cNvCxnSpPr>
          <p:nvPr/>
        </p:nvCxnSpPr>
        <p:spPr>
          <a:xfrm flipH="1">
            <a:off x="1484731" y="2363192"/>
            <a:ext cx="459767" cy="4990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1F61FC5C-E6C7-4BFD-9AB3-FAABE0E77902}"/>
              </a:ext>
            </a:extLst>
          </p:cNvPr>
          <p:cNvCxnSpPr>
            <a:cxnSpLocks/>
            <a:stCxn id="59" idx="6"/>
            <a:endCxn id="60" idx="1"/>
          </p:cNvCxnSpPr>
          <p:nvPr/>
        </p:nvCxnSpPr>
        <p:spPr>
          <a:xfrm>
            <a:off x="2140441" y="2363192"/>
            <a:ext cx="350916" cy="45547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BD80D777-DE1E-4524-B64A-CD551417B10A}"/>
              </a:ext>
            </a:extLst>
          </p:cNvPr>
          <p:cNvCxnSpPr>
            <a:cxnSpLocks/>
            <a:endCxn id="63" idx="0"/>
          </p:cNvCxnSpPr>
          <p:nvPr/>
        </p:nvCxnSpPr>
        <p:spPr>
          <a:xfrm>
            <a:off x="2381713" y="3400658"/>
            <a:ext cx="300842" cy="3238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CDCF54A1-12DF-4651-8DB8-F79A175DE3F8}"/>
              </a:ext>
            </a:extLst>
          </p:cNvPr>
          <p:cNvCxnSpPr>
            <a:cxnSpLocks/>
            <a:endCxn id="67" idx="0"/>
          </p:cNvCxnSpPr>
          <p:nvPr/>
        </p:nvCxnSpPr>
        <p:spPr>
          <a:xfrm flipH="1">
            <a:off x="897294" y="2959731"/>
            <a:ext cx="441960" cy="37726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835C753E-17C8-46CD-A6ED-D6F9CA8A6D81}"/>
              </a:ext>
            </a:extLst>
          </p:cNvPr>
          <p:cNvCxnSpPr>
            <a:cxnSpLocks/>
            <a:endCxn id="66" idx="0"/>
          </p:cNvCxnSpPr>
          <p:nvPr/>
        </p:nvCxnSpPr>
        <p:spPr>
          <a:xfrm>
            <a:off x="1515599" y="3016320"/>
            <a:ext cx="300449" cy="29890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CECCE77E-91A2-4CC6-AC90-CF1E204A2A1D}"/>
              </a:ext>
            </a:extLst>
          </p:cNvPr>
          <p:cNvCxnSpPr>
            <a:cxnSpLocks/>
          </p:cNvCxnSpPr>
          <p:nvPr/>
        </p:nvCxnSpPr>
        <p:spPr>
          <a:xfrm flipH="1">
            <a:off x="1384209" y="3048806"/>
            <a:ext cx="4148" cy="76748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919162CF-DF01-4C5E-88F2-72DA6BDA0AEE}"/>
              </a:ext>
            </a:extLst>
          </p:cNvPr>
          <p:cNvCxnSpPr>
            <a:cxnSpLocks/>
          </p:cNvCxnSpPr>
          <p:nvPr/>
        </p:nvCxnSpPr>
        <p:spPr>
          <a:xfrm flipH="1">
            <a:off x="1104116" y="4002174"/>
            <a:ext cx="279892" cy="77071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D65C9625-359D-4668-AD09-93FA3B48014D}"/>
              </a:ext>
            </a:extLst>
          </p:cNvPr>
          <p:cNvSpPr txBox="1"/>
          <p:nvPr/>
        </p:nvSpPr>
        <p:spPr>
          <a:xfrm rot="19172715">
            <a:off x="768213" y="2774738"/>
            <a:ext cx="808898" cy="338554"/>
          </a:xfrm>
          <a:prstGeom prst="rect">
            <a:avLst/>
          </a:prstGeom>
          <a:noFill/>
        </p:spPr>
        <p:txBody>
          <a:bodyPr wrap="square" rtlCol="0">
            <a:spAutoFit/>
          </a:bodyPr>
          <a:lstStyle/>
          <a:p>
            <a:r>
              <a:rPr lang="en-US" sz="1600" dirty="0"/>
              <a:t>(3, 4)</a:t>
            </a:r>
          </a:p>
        </p:txBody>
      </p:sp>
      <p:sp>
        <p:nvSpPr>
          <p:cNvPr id="78" name="Oval 77">
            <a:extLst>
              <a:ext uri="{FF2B5EF4-FFF2-40B4-BE49-F238E27FC236}">
                <a16:creationId xmlns:a16="http://schemas.microsoft.com/office/drawing/2014/main" id="{62096BBF-3277-4864-ADFA-4809AD93C759}"/>
              </a:ext>
            </a:extLst>
          </p:cNvPr>
          <p:cNvSpPr/>
          <p:nvPr/>
        </p:nvSpPr>
        <p:spPr>
          <a:xfrm>
            <a:off x="1577192" y="4551406"/>
            <a:ext cx="195943" cy="17730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9" name="Straight Arrow Connector 78">
            <a:extLst>
              <a:ext uri="{FF2B5EF4-FFF2-40B4-BE49-F238E27FC236}">
                <a16:creationId xmlns:a16="http://schemas.microsoft.com/office/drawing/2014/main" id="{332D891A-AA5E-44E8-898F-3CC3DEC42CD1}"/>
              </a:ext>
            </a:extLst>
          </p:cNvPr>
          <p:cNvCxnSpPr>
            <a:cxnSpLocks/>
            <a:stCxn id="64" idx="5"/>
            <a:endCxn id="78" idx="0"/>
          </p:cNvCxnSpPr>
          <p:nvPr/>
        </p:nvCxnSpPr>
        <p:spPr>
          <a:xfrm>
            <a:off x="1489087" y="4023905"/>
            <a:ext cx="186077" cy="52750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1" name="TextBox 80">
            <a:extLst>
              <a:ext uri="{FF2B5EF4-FFF2-40B4-BE49-F238E27FC236}">
                <a16:creationId xmlns:a16="http://schemas.microsoft.com/office/drawing/2014/main" id="{9FB1E01C-D10B-4E38-AC51-B3D03ADA42BF}"/>
              </a:ext>
            </a:extLst>
          </p:cNvPr>
          <p:cNvSpPr txBox="1"/>
          <p:nvPr/>
        </p:nvSpPr>
        <p:spPr>
          <a:xfrm rot="3006064">
            <a:off x="2335603" y="3346989"/>
            <a:ext cx="645803" cy="338554"/>
          </a:xfrm>
          <a:prstGeom prst="rect">
            <a:avLst/>
          </a:prstGeom>
          <a:noFill/>
        </p:spPr>
        <p:txBody>
          <a:bodyPr wrap="square" rtlCol="0">
            <a:spAutoFit/>
          </a:bodyPr>
          <a:lstStyle/>
          <a:p>
            <a:r>
              <a:rPr lang="en-US" sz="1600" dirty="0"/>
              <a:t>(6, 1)</a:t>
            </a:r>
          </a:p>
        </p:txBody>
      </p:sp>
      <p:sp>
        <p:nvSpPr>
          <p:cNvPr id="82" name="TextBox 81">
            <a:extLst>
              <a:ext uri="{FF2B5EF4-FFF2-40B4-BE49-F238E27FC236}">
                <a16:creationId xmlns:a16="http://schemas.microsoft.com/office/drawing/2014/main" id="{1BAA3288-FD54-44FC-B3D2-4A4A4B33A559}"/>
              </a:ext>
            </a:extLst>
          </p:cNvPr>
          <p:cNvSpPr txBox="1"/>
          <p:nvPr/>
        </p:nvSpPr>
        <p:spPr>
          <a:xfrm rot="18710565">
            <a:off x="1265039" y="2299026"/>
            <a:ext cx="840158" cy="338554"/>
          </a:xfrm>
          <a:prstGeom prst="rect">
            <a:avLst/>
          </a:prstGeom>
          <a:noFill/>
        </p:spPr>
        <p:txBody>
          <a:bodyPr wrap="square" rtlCol="0">
            <a:spAutoFit/>
          </a:bodyPr>
          <a:lstStyle/>
          <a:p>
            <a:r>
              <a:rPr lang="en-US" sz="1600" dirty="0"/>
              <a:t>(0, 1)</a:t>
            </a:r>
          </a:p>
        </p:txBody>
      </p:sp>
      <p:cxnSp>
        <p:nvCxnSpPr>
          <p:cNvPr id="83" name="Straight Arrow Connector 82">
            <a:extLst>
              <a:ext uri="{FF2B5EF4-FFF2-40B4-BE49-F238E27FC236}">
                <a16:creationId xmlns:a16="http://schemas.microsoft.com/office/drawing/2014/main" id="{E97EC645-5377-46C1-AD86-17B9F3BA9D50}"/>
              </a:ext>
            </a:extLst>
          </p:cNvPr>
          <p:cNvCxnSpPr>
            <a:cxnSpLocks/>
          </p:cNvCxnSpPr>
          <p:nvPr/>
        </p:nvCxnSpPr>
        <p:spPr>
          <a:xfrm flipH="1">
            <a:off x="2162826" y="3501756"/>
            <a:ext cx="107001" cy="62830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5" name="Oval 84">
            <a:extLst>
              <a:ext uri="{FF2B5EF4-FFF2-40B4-BE49-F238E27FC236}">
                <a16:creationId xmlns:a16="http://schemas.microsoft.com/office/drawing/2014/main" id="{06BDD0C9-C838-4A39-A925-BBA6F448872E}"/>
              </a:ext>
            </a:extLst>
          </p:cNvPr>
          <p:cNvSpPr/>
          <p:nvPr/>
        </p:nvSpPr>
        <p:spPr>
          <a:xfrm>
            <a:off x="2052207" y="4221316"/>
            <a:ext cx="195943" cy="17730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TextBox 85">
            <a:extLst>
              <a:ext uri="{FF2B5EF4-FFF2-40B4-BE49-F238E27FC236}">
                <a16:creationId xmlns:a16="http://schemas.microsoft.com/office/drawing/2014/main" id="{EDD74F04-72F8-4B48-B5E1-E0839669AC58}"/>
              </a:ext>
            </a:extLst>
          </p:cNvPr>
          <p:cNvSpPr txBox="1"/>
          <p:nvPr/>
        </p:nvSpPr>
        <p:spPr>
          <a:xfrm rot="3129986">
            <a:off x="2161964" y="2414718"/>
            <a:ext cx="767915" cy="338554"/>
          </a:xfrm>
          <a:prstGeom prst="rect">
            <a:avLst/>
          </a:prstGeom>
          <a:noFill/>
        </p:spPr>
        <p:txBody>
          <a:bodyPr wrap="square" rtlCol="0">
            <a:spAutoFit/>
          </a:bodyPr>
          <a:lstStyle/>
          <a:p>
            <a:r>
              <a:rPr lang="en-US" sz="1600" dirty="0"/>
              <a:t>(6, 1)</a:t>
            </a:r>
          </a:p>
        </p:txBody>
      </p:sp>
      <p:cxnSp>
        <p:nvCxnSpPr>
          <p:cNvPr id="87" name="Straight Arrow Connector 86">
            <a:extLst>
              <a:ext uri="{FF2B5EF4-FFF2-40B4-BE49-F238E27FC236}">
                <a16:creationId xmlns:a16="http://schemas.microsoft.com/office/drawing/2014/main" id="{DE02391F-D962-448D-828D-A9675148A0CE}"/>
              </a:ext>
            </a:extLst>
          </p:cNvPr>
          <p:cNvCxnSpPr>
            <a:cxnSpLocks/>
          </p:cNvCxnSpPr>
          <p:nvPr/>
        </p:nvCxnSpPr>
        <p:spPr>
          <a:xfrm>
            <a:off x="2042470" y="2451842"/>
            <a:ext cx="261260" cy="82854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8" name="TextBox 87">
            <a:extLst>
              <a:ext uri="{FF2B5EF4-FFF2-40B4-BE49-F238E27FC236}">
                <a16:creationId xmlns:a16="http://schemas.microsoft.com/office/drawing/2014/main" id="{4629E2F8-22E2-4337-B16A-4FB53BFD4BAB}"/>
              </a:ext>
            </a:extLst>
          </p:cNvPr>
          <p:cNvSpPr txBox="1"/>
          <p:nvPr/>
        </p:nvSpPr>
        <p:spPr>
          <a:xfrm rot="4221933">
            <a:off x="1957377" y="2712534"/>
            <a:ext cx="728285" cy="338554"/>
          </a:xfrm>
          <a:prstGeom prst="rect">
            <a:avLst/>
          </a:prstGeom>
          <a:noFill/>
        </p:spPr>
        <p:txBody>
          <a:bodyPr wrap="square" rtlCol="0">
            <a:spAutoFit/>
          </a:bodyPr>
          <a:lstStyle/>
          <a:p>
            <a:r>
              <a:rPr lang="en-US" sz="1600" dirty="0"/>
              <a:t>(1, 2)</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E68B2269-EC52-4AA5-8B2C-9F1D7B38A07B}"/>
                  </a:ext>
                </a:extLst>
              </p:cNvPr>
              <p:cNvSpPr txBox="1"/>
              <p:nvPr/>
            </p:nvSpPr>
            <p:spPr>
              <a:xfrm>
                <a:off x="726541" y="1287780"/>
                <a:ext cx="148919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𝑇</m:t>
                      </m:r>
                      <m:r>
                        <a:rPr lang="en-US" b="0" i="1" smtClean="0">
                          <a:latin typeface="Cambria Math" panose="02040503050406030204" pitchFamily="18" charset="0"/>
                        </a:rPr>
                        <m:t>$=</m:t>
                      </m:r>
                      <m:r>
                        <a:rPr lang="en-US" b="0" i="1" smtClean="0">
                          <a:solidFill>
                            <a:schemeClr val="tx1"/>
                          </a:solidFill>
                          <a:latin typeface="Cambria Math" panose="02040503050406030204" pitchFamily="18" charset="0"/>
                        </a:rPr>
                        <m:t>𝑎𝑏𝑎𝑎𝑏𝑎</m:t>
                      </m:r>
                      <m:r>
                        <a:rPr lang="en-US" b="0" i="1" smtClean="0">
                          <a:solidFill>
                            <a:schemeClr val="tx1"/>
                          </a:solidFill>
                          <a:latin typeface="Cambria Math" panose="02040503050406030204" pitchFamily="18" charset="0"/>
                        </a:rPr>
                        <m:t>$</m:t>
                      </m:r>
                    </m:oMath>
                  </m:oMathPara>
                </a14:m>
                <a:endParaRPr lang="en-US" dirty="0"/>
              </a:p>
            </p:txBody>
          </p:sp>
        </mc:Choice>
        <mc:Fallback xmlns="">
          <p:sp>
            <p:nvSpPr>
              <p:cNvPr id="5" name="TextBox 4">
                <a:extLst>
                  <a:ext uri="{FF2B5EF4-FFF2-40B4-BE49-F238E27FC236}">
                    <a16:creationId xmlns:a16="http://schemas.microsoft.com/office/drawing/2014/main" id="{E68B2269-EC52-4AA5-8B2C-9F1D7B38A07B}"/>
                  </a:ext>
                </a:extLst>
              </p:cNvPr>
              <p:cNvSpPr txBox="1">
                <a:spLocks noRot="1" noChangeAspect="1" noMove="1" noResize="1" noEditPoints="1" noAdjustHandles="1" noChangeArrowheads="1" noChangeShapeType="1" noTextEdit="1"/>
              </p:cNvSpPr>
              <p:nvPr/>
            </p:nvSpPr>
            <p:spPr>
              <a:xfrm>
                <a:off x="726541" y="1287780"/>
                <a:ext cx="1489190" cy="276999"/>
              </a:xfrm>
              <a:prstGeom prst="rect">
                <a:avLst/>
              </a:prstGeom>
              <a:blipFill>
                <a:blip r:embed="rId3"/>
                <a:stretch>
                  <a:fillRect l="-4508" t="-4348" r="-4508" b="-15217"/>
                </a:stretch>
              </a:blipFill>
            </p:spPr>
            <p:txBody>
              <a:bodyPr/>
              <a:lstStyle/>
              <a:p>
                <a:r>
                  <a:rPr lang="en-US">
                    <a:noFill/>
                  </a:rPr>
                  <a:t> </a:t>
                </a:r>
              </a:p>
            </p:txBody>
          </p:sp>
        </mc:Fallback>
      </mc:AlternateContent>
      <p:sp>
        <p:nvSpPr>
          <p:cNvPr id="40" name="TextBox 39">
            <a:extLst>
              <a:ext uri="{FF2B5EF4-FFF2-40B4-BE49-F238E27FC236}">
                <a16:creationId xmlns:a16="http://schemas.microsoft.com/office/drawing/2014/main" id="{9D666D69-B728-4497-ACBB-5DDCBEF139E4}"/>
              </a:ext>
            </a:extLst>
          </p:cNvPr>
          <p:cNvSpPr txBox="1"/>
          <p:nvPr/>
        </p:nvSpPr>
        <p:spPr>
          <a:xfrm rot="4242391">
            <a:off x="1395175" y="4076369"/>
            <a:ext cx="645803" cy="338554"/>
          </a:xfrm>
          <a:prstGeom prst="rect">
            <a:avLst/>
          </a:prstGeom>
          <a:noFill/>
        </p:spPr>
        <p:txBody>
          <a:bodyPr wrap="square" rtlCol="0">
            <a:spAutoFit/>
          </a:bodyPr>
          <a:lstStyle/>
          <a:p>
            <a:r>
              <a:rPr lang="en-US" sz="1600" dirty="0"/>
              <a:t>(6, 1)</a:t>
            </a:r>
          </a:p>
        </p:txBody>
      </p:sp>
      <p:sp>
        <p:nvSpPr>
          <p:cNvPr id="41" name="TextBox 40">
            <a:extLst>
              <a:ext uri="{FF2B5EF4-FFF2-40B4-BE49-F238E27FC236}">
                <a16:creationId xmlns:a16="http://schemas.microsoft.com/office/drawing/2014/main" id="{F36F9063-2E06-41F5-B341-2739C64BA502}"/>
              </a:ext>
            </a:extLst>
          </p:cNvPr>
          <p:cNvSpPr txBox="1"/>
          <p:nvPr/>
        </p:nvSpPr>
        <p:spPr>
          <a:xfrm rot="2787663">
            <a:off x="1488352" y="2949751"/>
            <a:ext cx="645803" cy="338554"/>
          </a:xfrm>
          <a:prstGeom prst="rect">
            <a:avLst/>
          </a:prstGeom>
          <a:noFill/>
        </p:spPr>
        <p:txBody>
          <a:bodyPr wrap="square" rtlCol="0">
            <a:spAutoFit/>
          </a:bodyPr>
          <a:lstStyle/>
          <a:p>
            <a:r>
              <a:rPr lang="en-US" sz="1600" dirty="0"/>
              <a:t>(6, 1)</a:t>
            </a:r>
          </a:p>
        </p:txBody>
      </p:sp>
      <p:sp>
        <p:nvSpPr>
          <p:cNvPr id="42" name="TextBox 41">
            <a:extLst>
              <a:ext uri="{FF2B5EF4-FFF2-40B4-BE49-F238E27FC236}">
                <a16:creationId xmlns:a16="http://schemas.microsoft.com/office/drawing/2014/main" id="{93ECC266-6215-4378-97D1-2F4407A77964}"/>
              </a:ext>
            </a:extLst>
          </p:cNvPr>
          <p:cNvSpPr txBox="1"/>
          <p:nvPr/>
        </p:nvSpPr>
        <p:spPr>
          <a:xfrm rot="16200000">
            <a:off x="823248" y="3239055"/>
            <a:ext cx="728285" cy="338554"/>
          </a:xfrm>
          <a:prstGeom prst="rect">
            <a:avLst/>
          </a:prstGeom>
          <a:noFill/>
        </p:spPr>
        <p:txBody>
          <a:bodyPr wrap="square" rtlCol="0">
            <a:spAutoFit/>
          </a:bodyPr>
          <a:lstStyle/>
          <a:p>
            <a:r>
              <a:rPr lang="en-US" sz="1600" dirty="0"/>
              <a:t>(1, 2)</a:t>
            </a:r>
          </a:p>
        </p:txBody>
      </p:sp>
      <p:sp>
        <p:nvSpPr>
          <p:cNvPr id="4" name="Rectangle 3">
            <a:extLst>
              <a:ext uri="{FF2B5EF4-FFF2-40B4-BE49-F238E27FC236}">
                <a16:creationId xmlns:a16="http://schemas.microsoft.com/office/drawing/2014/main" id="{E1756B9D-1D8A-4BC4-BFF5-D3B681C9C7FC}"/>
              </a:ext>
            </a:extLst>
          </p:cNvPr>
          <p:cNvSpPr/>
          <p:nvPr/>
        </p:nvSpPr>
        <p:spPr>
          <a:xfrm rot="16880225">
            <a:off x="1704538" y="3644384"/>
            <a:ext cx="670376" cy="369332"/>
          </a:xfrm>
          <a:prstGeom prst="rect">
            <a:avLst/>
          </a:prstGeom>
        </p:spPr>
        <p:txBody>
          <a:bodyPr wrap="none">
            <a:spAutoFit/>
          </a:bodyPr>
          <a:lstStyle/>
          <a:p>
            <a:r>
              <a:rPr lang="en-US" dirty="0"/>
              <a:t>(3, 4)</a:t>
            </a:r>
          </a:p>
        </p:txBody>
      </p:sp>
      <p:sp>
        <p:nvSpPr>
          <p:cNvPr id="43" name="Rectangle 42">
            <a:extLst>
              <a:ext uri="{FF2B5EF4-FFF2-40B4-BE49-F238E27FC236}">
                <a16:creationId xmlns:a16="http://schemas.microsoft.com/office/drawing/2014/main" id="{54BE671E-DC04-45F2-AD3D-B453B0258D22}"/>
              </a:ext>
            </a:extLst>
          </p:cNvPr>
          <p:cNvSpPr/>
          <p:nvPr/>
        </p:nvSpPr>
        <p:spPr>
          <a:xfrm rot="17561270">
            <a:off x="735093" y="4245684"/>
            <a:ext cx="670376" cy="369332"/>
          </a:xfrm>
          <a:prstGeom prst="rect">
            <a:avLst/>
          </a:prstGeom>
        </p:spPr>
        <p:txBody>
          <a:bodyPr wrap="none">
            <a:spAutoFit/>
          </a:bodyPr>
          <a:lstStyle/>
          <a:p>
            <a:r>
              <a:rPr lang="en-US" dirty="0"/>
              <a:t>(3, 4)</a:t>
            </a:r>
          </a:p>
        </p:txBody>
      </p:sp>
      <p:sp>
        <p:nvSpPr>
          <p:cNvPr id="8" name="Freeform: Shape 7">
            <a:extLst>
              <a:ext uri="{FF2B5EF4-FFF2-40B4-BE49-F238E27FC236}">
                <a16:creationId xmlns:a16="http://schemas.microsoft.com/office/drawing/2014/main" id="{166EDC61-38AF-439F-8F66-2F5B7540C288}"/>
              </a:ext>
            </a:extLst>
          </p:cNvPr>
          <p:cNvSpPr/>
          <p:nvPr/>
        </p:nvSpPr>
        <p:spPr>
          <a:xfrm>
            <a:off x="2328333" y="1469627"/>
            <a:ext cx="4165600" cy="740173"/>
          </a:xfrm>
          <a:custGeom>
            <a:avLst/>
            <a:gdLst>
              <a:gd name="connsiteX0" fmla="*/ 4165600 w 4165600"/>
              <a:gd name="connsiteY0" fmla="*/ 511573 h 740173"/>
              <a:gd name="connsiteX1" fmla="*/ 1905000 w 4165600"/>
              <a:gd name="connsiteY1" fmla="*/ 3573 h 740173"/>
              <a:gd name="connsiteX2" fmla="*/ 0 w 4165600"/>
              <a:gd name="connsiteY2" fmla="*/ 740173 h 740173"/>
            </a:gdLst>
            <a:ahLst/>
            <a:cxnLst>
              <a:cxn ang="0">
                <a:pos x="connsiteX0" y="connsiteY0"/>
              </a:cxn>
              <a:cxn ang="0">
                <a:pos x="connsiteX1" y="connsiteY1"/>
              </a:cxn>
              <a:cxn ang="0">
                <a:pos x="connsiteX2" y="connsiteY2"/>
              </a:cxn>
            </a:cxnLst>
            <a:rect l="l" t="t" r="r" b="b"/>
            <a:pathLst>
              <a:path w="4165600" h="740173">
                <a:moveTo>
                  <a:pt x="4165600" y="511573"/>
                </a:moveTo>
                <a:cubicBezTo>
                  <a:pt x="3382433" y="238523"/>
                  <a:pt x="2599267" y="-34527"/>
                  <a:pt x="1905000" y="3573"/>
                </a:cubicBezTo>
                <a:cubicBezTo>
                  <a:pt x="1210733" y="41673"/>
                  <a:pt x="605366" y="390923"/>
                  <a:pt x="0" y="740173"/>
                </a:cubicBezTo>
              </a:path>
            </a:pathLst>
          </a:custGeom>
          <a:noFill/>
          <a:ln>
            <a:solidFill>
              <a:srgbClr val="FF000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4A5F273E-16C3-441E-8E0A-08E4DF535CB9}"/>
              </a:ext>
            </a:extLst>
          </p:cNvPr>
          <p:cNvSpPr/>
          <p:nvPr/>
        </p:nvSpPr>
        <p:spPr>
          <a:xfrm>
            <a:off x="5291667" y="2658533"/>
            <a:ext cx="1944789" cy="97366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9371198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4F3F9-C2E6-4F79-8B43-C62096957853}"/>
              </a:ext>
            </a:extLst>
          </p:cNvPr>
          <p:cNvSpPr>
            <a:spLocks noGrp="1"/>
          </p:cNvSpPr>
          <p:nvPr>
            <p:ph type="title"/>
          </p:nvPr>
        </p:nvSpPr>
        <p:spPr/>
        <p:txBody>
          <a:bodyPr/>
          <a:lstStyle/>
          <a:p>
            <a:pPr algn="ctr"/>
            <a:r>
              <a:rPr lang="en-US" dirty="0"/>
              <a:t>Quiz time!</a:t>
            </a:r>
          </a:p>
        </p:txBody>
      </p:sp>
      <mc:AlternateContent xmlns:mc="http://schemas.openxmlformats.org/markup-compatibility/2006" xmlns:a14="http://schemas.microsoft.com/office/drawing/2010/main">
        <mc:Choice Requires="a14">
          <p:sp>
            <p:nvSpPr>
              <p:cNvPr id="104" name="TextBox 103">
                <a:extLst>
                  <a:ext uri="{FF2B5EF4-FFF2-40B4-BE49-F238E27FC236}">
                    <a16:creationId xmlns:a16="http://schemas.microsoft.com/office/drawing/2014/main" id="{3EAD760C-5A1C-4BA6-B155-A8210994F4A3}"/>
                  </a:ext>
                </a:extLst>
              </p:cNvPr>
              <p:cNvSpPr txBox="1"/>
              <p:nvPr/>
            </p:nvSpPr>
            <p:spPr>
              <a:xfrm>
                <a:off x="4188890" y="1841747"/>
                <a:ext cx="6487511" cy="707886"/>
              </a:xfrm>
              <a:prstGeom prst="rect">
                <a:avLst/>
              </a:prstGeom>
              <a:noFill/>
            </p:spPr>
            <p:txBody>
              <a:bodyPr wrap="square" rtlCol="0">
                <a:spAutoFit/>
              </a:bodyPr>
              <a:lstStyle/>
              <a:p>
                <a:pPr marL="285750" indent="-285750">
                  <a:buFont typeface="Arial" panose="020B0604020202020204" pitchFamily="34" charset="0"/>
                  <a:buChar char="•"/>
                </a:pPr>
                <a:r>
                  <a:rPr lang="en-US" dirty="0"/>
                  <a:t>A suffix tree, as shown on the left, consumes </a:t>
                </a:r>
                <a14:m>
                  <m:oMath xmlns:m="http://schemas.openxmlformats.org/officeDocument/2006/math">
                    <m:r>
                      <a:rPr lang="en-US" b="1" i="1" u="sng" smtClean="0">
                        <a:latin typeface="Cambria Math" panose="02040503050406030204" pitchFamily="18" charset="0"/>
                        <a:ea typeface="Cambria Math" panose="02040503050406030204" pitchFamily="18" charset="0"/>
                      </a:rPr>
                      <m:t>𝓞</m:t>
                    </m:r>
                    <m:r>
                      <a:rPr lang="en-US" b="1" i="1" u="sng" smtClean="0">
                        <a:latin typeface="Cambria Math" panose="02040503050406030204" pitchFamily="18" charset="0"/>
                        <a:ea typeface="Cambria Math" panose="02040503050406030204" pitchFamily="18" charset="0"/>
                      </a:rPr>
                      <m:t>(</m:t>
                    </m:r>
                    <m:sSup>
                      <m:sSupPr>
                        <m:ctrlPr>
                          <a:rPr lang="en-US" b="1" i="1" u="sng" smtClean="0">
                            <a:latin typeface="Cambria Math" panose="02040503050406030204" pitchFamily="18" charset="0"/>
                            <a:ea typeface="Cambria Math" panose="02040503050406030204" pitchFamily="18" charset="0"/>
                          </a:rPr>
                        </m:ctrlPr>
                      </m:sSupPr>
                      <m:e>
                        <m:r>
                          <a:rPr lang="en-US" b="1" i="1" u="sng" smtClean="0">
                            <a:latin typeface="Cambria Math" panose="02040503050406030204" pitchFamily="18" charset="0"/>
                            <a:ea typeface="Cambria Math" panose="02040503050406030204" pitchFamily="18" charset="0"/>
                          </a:rPr>
                          <m:t>𝒏</m:t>
                        </m:r>
                      </m:e>
                      <m:sup>
                        <m:r>
                          <a:rPr lang="en-US" b="1" i="1" u="sng" smtClean="0">
                            <a:latin typeface="Cambria Math" panose="02040503050406030204" pitchFamily="18" charset="0"/>
                            <a:ea typeface="Cambria Math" panose="02040503050406030204" pitchFamily="18" charset="0"/>
                          </a:rPr>
                          <m:t> </m:t>
                        </m:r>
                      </m:sup>
                    </m:sSup>
                    <m:r>
                      <a:rPr lang="en-US" b="1" i="1" u="sng" smtClean="0">
                        <a:latin typeface="Cambria Math" panose="02040503050406030204" pitchFamily="18" charset="0"/>
                        <a:ea typeface="Cambria Math" panose="02040503050406030204" pitchFamily="18" charset="0"/>
                      </a:rPr>
                      <m:t>)</m:t>
                    </m:r>
                  </m:oMath>
                </a14:m>
                <a:r>
                  <a:rPr lang="en-US" sz="2000" b="1" u="sng" dirty="0"/>
                  <a:t> space </a:t>
                </a:r>
                <a:r>
                  <a:rPr lang="en-US" sz="2000" dirty="0"/>
                  <a:t>(for a text of length </a:t>
                </a:r>
                <a14:m>
                  <m:oMath xmlns:m="http://schemas.openxmlformats.org/officeDocument/2006/math">
                    <m:r>
                      <a:rPr lang="en-US" sz="2000" b="0" i="1" smtClean="0">
                        <a:latin typeface="Cambria Math" panose="02040503050406030204" pitchFamily="18" charset="0"/>
                      </a:rPr>
                      <m:t>𝑛</m:t>
                    </m:r>
                  </m:oMath>
                </a14:m>
                <a:r>
                  <a:rPr lang="en-US" sz="2000" dirty="0"/>
                  <a:t>).</a:t>
                </a:r>
              </a:p>
            </p:txBody>
          </p:sp>
        </mc:Choice>
        <mc:Fallback xmlns="">
          <p:sp>
            <p:nvSpPr>
              <p:cNvPr id="104" name="TextBox 103">
                <a:extLst>
                  <a:ext uri="{FF2B5EF4-FFF2-40B4-BE49-F238E27FC236}">
                    <a16:creationId xmlns:a16="http://schemas.microsoft.com/office/drawing/2014/main" id="{3EAD760C-5A1C-4BA6-B155-A8210994F4A3}"/>
                  </a:ext>
                </a:extLst>
              </p:cNvPr>
              <p:cNvSpPr txBox="1">
                <a:spLocks noRot="1" noChangeAspect="1" noMove="1" noResize="1" noEditPoints="1" noAdjustHandles="1" noChangeArrowheads="1" noChangeShapeType="1" noTextEdit="1"/>
              </p:cNvSpPr>
              <p:nvPr/>
            </p:nvSpPr>
            <p:spPr>
              <a:xfrm>
                <a:off x="4188890" y="1841747"/>
                <a:ext cx="6487511" cy="707886"/>
              </a:xfrm>
              <a:prstGeom prst="rect">
                <a:avLst/>
              </a:prstGeom>
              <a:blipFill>
                <a:blip r:embed="rId2"/>
                <a:stretch>
                  <a:fillRect l="-564" t="-4310" b="-14655"/>
                </a:stretch>
              </a:blipFill>
            </p:spPr>
            <p:txBody>
              <a:bodyPr/>
              <a:lstStyle/>
              <a:p>
                <a:r>
                  <a:rPr lang="en-US">
                    <a:noFill/>
                  </a:rPr>
                  <a:t> </a:t>
                </a:r>
              </a:p>
            </p:txBody>
          </p:sp>
        </mc:Fallback>
      </mc:AlternateContent>
      <p:sp>
        <p:nvSpPr>
          <p:cNvPr id="3" name="Rectangle: Rounded Corners 2">
            <a:extLst>
              <a:ext uri="{FF2B5EF4-FFF2-40B4-BE49-F238E27FC236}">
                <a16:creationId xmlns:a16="http://schemas.microsoft.com/office/drawing/2014/main" id="{AA89B765-FEE6-43E2-B8BD-B4426A14999E}"/>
              </a:ext>
            </a:extLst>
          </p:cNvPr>
          <p:cNvSpPr/>
          <p:nvPr/>
        </p:nvSpPr>
        <p:spPr>
          <a:xfrm>
            <a:off x="5589665" y="2842221"/>
            <a:ext cx="1356777" cy="58627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True</a:t>
            </a:r>
          </a:p>
        </p:txBody>
      </p:sp>
      <p:sp>
        <p:nvSpPr>
          <p:cNvPr id="39" name="Rectangle: Rounded Corners 38">
            <a:extLst>
              <a:ext uri="{FF2B5EF4-FFF2-40B4-BE49-F238E27FC236}">
                <a16:creationId xmlns:a16="http://schemas.microsoft.com/office/drawing/2014/main" id="{3373702B-0E3E-4FF6-8664-03C5899EBD8D}"/>
              </a:ext>
            </a:extLst>
          </p:cNvPr>
          <p:cNvSpPr/>
          <p:nvPr/>
        </p:nvSpPr>
        <p:spPr>
          <a:xfrm>
            <a:off x="7660223" y="2803460"/>
            <a:ext cx="1356777" cy="58627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False</a:t>
            </a:r>
          </a:p>
        </p:txBody>
      </p:sp>
      <p:sp>
        <p:nvSpPr>
          <p:cNvPr id="59" name="Oval 58">
            <a:extLst>
              <a:ext uri="{FF2B5EF4-FFF2-40B4-BE49-F238E27FC236}">
                <a16:creationId xmlns:a16="http://schemas.microsoft.com/office/drawing/2014/main" id="{53A38010-7ECF-4238-8787-1FB57551C527}"/>
              </a:ext>
            </a:extLst>
          </p:cNvPr>
          <p:cNvSpPr/>
          <p:nvPr/>
        </p:nvSpPr>
        <p:spPr>
          <a:xfrm>
            <a:off x="1944498" y="2274541"/>
            <a:ext cx="195943" cy="177301"/>
          </a:xfrm>
          <a:prstGeom prst="ellipse">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092B6D48-4A92-4F1F-8821-58D7623AA82D}"/>
              </a:ext>
            </a:extLst>
          </p:cNvPr>
          <p:cNvSpPr/>
          <p:nvPr/>
        </p:nvSpPr>
        <p:spPr>
          <a:xfrm>
            <a:off x="2462662" y="2792705"/>
            <a:ext cx="195943" cy="17730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630D5919-8813-4316-AB0B-7F4EC93FB070}"/>
              </a:ext>
            </a:extLst>
          </p:cNvPr>
          <p:cNvSpPr/>
          <p:nvPr/>
        </p:nvSpPr>
        <p:spPr>
          <a:xfrm>
            <a:off x="1317483" y="2836247"/>
            <a:ext cx="195943" cy="177301"/>
          </a:xfrm>
          <a:prstGeom prst="ellipse">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594C9F9C-1BDE-4918-B71C-248069C481C1}"/>
              </a:ext>
            </a:extLst>
          </p:cNvPr>
          <p:cNvSpPr/>
          <p:nvPr/>
        </p:nvSpPr>
        <p:spPr>
          <a:xfrm>
            <a:off x="2205758" y="3280388"/>
            <a:ext cx="195943" cy="177301"/>
          </a:xfrm>
          <a:prstGeom prst="ellipse">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570F7F89-C24A-4982-BEF4-718A25BD25B5}"/>
              </a:ext>
            </a:extLst>
          </p:cNvPr>
          <p:cNvSpPr/>
          <p:nvPr/>
        </p:nvSpPr>
        <p:spPr>
          <a:xfrm>
            <a:off x="2584583" y="3724524"/>
            <a:ext cx="195943" cy="17730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00C7EB46-66B6-43BF-9234-3D172E7C5318}"/>
              </a:ext>
            </a:extLst>
          </p:cNvPr>
          <p:cNvSpPr/>
          <p:nvPr/>
        </p:nvSpPr>
        <p:spPr>
          <a:xfrm>
            <a:off x="1321839" y="3872569"/>
            <a:ext cx="195943" cy="177301"/>
          </a:xfrm>
          <a:prstGeom prst="ellipse">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560ADE27-6A3F-4532-9734-1BB10B0DE303}"/>
              </a:ext>
            </a:extLst>
          </p:cNvPr>
          <p:cNvSpPr/>
          <p:nvPr/>
        </p:nvSpPr>
        <p:spPr>
          <a:xfrm>
            <a:off x="957042" y="4854491"/>
            <a:ext cx="195943" cy="17730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874F4346-8762-419B-9CA2-885BCCD7DB1A}"/>
              </a:ext>
            </a:extLst>
          </p:cNvPr>
          <p:cNvSpPr/>
          <p:nvPr/>
        </p:nvSpPr>
        <p:spPr>
          <a:xfrm>
            <a:off x="1718076" y="3315222"/>
            <a:ext cx="195943" cy="17730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F13EF960-485E-4169-AFD0-3F4C055C39F3}"/>
              </a:ext>
            </a:extLst>
          </p:cNvPr>
          <p:cNvSpPr/>
          <p:nvPr/>
        </p:nvSpPr>
        <p:spPr>
          <a:xfrm>
            <a:off x="799322" y="3336992"/>
            <a:ext cx="195943" cy="17730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8" name="Straight Arrow Connector 67">
            <a:extLst>
              <a:ext uri="{FF2B5EF4-FFF2-40B4-BE49-F238E27FC236}">
                <a16:creationId xmlns:a16="http://schemas.microsoft.com/office/drawing/2014/main" id="{359BE4BD-0E2C-46B8-BE7C-C9C5E98D28EE}"/>
              </a:ext>
            </a:extLst>
          </p:cNvPr>
          <p:cNvCxnSpPr>
            <a:stCxn id="59" idx="2"/>
            <a:endCxn id="61" idx="7"/>
          </p:cNvCxnSpPr>
          <p:nvPr/>
        </p:nvCxnSpPr>
        <p:spPr>
          <a:xfrm flipH="1">
            <a:off x="1484731" y="2363192"/>
            <a:ext cx="459767" cy="4990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1F61FC5C-E6C7-4BFD-9AB3-FAABE0E77902}"/>
              </a:ext>
            </a:extLst>
          </p:cNvPr>
          <p:cNvCxnSpPr>
            <a:cxnSpLocks/>
            <a:stCxn id="59" idx="6"/>
            <a:endCxn id="60" idx="1"/>
          </p:cNvCxnSpPr>
          <p:nvPr/>
        </p:nvCxnSpPr>
        <p:spPr>
          <a:xfrm>
            <a:off x="2140441" y="2363192"/>
            <a:ext cx="350916" cy="45547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BD80D777-DE1E-4524-B64A-CD551417B10A}"/>
              </a:ext>
            </a:extLst>
          </p:cNvPr>
          <p:cNvCxnSpPr>
            <a:cxnSpLocks/>
            <a:endCxn id="63" idx="0"/>
          </p:cNvCxnSpPr>
          <p:nvPr/>
        </p:nvCxnSpPr>
        <p:spPr>
          <a:xfrm>
            <a:off x="2381713" y="3400658"/>
            <a:ext cx="300842" cy="3238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CDCF54A1-12DF-4651-8DB8-F79A175DE3F8}"/>
              </a:ext>
            </a:extLst>
          </p:cNvPr>
          <p:cNvCxnSpPr>
            <a:cxnSpLocks/>
            <a:endCxn id="67" idx="0"/>
          </p:cNvCxnSpPr>
          <p:nvPr/>
        </p:nvCxnSpPr>
        <p:spPr>
          <a:xfrm flipH="1">
            <a:off x="897294" y="2959731"/>
            <a:ext cx="441960" cy="37726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835C753E-17C8-46CD-A6ED-D6F9CA8A6D81}"/>
              </a:ext>
            </a:extLst>
          </p:cNvPr>
          <p:cNvCxnSpPr>
            <a:cxnSpLocks/>
            <a:endCxn id="66" idx="0"/>
          </p:cNvCxnSpPr>
          <p:nvPr/>
        </p:nvCxnSpPr>
        <p:spPr>
          <a:xfrm>
            <a:off x="1515599" y="3016320"/>
            <a:ext cx="300449" cy="29890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CECCE77E-91A2-4CC6-AC90-CF1E204A2A1D}"/>
              </a:ext>
            </a:extLst>
          </p:cNvPr>
          <p:cNvCxnSpPr>
            <a:cxnSpLocks/>
          </p:cNvCxnSpPr>
          <p:nvPr/>
        </p:nvCxnSpPr>
        <p:spPr>
          <a:xfrm flipH="1">
            <a:off x="1384209" y="3048806"/>
            <a:ext cx="4148" cy="76748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919162CF-DF01-4C5E-88F2-72DA6BDA0AEE}"/>
              </a:ext>
            </a:extLst>
          </p:cNvPr>
          <p:cNvCxnSpPr>
            <a:cxnSpLocks/>
          </p:cNvCxnSpPr>
          <p:nvPr/>
        </p:nvCxnSpPr>
        <p:spPr>
          <a:xfrm flipH="1">
            <a:off x="1104116" y="4002174"/>
            <a:ext cx="279892" cy="77071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D65C9625-359D-4668-AD09-93FA3B48014D}"/>
              </a:ext>
            </a:extLst>
          </p:cNvPr>
          <p:cNvSpPr txBox="1"/>
          <p:nvPr/>
        </p:nvSpPr>
        <p:spPr>
          <a:xfrm rot="19172715">
            <a:off x="768213" y="2774738"/>
            <a:ext cx="808898" cy="338554"/>
          </a:xfrm>
          <a:prstGeom prst="rect">
            <a:avLst/>
          </a:prstGeom>
          <a:noFill/>
        </p:spPr>
        <p:txBody>
          <a:bodyPr wrap="square" rtlCol="0">
            <a:spAutoFit/>
          </a:bodyPr>
          <a:lstStyle/>
          <a:p>
            <a:r>
              <a:rPr lang="en-US" sz="1600" dirty="0"/>
              <a:t>(3, 4)</a:t>
            </a:r>
          </a:p>
        </p:txBody>
      </p:sp>
      <p:sp>
        <p:nvSpPr>
          <p:cNvPr id="78" name="Oval 77">
            <a:extLst>
              <a:ext uri="{FF2B5EF4-FFF2-40B4-BE49-F238E27FC236}">
                <a16:creationId xmlns:a16="http://schemas.microsoft.com/office/drawing/2014/main" id="{62096BBF-3277-4864-ADFA-4809AD93C759}"/>
              </a:ext>
            </a:extLst>
          </p:cNvPr>
          <p:cNvSpPr/>
          <p:nvPr/>
        </p:nvSpPr>
        <p:spPr>
          <a:xfrm>
            <a:off x="1577192" y="4551406"/>
            <a:ext cx="195943" cy="17730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9" name="Straight Arrow Connector 78">
            <a:extLst>
              <a:ext uri="{FF2B5EF4-FFF2-40B4-BE49-F238E27FC236}">
                <a16:creationId xmlns:a16="http://schemas.microsoft.com/office/drawing/2014/main" id="{332D891A-AA5E-44E8-898F-3CC3DEC42CD1}"/>
              </a:ext>
            </a:extLst>
          </p:cNvPr>
          <p:cNvCxnSpPr>
            <a:cxnSpLocks/>
            <a:stCxn id="64" idx="5"/>
            <a:endCxn id="78" idx="0"/>
          </p:cNvCxnSpPr>
          <p:nvPr/>
        </p:nvCxnSpPr>
        <p:spPr>
          <a:xfrm>
            <a:off x="1489087" y="4023905"/>
            <a:ext cx="186077" cy="52750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1" name="TextBox 80">
            <a:extLst>
              <a:ext uri="{FF2B5EF4-FFF2-40B4-BE49-F238E27FC236}">
                <a16:creationId xmlns:a16="http://schemas.microsoft.com/office/drawing/2014/main" id="{9FB1E01C-D10B-4E38-AC51-B3D03ADA42BF}"/>
              </a:ext>
            </a:extLst>
          </p:cNvPr>
          <p:cNvSpPr txBox="1"/>
          <p:nvPr/>
        </p:nvSpPr>
        <p:spPr>
          <a:xfrm rot="3006064">
            <a:off x="2335603" y="3346989"/>
            <a:ext cx="645803" cy="338554"/>
          </a:xfrm>
          <a:prstGeom prst="rect">
            <a:avLst/>
          </a:prstGeom>
          <a:noFill/>
        </p:spPr>
        <p:txBody>
          <a:bodyPr wrap="square" rtlCol="0">
            <a:spAutoFit/>
          </a:bodyPr>
          <a:lstStyle/>
          <a:p>
            <a:r>
              <a:rPr lang="en-US" sz="1600" dirty="0"/>
              <a:t>(6, 1)</a:t>
            </a:r>
          </a:p>
        </p:txBody>
      </p:sp>
      <p:sp>
        <p:nvSpPr>
          <p:cNvPr id="82" name="TextBox 81">
            <a:extLst>
              <a:ext uri="{FF2B5EF4-FFF2-40B4-BE49-F238E27FC236}">
                <a16:creationId xmlns:a16="http://schemas.microsoft.com/office/drawing/2014/main" id="{1BAA3288-FD54-44FC-B3D2-4A4A4B33A559}"/>
              </a:ext>
            </a:extLst>
          </p:cNvPr>
          <p:cNvSpPr txBox="1"/>
          <p:nvPr/>
        </p:nvSpPr>
        <p:spPr>
          <a:xfrm rot="18710565">
            <a:off x="1265039" y="2299026"/>
            <a:ext cx="840158" cy="338554"/>
          </a:xfrm>
          <a:prstGeom prst="rect">
            <a:avLst/>
          </a:prstGeom>
          <a:noFill/>
        </p:spPr>
        <p:txBody>
          <a:bodyPr wrap="square" rtlCol="0">
            <a:spAutoFit/>
          </a:bodyPr>
          <a:lstStyle/>
          <a:p>
            <a:r>
              <a:rPr lang="en-US" sz="1600" dirty="0"/>
              <a:t>(0, 1)</a:t>
            </a:r>
          </a:p>
        </p:txBody>
      </p:sp>
      <p:cxnSp>
        <p:nvCxnSpPr>
          <p:cNvPr id="83" name="Straight Arrow Connector 82">
            <a:extLst>
              <a:ext uri="{FF2B5EF4-FFF2-40B4-BE49-F238E27FC236}">
                <a16:creationId xmlns:a16="http://schemas.microsoft.com/office/drawing/2014/main" id="{E97EC645-5377-46C1-AD86-17B9F3BA9D50}"/>
              </a:ext>
            </a:extLst>
          </p:cNvPr>
          <p:cNvCxnSpPr>
            <a:cxnSpLocks/>
          </p:cNvCxnSpPr>
          <p:nvPr/>
        </p:nvCxnSpPr>
        <p:spPr>
          <a:xfrm flipH="1">
            <a:off x="2162826" y="3501756"/>
            <a:ext cx="107001" cy="62830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5" name="Oval 84">
            <a:extLst>
              <a:ext uri="{FF2B5EF4-FFF2-40B4-BE49-F238E27FC236}">
                <a16:creationId xmlns:a16="http://schemas.microsoft.com/office/drawing/2014/main" id="{06BDD0C9-C838-4A39-A925-BBA6F448872E}"/>
              </a:ext>
            </a:extLst>
          </p:cNvPr>
          <p:cNvSpPr/>
          <p:nvPr/>
        </p:nvSpPr>
        <p:spPr>
          <a:xfrm>
            <a:off x="2052207" y="4221316"/>
            <a:ext cx="195943" cy="17730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TextBox 85">
            <a:extLst>
              <a:ext uri="{FF2B5EF4-FFF2-40B4-BE49-F238E27FC236}">
                <a16:creationId xmlns:a16="http://schemas.microsoft.com/office/drawing/2014/main" id="{EDD74F04-72F8-4B48-B5E1-E0839669AC58}"/>
              </a:ext>
            </a:extLst>
          </p:cNvPr>
          <p:cNvSpPr txBox="1"/>
          <p:nvPr/>
        </p:nvSpPr>
        <p:spPr>
          <a:xfrm rot="3129986">
            <a:off x="2161964" y="2414718"/>
            <a:ext cx="767915" cy="338554"/>
          </a:xfrm>
          <a:prstGeom prst="rect">
            <a:avLst/>
          </a:prstGeom>
          <a:noFill/>
        </p:spPr>
        <p:txBody>
          <a:bodyPr wrap="square" rtlCol="0">
            <a:spAutoFit/>
          </a:bodyPr>
          <a:lstStyle/>
          <a:p>
            <a:r>
              <a:rPr lang="en-US" sz="1600" dirty="0"/>
              <a:t>(6, 1)</a:t>
            </a:r>
          </a:p>
        </p:txBody>
      </p:sp>
      <p:cxnSp>
        <p:nvCxnSpPr>
          <p:cNvPr id="87" name="Straight Arrow Connector 86">
            <a:extLst>
              <a:ext uri="{FF2B5EF4-FFF2-40B4-BE49-F238E27FC236}">
                <a16:creationId xmlns:a16="http://schemas.microsoft.com/office/drawing/2014/main" id="{DE02391F-D962-448D-828D-A9675148A0CE}"/>
              </a:ext>
            </a:extLst>
          </p:cNvPr>
          <p:cNvCxnSpPr>
            <a:cxnSpLocks/>
          </p:cNvCxnSpPr>
          <p:nvPr/>
        </p:nvCxnSpPr>
        <p:spPr>
          <a:xfrm>
            <a:off x="2042470" y="2451842"/>
            <a:ext cx="261260" cy="82854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8" name="TextBox 87">
            <a:extLst>
              <a:ext uri="{FF2B5EF4-FFF2-40B4-BE49-F238E27FC236}">
                <a16:creationId xmlns:a16="http://schemas.microsoft.com/office/drawing/2014/main" id="{4629E2F8-22E2-4337-B16A-4FB53BFD4BAB}"/>
              </a:ext>
            </a:extLst>
          </p:cNvPr>
          <p:cNvSpPr txBox="1"/>
          <p:nvPr/>
        </p:nvSpPr>
        <p:spPr>
          <a:xfrm rot="4221933">
            <a:off x="1957377" y="2712534"/>
            <a:ext cx="728285" cy="338554"/>
          </a:xfrm>
          <a:prstGeom prst="rect">
            <a:avLst/>
          </a:prstGeom>
          <a:noFill/>
        </p:spPr>
        <p:txBody>
          <a:bodyPr wrap="square" rtlCol="0">
            <a:spAutoFit/>
          </a:bodyPr>
          <a:lstStyle/>
          <a:p>
            <a:r>
              <a:rPr lang="en-US" sz="1600" dirty="0"/>
              <a:t>(1, 2)</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E68B2269-EC52-4AA5-8B2C-9F1D7B38A07B}"/>
                  </a:ext>
                </a:extLst>
              </p:cNvPr>
              <p:cNvSpPr txBox="1"/>
              <p:nvPr/>
            </p:nvSpPr>
            <p:spPr>
              <a:xfrm>
                <a:off x="726541" y="1287780"/>
                <a:ext cx="148919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𝑇</m:t>
                      </m:r>
                      <m:r>
                        <a:rPr lang="en-US" b="0" i="1" smtClean="0">
                          <a:latin typeface="Cambria Math" panose="02040503050406030204" pitchFamily="18" charset="0"/>
                        </a:rPr>
                        <m:t>$=</m:t>
                      </m:r>
                      <m:r>
                        <a:rPr lang="en-US" b="0" i="1" smtClean="0">
                          <a:solidFill>
                            <a:schemeClr val="tx1"/>
                          </a:solidFill>
                          <a:latin typeface="Cambria Math" panose="02040503050406030204" pitchFamily="18" charset="0"/>
                        </a:rPr>
                        <m:t>𝑎𝑏𝑎𝑎𝑏𝑎</m:t>
                      </m:r>
                      <m:r>
                        <a:rPr lang="en-US" b="0" i="1" smtClean="0">
                          <a:solidFill>
                            <a:schemeClr val="tx1"/>
                          </a:solidFill>
                          <a:latin typeface="Cambria Math" panose="02040503050406030204" pitchFamily="18" charset="0"/>
                        </a:rPr>
                        <m:t>$</m:t>
                      </m:r>
                    </m:oMath>
                  </m:oMathPara>
                </a14:m>
                <a:endParaRPr lang="en-US" dirty="0"/>
              </a:p>
            </p:txBody>
          </p:sp>
        </mc:Choice>
        <mc:Fallback xmlns="">
          <p:sp>
            <p:nvSpPr>
              <p:cNvPr id="5" name="TextBox 4">
                <a:extLst>
                  <a:ext uri="{FF2B5EF4-FFF2-40B4-BE49-F238E27FC236}">
                    <a16:creationId xmlns:a16="http://schemas.microsoft.com/office/drawing/2014/main" id="{E68B2269-EC52-4AA5-8B2C-9F1D7B38A07B}"/>
                  </a:ext>
                </a:extLst>
              </p:cNvPr>
              <p:cNvSpPr txBox="1">
                <a:spLocks noRot="1" noChangeAspect="1" noMove="1" noResize="1" noEditPoints="1" noAdjustHandles="1" noChangeArrowheads="1" noChangeShapeType="1" noTextEdit="1"/>
              </p:cNvSpPr>
              <p:nvPr/>
            </p:nvSpPr>
            <p:spPr>
              <a:xfrm>
                <a:off x="726541" y="1287780"/>
                <a:ext cx="1489190" cy="276999"/>
              </a:xfrm>
              <a:prstGeom prst="rect">
                <a:avLst/>
              </a:prstGeom>
              <a:blipFill>
                <a:blip r:embed="rId3"/>
                <a:stretch>
                  <a:fillRect l="-4508" t="-4348" r="-4508" b="-15217"/>
                </a:stretch>
              </a:blipFill>
            </p:spPr>
            <p:txBody>
              <a:bodyPr/>
              <a:lstStyle/>
              <a:p>
                <a:r>
                  <a:rPr lang="en-US">
                    <a:noFill/>
                  </a:rPr>
                  <a:t> </a:t>
                </a:r>
              </a:p>
            </p:txBody>
          </p:sp>
        </mc:Fallback>
      </mc:AlternateContent>
      <p:sp>
        <p:nvSpPr>
          <p:cNvPr id="40" name="TextBox 39">
            <a:extLst>
              <a:ext uri="{FF2B5EF4-FFF2-40B4-BE49-F238E27FC236}">
                <a16:creationId xmlns:a16="http://schemas.microsoft.com/office/drawing/2014/main" id="{9D666D69-B728-4497-ACBB-5DDCBEF139E4}"/>
              </a:ext>
            </a:extLst>
          </p:cNvPr>
          <p:cNvSpPr txBox="1"/>
          <p:nvPr/>
        </p:nvSpPr>
        <p:spPr>
          <a:xfrm rot="4242391">
            <a:off x="1395175" y="4076369"/>
            <a:ext cx="645803" cy="338554"/>
          </a:xfrm>
          <a:prstGeom prst="rect">
            <a:avLst/>
          </a:prstGeom>
          <a:noFill/>
        </p:spPr>
        <p:txBody>
          <a:bodyPr wrap="square" rtlCol="0">
            <a:spAutoFit/>
          </a:bodyPr>
          <a:lstStyle/>
          <a:p>
            <a:r>
              <a:rPr lang="en-US" sz="1600" dirty="0"/>
              <a:t>(6, 1)</a:t>
            </a:r>
          </a:p>
        </p:txBody>
      </p:sp>
      <p:sp>
        <p:nvSpPr>
          <p:cNvPr id="41" name="TextBox 40">
            <a:extLst>
              <a:ext uri="{FF2B5EF4-FFF2-40B4-BE49-F238E27FC236}">
                <a16:creationId xmlns:a16="http://schemas.microsoft.com/office/drawing/2014/main" id="{F36F9063-2E06-41F5-B341-2739C64BA502}"/>
              </a:ext>
            </a:extLst>
          </p:cNvPr>
          <p:cNvSpPr txBox="1"/>
          <p:nvPr/>
        </p:nvSpPr>
        <p:spPr>
          <a:xfrm rot="2787663">
            <a:off x="1488352" y="2949751"/>
            <a:ext cx="645803" cy="338554"/>
          </a:xfrm>
          <a:prstGeom prst="rect">
            <a:avLst/>
          </a:prstGeom>
          <a:noFill/>
        </p:spPr>
        <p:txBody>
          <a:bodyPr wrap="square" rtlCol="0">
            <a:spAutoFit/>
          </a:bodyPr>
          <a:lstStyle/>
          <a:p>
            <a:r>
              <a:rPr lang="en-US" sz="1600" dirty="0"/>
              <a:t>(6, 1)</a:t>
            </a:r>
          </a:p>
        </p:txBody>
      </p:sp>
      <p:sp>
        <p:nvSpPr>
          <p:cNvPr id="42" name="TextBox 41">
            <a:extLst>
              <a:ext uri="{FF2B5EF4-FFF2-40B4-BE49-F238E27FC236}">
                <a16:creationId xmlns:a16="http://schemas.microsoft.com/office/drawing/2014/main" id="{93ECC266-6215-4378-97D1-2F4407A77964}"/>
              </a:ext>
            </a:extLst>
          </p:cNvPr>
          <p:cNvSpPr txBox="1"/>
          <p:nvPr/>
        </p:nvSpPr>
        <p:spPr>
          <a:xfrm rot="16200000">
            <a:off x="823248" y="3239055"/>
            <a:ext cx="728285" cy="338554"/>
          </a:xfrm>
          <a:prstGeom prst="rect">
            <a:avLst/>
          </a:prstGeom>
          <a:noFill/>
        </p:spPr>
        <p:txBody>
          <a:bodyPr wrap="square" rtlCol="0">
            <a:spAutoFit/>
          </a:bodyPr>
          <a:lstStyle/>
          <a:p>
            <a:r>
              <a:rPr lang="en-US" sz="1600" dirty="0"/>
              <a:t>(1, 2)</a:t>
            </a:r>
          </a:p>
        </p:txBody>
      </p:sp>
      <p:sp>
        <p:nvSpPr>
          <p:cNvPr id="4" name="Rectangle 3">
            <a:extLst>
              <a:ext uri="{FF2B5EF4-FFF2-40B4-BE49-F238E27FC236}">
                <a16:creationId xmlns:a16="http://schemas.microsoft.com/office/drawing/2014/main" id="{E1756B9D-1D8A-4BC4-BFF5-D3B681C9C7FC}"/>
              </a:ext>
            </a:extLst>
          </p:cNvPr>
          <p:cNvSpPr/>
          <p:nvPr/>
        </p:nvSpPr>
        <p:spPr>
          <a:xfrm rot="16880225">
            <a:off x="1704538" y="3644384"/>
            <a:ext cx="670376" cy="369332"/>
          </a:xfrm>
          <a:prstGeom prst="rect">
            <a:avLst/>
          </a:prstGeom>
        </p:spPr>
        <p:txBody>
          <a:bodyPr wrap="none">
            <a:spAutoFit/>
          </a:bodyPr>
          <a:lstStyle/>
          <a:p>
            <a:r>
              <a:rPr lang="en-US" dirty="0"/>
              <a:t>(3, 4)</a:t>
            </a:r>
          </a:p>
        </p:txBody>
      </p:sp>
      <p:sp>
        <p:nvSpPr>
          <p:cNvPr id="43" name="Rectangle 42">
            <a:extLst>
              <a:ext uri="{FF2B5EF4-FFF2-40B4-BE49-F238E27FC236}">
                <a16:creationId xmlns:a16="http://schemas.microsoft.com/office/drawing/2014/main" id="{54BE671E-DC04-45F2-AD3D-B453B0258D22}"/>
              </a:ext>
            </a:extLst>
          </p:cNvPr>
          <p:cNvSpPr/>
          <p:nvPr/>
        </p:nvSpPr>
        <p:spPr>
          <a:xfrm rot="17561270">
            <a:off x="735093" y="4245684"/>
            <a:ext cx="670376" cy="369332"/>
          </a:xfrm>
          <a:prstGeom prst="rect">
            <a:avLst/>
          </a:prstGeom>
        </p:spPr>
        <p:txBody>
          <a:bodyPr wrap="none">
            <a:spAutoFit/>
          </a:bodyPr>
          <a:lstStyle/>
          <a:p>
            <a:r>
              <a:rPr lang="en-US" dirty="0"/>
              <a:t>(3, 4)</a:t>
            </a:r>
          </a:p>
        </p:txBody>
      </p:sp>
      <p:sp>
        <p:nvSpPr>
          <p:cNvPr id="9" name="Oval 8">
            <a:extLst>
              <a:ext uri="{FF2B5EF4-FFF2-40B4-BE49-F238E27FC236}">
                <a16:creationId xmlns:a16="http://schemas.microsoft.com/office/drawing/2014/main" id="{4A5F273E-16C3-441E-8E0A-08E4DF535CB9}"/>
              </a:ext>
            </a:extLst>
          </p:cNvPr>
          <p:cNvSpPr/>
          <p:nvPr/>
        </p:nvSpPr>
        <p:spPr>
          <a:xfrm>
            <a:off x="5291667" y="2658533"/>
            <a:ext cx="1944789" cy="97366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7BD715EB-6014-4838-8ED8-21260A641C91}"/>
              </a:ext>
            </a:extLst>
          </p:cNvPr>
          <p:cNvSpPr txBox="1"/>
          <p:nvPr/>
        </p:nvSpPr>
        <p:spPr>
          <a:xfrm>
            <a:off x="4382650" y="4049871"/>
            <a:ext cx="6487511" cy="1631216"/>
          </a:xfrm>
          <a:prstGeom prst="rect">
            <a:avLst/>
          </a:prstGeom>
          <a:noFill/>
        </p:spPr>
        <p:txBody>
          <a:bodyPr wrap="square" rtlCol="0">
            <a:spAutoFit/>
          </a:bodyPr>
          <a:lstStyle/>
          <a:p>
            <a:pPr marL="285750" indent="-285750">
              <a:buFont typeface="Arial" panose="020B0604020202020204" pitchFamily="34" charset="0"/>
              <a:buChar char="•"/>
            </a:pPr>
            <a:r>
              <a:rPr lang="en-US" sz="2000" dirty="0"/>
              <a:t>Final tweak: The </a:t>
            </a:r>
            <a:r>
              <a:rPr lang="en-US" sz="2000" b="1" dirty="0">
                <a:solidFill>
                  <a:srgbClr val="7030A0"/>
                </a:solidFill>
              </a:rPr>
              <a:t>leaf nodes </a:t>
            </a:r>
            <a:r>
              <a:rPr lang="en-US" sz="2000" dirty="0"/>
              <a:t>will be associated with the (zero-indexed) offsets of the </a:t>
            </a:r>
            <a:r>
              <a:rPr lang="en-US" sz="2000" b="1" i="1" dirty="0">
                <a:solidFill>
                  <a:schemeClr val="accent5"/>
                </a:solidFill>
              </a:rPr>
              <a:t>entire suffixes to which they correspond.</a:t>
            </a:r>
          </a:p>
          <a:p>
            <a:pPr marL="742950" lvl="1" indent="-285750">
              <a:buFont typeface="Arial" panose="020B0604020202020204" pitchFamily="34" charset="0"/>
              <a:buChar char="•"/>
            </a:pPr>
            <a:r>
              <a:rPr lang="en-US" sz="2000" dirty="0"/>
              <a:t>Recall that the per-inner-node offsets we have stored concern the offsets of </a:t>
            </a:r>
            <a:r>
              <a:rPr lang="en-US" sz="2000" b="1" dirty="0">
                <a:solidFill>
                  <a:schemeClr val="accent1"/>
                </a:solidFill>
              </a:rPr>
              <a:t>substrings</a:t>
            </a:r>
            <a:r>
              <a:rPr lang="en-US" sz="2000" dirty="0"/>
              <a:t> of these suffixes.</a:t>
            </a:r>
          </a:p>
        </p:txBody>
      </p:sp>
    </p:spTree>
    <p:extLst>
      <p:ext uri="{BB962C8B-B14F-4D97-AF65-F5344CB8AC3E}">
        <p14:creationId xmlns:p14="http://schemas.microsoft.com/office/powerpoint/2010/main" val="32031147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08B982-FB41-5045-BC0E-82121B81D95B}"/>
              </a:ext>
            </a:extLst>
          </p:cNvPr>
          <p:cNvSpPr>
            <a:spLocks noGrp="1"/>
          </p:cNvSpPr>
          <p:nvPr>
            <p:ph type="title"/>
          </p:nvPr>
        </p:nvSpPr>
        <p:spPr/>
        <p:txBody>
          <a:bodyPr/>
          <a:lstStyle/>
          <a:p>
            <a:pPr algn="ctr"/>
            <a:r>
              <a:rPr lang="en-US"/>
              <a:t>KMP</a:t>
            </a:r>
          </a:p>
        </p:txBody>
      </p:sp>
      <p:sp>
        <p:nvSpPr>
          <p:cNvPr id="3" name="Content Placeholder 2">
            <a:extLst>
              <a:ext uri="{FF2B5EF4-FFF2-40B4-BE49-F238E27FC236}">
                <a16:creationId xmlns:a16="http://schemas.microsoft.com/office/drawing/2014/main" id="{4D1E2FD0-E208-0A47-9448-4EE0C311F5D0}"/>
              </a:ext>
            </a:extLst>
          </p:cNvPr>
          <p:cNvSpPr>
            <a:spLocks noGrp="1"/>
          </p:cNvSpPr>
          <p:nvPr>
            <p:ph idx="1"/>
          </p:nvPr>
        </p:nvSpPr>
        <p:spPr/>
        <p:txBody>
          <a:bodyPr/>
          <a:lstStyle/>
          <a:p>
            <a:r>
              <a:rPr lang="en-US" dirty="0"/>
              <a:t>We will first discuss KMP as an example of an algorithm of type 1.</a:t>
            </a:r>
          </a:p>
        </p:txBody>
      </p:sp>
    </p:spTree>
    <p:extLst>
      <p:ext uri="{BB962C8B-B14F-4D97-AF65-F5344CB8AC3E}">
        <p14:creationId xmlns:p14="http://schemas.microsoft.com/office/powerpoint/2010/main" val="380034618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4F3F9-C2E6-4F79-8B43-C62096957853}"/>
              </a:ext>
            </a:extLst>
          </p:cNvPr>
          <p:cNvSpPr>
            <a:spLocks noGrp="1"/>
          </p:cNvSpPr>
          <p:nvPr>
            <p:ph type="title"/>
          </p:nvPr>
        </p:nvSpPr>
        <p:spPr/>
        <p:txBody>
          <a:bodyPr/>
          <a:lstStyle/>
          <a:p>
            <a:pPr algn="ctr"/>
            <a:r>
              <a:rPr lang="en-US" dirty="0"/>
              <a:t>Quiz time!</a:t>
            </a:r>
          </a:p>
        </p:txBody>
      </p:sp>
      <mc:AlternateContent xmlns:mc="http://schemas.openxmlformats.org/markup-compatibility/2006" xmlns:a14="http://schemas.microsoft.com/office/drawing/2010/main">
        <mc:Choice Requires="a14">
          <p:sp>
            <p:nvSpPr>
              <p:cNvPr id="104" name="TextBox 103">
                <a:extLst>
                  <a:ext uri="{FF2B5EF4-FFF2-40B4-BE49-F238E27FC236}">
                    <a16:creationId xmlns:a16="http://schemas.microsoft.com/office/drawing/2014/main" id="{3EAD760C-5A1C-4BA6-B155-A8210994F4A3}"/>
                  </a:ext>
                </a:extLst>
              </p:cNvPr>
              <p:cNvSpPr txBox="1"/>
              <p:nvPr/>
            </p:nvSpPr>
            <p:spPr>
              <a:xfrm>
                <a:off x="4188890" y="1841747"/>
                <a:ext cx="6487511" cy="707886"/>
              </a:xfrm>
              <a:prstGeom prst="rect">
                <a:avLst/>
              </a:prstGeom>
              <a:noFill/>
            </p:spPr>
            <p:txBody>
              <a:bodyPr wrap="square" rtlCol="0">
                <a:spAutoFit/>
              </a:bodyPr>
              <a:lstStyle/>
              <a:p>
                <a:pPr marL="285750" indent="-285750">
                  <a:buFont typeface="Arial" panose="020B0604020202020204" pitchFamily="34" charset="0"/>
                  <a:buChar char="•"/>
                </a:pPr>
                <a:r>
                  <a:rPr lang="en-US" dirty="0"/>
                  <a:t>A suffix tree, as shown on the left, consumes </a:t>
                </a:r>
                <a14:m>
                  <m:oMath xmlns:m="http://schemas.openxmlformats.org/officeDocument/2006/math">
                    <m:r>
                      <a:rPr lang="en-US" b="1" i="1" u="sng" smtClean="0">
                        <a:latin typeface="Cambria Math" panose="02040503050406030204" pitchFamily="18" charset="0"/>
                        <a:ea typeface="Cambria Math" panose="02040503050406030204" pitchFamily="18" charset="0"/>
                      </a:rPr>
                      <m:t>𝓞</m:t>
                    </m:r>
                    <m:r>
                      <a:rPr lang="en-US" b="1" i="1" u="sng" smtClean="0">
                        <a:latin typeface="Cambria Math" panose="02040503050406030204" pitchFamily="18" charset="0"/>
                        <a:ea typeface="Cambria Math" panose="02040503050406030204" pitchFamily="18" charset="0"/>
                      </a:rPr>
                      <m:t>(</m:t>
                    </m:r>
                    <m:sSup>
                      <m:sSupPr>
                        <m:ctrlPr>
                          <a:rPr lang="en-US" b="1" i="1" u="sng" smtClean="0">
                            <a:latin typeface="Cambria Math" panose="02040503050406030204" pitchFamily="18" charset="0"/>
                            <a:ea typeface="Cambria Math" panose="02040503050406030204" pitchFamily="18" charset="0"/>
                          </a:rPr>
                        </m:ctrlPr>
                      </m:sSupPr>
                      <m:e>
                        <m:r>
                          <a:rPr lang="en-US" b="1" i="1" u="sng" smtClean="0">
                            <a:latin typeface="Cambria Math" panose="02040503050406030204" pitchFamily="18" charset="0"/>
                            <a:ea typeface="Cambria Math" panose="02040503050406030204" pitchFamily="18" charset="0"/>
                          </a:rPr>
                          <m:t>𝒏</m:t>
                        </m:r>
                      </m:e>
                      <m:sup>
                        <m:r>
                          <a:rPr lang="en-US" b="1" i="1" u="sng" smtClean="0">
                            <a:latin typeface="Cambria Math" panose="02040503050406030204" pitchFamily="18" charset="0"/>
                            <a:ea typeface="Cambria Math" panose="02040503050406030204" pitchFamily="18" charset="0"/>
                          </a:rPr>
                          <m:t> </m:t>
                        </m:r>
                      </m:sup>
                    </m:sSup>
                    <m:r>
                      <a:rPr lang="en-US" b="1" i="1" u="sng" smtClean="0">
                        <a:latin typeface="Cambria Math" panose="02040503050406030204" pitchFamily="18" charset="0"/>
                        <a:ea typeface="Cambria Math" panose="02040503050406030204" pitchFamily="18" charset="0"/>
                      </a:rPr>
                      <m:t>)</m:t>
                    </m:r>
                  </m:oMath>
                </a14:m>
                <a:r>
                  <a:rPr lang="en-US" sz="2000" b="1" u="sng" dirty="0"/>
                  <a:t> space </a:t>
                </a:r>
                <a:r>
                  <a:rPr lang="en-US" sz="2000" dirty="0"/>
                  <a:t>(for a text of length </a:t>
                </a:r>
                <a14:m>
                  <m:oMath xmlns:m="http://schemas.openxmlformats.org/officeDocument/2006/math">
                    <m:r>
                      <a:rPr lang="en-US" sz="2000" b="0" i="1" smtClean="0">
                        <a:latin typeface="Cambria Math" panose="02040503050406030204" pitchFamily="18" charset="0"/>
                      </a:rPr>
                      <m:t>𝑛</m:t>
                    </m:r>
                  </m:oMath>
                </a14:m>
                <a:r>
                  <a:rPr lang="en-US" sz="2000" dirty="0"/>
                  <a:t>).</a:t>
                </a:r>
              </a:p>
            </p:txBody>
          </p:sp>
        </mc:Choice>
        <mc:Fallback xmlns="">
          <p:sp>
            <p:nvSpPr>
              <p:cNvPr id="104" name="TextBox 103">
                <a:extLst>
                  <a:ext uri="{FF2B5EF4-FFF2-40B4-BE49-F238E27FC236}">
                    <a16:creationId xmlns:a16="http://schemas.microsoft.com/office/drawing/2014/main" id="{3EAD760C-5A1C-4BA6-B155-A8210994F4A3}"/>
                  </a:ext>
                </a:extLst>
              </p:cNvPr>
              <p:cNvSpPr txBox="1">
                <a:spLocks noRot="1" noChangeAspect="1" noMove="1" noResize="1" noEditPoints="1" noAdjustHandles="1" noChangeArrowheads="1" noChangeShapeType="1" noTextEdit="1"/>
              </p:cNvSpPr>
              <p:nvPr/>
            </p:nvSpPr>
            <p:spPr>
              <a:xfrm>
                <a:off x="4188890" y="1841747"/>
                <a:ext cx="6487511" cy="707886"/>
              </a:xfrm>
              <a:prstGeom prst="rect">
                <a:avLst/>
              </a:prstGeom>
              <a:blipFill>
                <a:blip r:embed="rId2"/>
                <a:stretch>
                  <a:fillRect l="-564" t="-4310" b="-14655"/>
                </a:stretch>
              </a:blipFill>
            </p:spPr>
            <p:txBody>
              <a:bodyPr/>
              <a:lstStyle/>
              <a:p>
                <a:r>
                  <a:rPr lang="en-US">
                    <a:noFill/>
                  </a:rPr>
                  <a:t> </a:t>
                </a:r>
              </a:p>
            </p:txBody>
          </p:sp>
        </mc:Fallback>
      </mc:AlternateContent>
      <p:sp>
        <p:nvSpPr>
          <p:cNvPr id="3" name="Rectangle: Rounded Corners 2">
            <a:extLst>
              <a:ext uri="{FF2B5EF4-FFF2-40B4-BE49-F238E27FC236}">
                <a16:creationId xmlns:a16="http://schemas.microsoft.com/office/drawing/2014/main" id="{AA89B765-FEE6-43E2-B8BD-B4426A14999E}"/>
              </a:ext>
            </a:extLst>
          </p:cNvPr>
          <p:cNvSpPr/>
          <p:nvPr/>
        </p:nvSpPr>
        <p:spPr>
          <a:xfrm>
            <a:off x="5589665" y="2842221"/>
            <a:ext cx="1356777" cy="58627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True</a:t>
            </a:r>
          </a:p>
        </p:txBody>
      </p:sp>
      <p:sp>
        <p:nvSpPr>
          <p:cNvPr id="39" name="Rectangle: Rounded Corners 38">
            <a:extLst>
              <a:ext uri="{FF2B5EF4-FFF2-40B4-BE49-F238E27FC236}">
                <a16:creationId xmlns:a16="http://schemas.microsoft.com/office/drawing/2014/main" id="{3373702B-0E3E-4FF6-8664-03C5899EBD8D}"/>
              </a:ext>
            </a:extLst>
          </p:cNvPr>
          <p:cNvSpPr/>
          <p:nvPr/>
        </p:nvSpPr>
        <p:spPr>
          <a:xfrm>
            <a:off x="7660223" y="2803460"/>
            <a:ext cx="1356777" cy="58627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False</a:t>
            </a:r>
          </a:p>
        </p:txBody>
      </p:sp>
      <p:sp>
        <p:nvSpPr>
          <p:cNvPr id="59" name="Oval 58">
            <a:extLst>
              <a:ext uri="{FF2B5EF4-FFF2-40B4-BE49-F238E27FC236}">
                <a16:creationId xmlns:a16="http://schemas.microsoft.com/office/drawing/2014/main" id="{53A38010-7ECF-4238-8787-1FB57551C527}"/>
              </a:ext>
            </a:extLst>
          </p:cNvPr>
          <p:cNvSpPr/>
          <p:nvPr/>
        </p:nvSpPr>
        <p:spPr>
          <a:xfrm>
            <a:off x="1944498" y="2274541"/>
            <a:ext cx="195943" cy="177301"/>
          </a:xfrm>
          <a:prstGeom prst="ellipse">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092B6D48-4A92-4F1F-8821-58D7623AA82D}"/>
              </a:ext>
            </a:extLst>
          </p:cNvPr>
          <p:cNvSpPr/>
          <p:nvPr/>
        </p:nvSpPr>
        <p:spPr>
          <a:xfrm>
            <a:off x="2462662" y="2792705"/>
            <a:ext cx="302114" cy="25610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6</a:t>
            </a:r>
          </a:p>
        </p:txBody>
      </p:sp>
      <p:sp>
        <p:nvSpPr>
          <p:cNvPr id="61" name="Oval 60">
            <a:extLst>
              <a:ext uri="{FF2B5EF4-FFF2-40B4-BE49-F238E27FC236}">
                <a16:creationId xmlns:a16="http://schemas.microsoft.com/office/drawing/2014/main" id="{630D5919-8813-4316-AB0B-7F4EC93FB070}"/>
              </a:ext>
            </a:extLst>
          </p:cNvPr>
          <p:cNvSpPr/>
          <p:nvPr/>
        </p:nvSpPr>
        <p:spPr>
          <a:xfrm>
            <a:off x="1317483" y="2836247"/>
            <a:ext cx="195943" cy="177301"/>
          </a:xfrm>
          <a:prstGeom prst="ellipse">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594C9F9C-1BDE-4918-B71C-248069C481C1}"/>
              </a:ext>
            </a:extLst>
          </p:cNvPr>
          <p:cNvSpPr/>
          <p:nvPr/>
        </p:nvSpPr>
        <p:spPr>
          <a:xfrm>
            <a:off x="2205758" y="3280388"/>
            <a:ext cx="195943" cy="177301"/>
          </a:xfrm>
          <a:prstGeom prst="ellipse">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570F7F89-C24A-4982-BEF4-718A25BD25B5}"/>
              </a:ext>
            </a:extLst>
          </p:cNvPr>
          <p:cNvSpPr/>
          <p:nvPr/>
        </p:nvSpPr>
        <p:spPr>
          <a:xfrm>
            <a:off x="2584583" y="3724524"/>
            <a:ext cx="195943" cy="17730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00C7EB46-66B6-43BF-9234-3D172E7C5318}"/>
              </a:ext>
            </a:extLst>
          </p:cNvPr>
          <p:cNvSpPr/>
          <p:nvPr/>
        </p:nvSpPr>
        <p:spPr>
          <a:xfrm>
            <a:off x="1321839" y="3872569"/>
            <a:ext cx="195943" cy="177301"/>
          </a:xfrm>
          <a:prstGeom prst="ellipse">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560ADE27-6A3F-4532-9734-1BB10B0DE303}"/>
              </a:ext>
            </a:extLst>
          </p:cNvPr>
          <p:cNvSpPr/>
          <p:nvPr/>
        </p:nvSpPr>
        <p:spPr>
          <a:xfrm>
            <a:off x="957042" y="4854491"/>
            <a:ext cx="195943" cy="17730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874F4346-8762-419B-9CA2-885BCCD7DB1A}"/>
              </a:ext>
            </a:extLst>
          </p:cNvPr>
          <p:cNvSpPr/>
          <p:nvPr/>
        </p:nvSpPr>
        <p:spPr>
          <a:xfrm>
            <a:off x="1718076" y="3315222"/>
            <a:ext cx="195943" cy="17730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F13EF960-485E-4169-AFD0-3F4C055C39F3}"/>
              </a:ext>
            </a:extLst>
          </p:cNvPr>
          <p:cNvSpPr/>
          <p:nvPr/>
        </p:nvSpPr>
        <p:spPr>
          <a:xfrm>
            <a:off x="799322" y="3336992"/>
            <a:ext cx="195943" cy="17730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8" name="Straight Arrow Connector 67">
            <a:extLst>
              <a:ext uri="{FF2B5EF4-FFF2-40B4-BE49-F238E27FC236}">
                <a16:creationId xmlns:a16="http://schemas.microsoft.com/office/drawing/2014/main" id="{359BE4BD-0E2C-46B8-BE7C-C9C5E98D28EE}"/>
              </a:ext>
            </a:extLst>
          </p:cNvPr>
          <p:cNvCxnSpPr>
            <a:stCxn id="59" idx="2"/>
            <a:endCxn id="61" idx="7"/>
          </p:cNvCxnSpPr>
          <p:nvPr/>
        </p:nvCxnSpPr>
        <p:spPr>
          <a:xfrm flipH="1">
            <a:off x="1484731" y="2363192"/>
            <a:ext cx="459767" cy="4990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1F61FC5C-E6C7-4BFD-9AB3-FAABE0E77902}"/>
              </a:ext>
            </a:extLst>
          </p:cNvPr>
          <p:cNvCxnSpPr>
            <a:cxnSpLocks/>
            <a:stCxn id="59" idx="6"/>
            <a:endCxn id="60" idx="1"/>
          </p:cNvCxnSpPr>
          <p:nvPr/>
        </p:nvCxnSpPr>
        <p:spPr>
          <a:xfrm>
            <a:off x="2140441" y="2363192"/>
            <a:ext cx="366465" cy="46701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BD80D777-DE1E-4524-B64A-CD551417B10A}"/>
              </a:ext>
            </a:extLst>
          </p:cNvPr>
          <p:cNvCxnSpPr>
            <a:cxnSpLocks/>
            <a:endCxn id="63" idx="0"/>
          </p:cNvCxnSpPr>
          <p:nvPr/>
        </p:nvCxnSpPr>
        <p:spPr>
          <a:xfrm>
            <a:off x="2381713" y="3400658"/>
            <a:ext cx="300842" cy="3238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CDCF54A1-12DF-4651-8DB8-F79A175DE3F8}"/>
              </a:ext>
            </a:extLst>
          </p:cNvPr>
          <p:cNvCxnSpPr>
            <a:cxnSpLocks/>
            <a:endCxn id="67" idx="0"/>
          </p:cNvCxnSpPr>
          <p:nvPr/>
        </p:nvCxnSpPr>
        <p:spPr>
          <a:xfrm flipH="1">
            <a:off x="897294" y="2959731"/>
            <a:ext cx="441960" cy="37726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835C753E-17C8-46CD-A6ED-D6F9CA8A6D81}"/>
              </a:ext>
            </a:extLst>
          </p:cNvPr>
          <p:cNvCxnSpPr>
            <a:cxnSpLocks/>
            <a:endCxn id="66" idx="0"/>
          </p:cNvCxnSpPr>
          <p:nvPr/>
        </p:nvCxnSpPr>
        <p:spPr>
          <a:xfrm>
            <a:off x="1515599" y="3016320"/>
            <a:ext cx="300449" cy="29890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CECCE77E-91A2-4CC6-AC90-CF1E204A2A1D}"/>
              </a:ext>
            </a:extLst>
          </p:cNvPr>
          <p:cNvCxnSpPr>
            <a:cxnSpLocks/>
          </p:cNvCxnSpPr>
          <p:nvPr/>
        </p:nvCxnSpPr>
        <p:spPr>
          <a:xfrm flipH="1">
            <a:off x="1384209" y="3048806"/>
            <a:ext cx="4148" cy="76748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919162CF-DF01-4C5E-88F2-72DA6BDA0AEE}"/>
              </a:ext>
            </a:extLst>
          </p:cNvPr>
          <p:cNvCxnSpPr>
            <a:cxnSpLocks/>
          </p:cNvCxnSpPr>
          <p:nvPr/>
        </p:nvCxnSpPr>
        <p:spPr>
          <a:xfrm flipH="1">
            <a:off x="1104116" y="4002174"/>
            <a:ext cx="279892" cy="77071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D65C9625-359D-4668-AD09-93FA3B48014D}"/>
              </a:ext>
            </a:extLst>
          </p:cNvPr>
          <p:cNvSpPr txBox="1"/>
          <p:nvPr/>
        </p:nvSpPr>
        <p:spPr>
          <a:xfrm rot="19172715">
            <a:off x="768213" y="2774738"/>
            <a:ext cx="808898" cy="338554"/>
          </a:xfrm>
          <a:prstGeom prst="rect">
            <a:avLst/>
          </a:prstGeom>
          <a:noFill/>
        </p:spPr>
        <p:txBody>
          <a:bodyPr wrap="square" rtlCol="0">
            <a:spAutoFit/>
          </a:bodyPr>
          <a:lstStyle/>
          <a:p>
            <a:r>
              <a:rPr lang="en-US" sz="1600" dirty="0"/>
              <a:t>(3, 4)</a:t>
            </a:r>
          </a:p>
        </p:txBody>
      </p:sp>
      <p:sp>
        <p:nvSpPr>
          <p:cNvPr id="78" name="Oval 77">
            <a:extLst>
              <a:ext uri="{FF2B5EF4-FFF2-40B4-BE49-F238E27FC236}">
                <a16:creationId xmlns:a16="http://schemas.microsoft.com/office/drawing/2014/main" id="{62096BBF-3277-4864-ADFA-4809AD93C759}"/>
              </a:ext>
            </a:extLst>
          </p:cNvPr>
          <p:cNvSpPr/>
          <p:nvPr/>
        </p:nvSpPr>
        <p:spPr>
          <a:xfrm>
            <a:off x="1577192" y="4551406"/>
            <a:ext cx="195943" cy="17730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9" name="Straight Arrow Connector 78">
            <a:extLst>
              <a:ext uri="{FF2B5EF4-FFF2-40B4-BE49-F238E27FC236}">
                <a16:creationId xmlns:a16="http://schemas.microsoft.com/office/drawing/2014/main" id="{332D891A-AA5E-44E8-898F-3CC3DEC42CD1}"/>
              </a:ext>
            </a:extLst>
          </p:cNvPr>
          <p:cNvCxnSpPr>
            <a:cxnSpLocks/>
            <a:stCxn id="64" idx="5"/>
            <a:endCxn id="78" idx="0"/>
          </p:cNvCxnSpPr>
          <p:nvPr/>
        </p:nvCxnSpPr>
        <p:spPr>
          <a:xfrm>
            <a:off x="1489087" y="4023905"/>
            <a:ext cx="186077" cy="52750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1" name="TextBox 80">
            <a:extLst>
              <a:ext uri="{FF2B5EF4-FFF2-40B4-BE49-F238E27FC236}">
                <a16:creationId xmlns:a16="http://schemas.microsoft.com/office/drawing/2014/main" id="{9FB1E01C-D10B-4E38-AC51-B3D03ADA42BF}"/>
              </a:ext>
            </a:extLst>
          </p:cNvPr>
          <p:cNvSpPr txBox="1"/>
          <p:nvPr/>
        </p:nvSpPr>
        <p:spPr>
          <a:xfrm rot="3006064">
            <a:off x="2376911" y="3393313"/>
            <a:ext cx="645803" cy="338554"/>
          </a:xfrm>
          <a:prstGeom prst="rect">
            <a:avLst/>
          </a:prstGeom>
          <a:noFill/>
        </p:spPr>
        <p:txBody>
          <a:bodyPr wrap="square" rtlCol="0">
            <a:spAutoFit/>
          </a:bodyPr>
          <a:lstStyle/>
          <a:p>
            <a:r>
              <a:rPr lang="en-US" sz="1600" dirty="0"/>
              <a:t>(6, 1)</a:t>
            </a:r>
          </a:p>
        </p:txBody>
      </p:sp>
      <p:sp>
        <p:nvSpPr>
          <p:cNvPr id="82" name="TextBox 81">
            <a:extLst>
              <a:ext uri="{FF2B5EF4-FFF2-40B4-BE49-F238E27FC236}">
                <a16:creationId xmlns:a16="http://schemas.microsoft.com/office/drawing/2014/main" id="{1BAA3288-FD54-44FC-B3D2-4A4A4B33A559}"/>
              </a:ext>
            </a:extLst>
          </p:cNvPr>
          <p:cNvSpPr txBox="1"/>
          <p:nvPr/>
        </p:nvSpPr>
        <p:spPr>
          <a:xfrm rot="18710565">
            <a:off x="1265039" y="2299026"/>
            <a:ext cx="840158" cy="338554"/>
          </a:xfrm>
          <a:prstGeom prst="rect">
            <a:avLst/>
          </a:prstGeom>
          <a:noFill/>
        </p:spPr>
        <p:txBody>
          <a:bodyPr wrap="square" rtlCol="0">
            <a:spAutoFit/>
          </a:bodyPr>
          <a:lstStyle/>
          <a:p>
            <a:r>
              <a:rPr lang="en-US" sz="1600" dirty="0"/>
              <a:t>(0, 1)</a:t>
            </a:r>
          </a:p>
        </p:txBody>
      </p:sp>
      <p:cxnSp>
        <p:nvCxnSpPr>
          <p:cNvPr id="83" name="Straight Arrow Connector 82">
            <a:extLst>
              <a:ext uri="{FF2B5EF4-FFF2-40B4-BE49-F238E27FC236}">
                <a16:creationId xmlns:a16="http://schemas.microsoft.com/office/drawing/2014/main" id="{E97EC645-5377-46C1-AD86-17B9F3BA9D50}"/>
              </a:ext>
            </a:extLst>
          </p:cNvPr>
          <p:cNvCxnSpPr>
            <a:cxnSpLocks/>
          </p:cNvCxnSpPr>
          <p:nvPr/>
        </p:nvCxnSpPr>
        <p:spPr>
          <a:xfrm flipH="1">
            <a:off x="2162826" y="3501756"/>
            <a:ext cx="107001" cy="62830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5" name="Oval 84">
            <a:extLst>
              <a:ext uri="{FF2B5EF4-FFF2-40B4-BE49-F238E27FC236}">
                <a16:creationId xmlns:a16="http://schemas.microsoft.com/office/drawing/2014/main" id="{06BDD0C9-C838-4A39-A925-BBA6F448872E}"/>
              </a:ext>
            </a:extLst>
          </p:cNvPr>
          <p:cNvSpPr/>
          <p:nvPr/>
        </p:nvSpPr>
        <p:spPr>
          <a:xfrm>
            <a:off x="2052207" y="4221316"/>
            <a:ext cx="195943" cy="17730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TextBox 85">
            <a:extLst>
              <a:ext uri="{FF2B5EF4-FFF2-40B4-BE49-F238E27FC236}">
                <a16:creationId xmlns:a16="http://schemas.microsoft.com/office/drawing/2014/main" id="{EDD74F04-72F8-4B48-B5E1-E0839669AC58}"/>
              </a:ext>
            </a:extLst>
          </p:cNvPr>
          <p:cNvSpPr txBox="1"/>
          <p:nvPr/>
        </p:nvSpPr>
        <p:spPr>
          <a:xfrm rot="3129986">
            <a:off x="2196022" y="2380355"/>
            <a:ext cx="767915" cy="338554"/>
          </a:xfrm>
          <a:prstGeom prst="rect">
            <a:avLst/>
          </a:prstGeom>
          <a:noFill/>
        </p:spPr>
        <p:txBody>
          <a:bodyPr wrap="square" rtlCol="0">
            <a:spAutoFit/>
          </a:bodyPr>
          <a:lstStyle/>
          <a:p>
            <a:r>
              <a:rPr lang="en-US" sz="1600" dirty="0"/>
              <a:t>(6, 1)</a:t>
            </a:r>
          </a:p>
        </p:txBody>
      </p:sp>
      <p:cxnSp>
        <p:nvCxnSpPr>
          <p:cNvPr id="87" name="Straight Arrow Connector 86">
            <a:extLst>
              <a:ext uri="{FF2B5EF4-FFF2-40B4-BE49-F238E27FC236}">
                <a16:creationId xmlns:a16="http://schemas.microsoft.com/office/drawing/2014/main" id="{DE02391F-D962-448D-828D-A9675148A0CE}"/>
              </a:ext>
            </a:extLst>
          </p:cNvPr>
          <p:cNvCxnSpPr>
            <a:cxnSpLocks/>
          </p:cNvCxnSpPr>
          <p:nvPr/>
        </p:nvCxnSpPr>
        <p:spPr>
          <a:xfrm>
            <a:off x="2042470" y="2451842"/>
            <a:ext cx="261260" cy="82854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8" name="TextBox 87">
            <a:extLst>
              <a:ext uri="{FF2B5EF4-FFF2-40B4-BE49-F238E27FC236}">
                <a16:creationId xmlns:a16="http://schemas.microsoft.com/office/drawing/2014/main" id="{4629E2F8-22E2-4337-B16A-4FB53BFD4BAB}"/>
              </a:ext>
            </a:extLst>
          </p:cNvPr>
          <p:cNvSpPr txBox="1"/>
          <p:nvPr/>
        </p:nvSpPr>
        <p:spPr>
          <a:xfrm rot="4221933">
            <a:off x="1957377" y="2712534"/>
            <a:ext cx="728285" cy="338554"/>
          </a:xfrm>
          <a:prstGeom prst="rect">
            <a:avLst/>
          </a:prstGeom>
          <a:noFill/>
        </p:spPr>
        <p:txBody>
          <a:bodyPr wrap="square" rtlCol="0">
            <a:spAutoFit/>
          </a:bodyPr>
          <a:lstStyle/>
          <a:p>
            <a:r>
              <a:rPr lang="en-US" sz="1600" dirty="0"/>
              <a:t>(1, 2)</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E68B2269-EC52-4AA5-8B2C-9F1D7B38A07B}"/>
                  </a:ext>
                </a:extLst>
              </p:cNvPr>
              <p:cNvSpPr txBox="1"/>
              <p:nvPr/>
            </p:nvSpPr>
            <p:spPr>
              <a:xfrm>
                <a:off x="726541" y="1287780"/>
                <a:ext cx="148919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𝑇</m:t>
                      </m:r>
                      <m:r>
                        <a:rPr lang="en-US" b="0" i="1" smtClean="0">
                          <a:latin typeface="Cambria Math" panose="02040503050406030204" pitchFamily="18" charset="0"/>
                        </a:rPr>
                        <m:t>$=</m:t>
                      </m:r>
                      <m:r>
                        <a:rPr lang="en-US" b="0" i="1" smtClean="0">
                          <a:solidFill>
                            <a:schemeClr val="tx1"/>
                          </a:solidFill>
                          <a:latin typeface="Cambria Math" panose="02040503050406030204" pitchFamily="18" charset="0"/>
                        </a:rPr>
                        <m:t>𝑎𝑏𝑎𝑎𝑏𝑎</m:t>
                      </m:r>
                      <m:r>
                        <a:rPr lang="en-US" b="0" i="1" smtClean="0">
                          <a:solidFill>
                            <a:srgbClr val="7030A0"/>
                          </a:solidFill>
                          <a:latin typeface="Cambria Math" panose="02040503050406030204" pitchFamily="18" charset="0"/>
                        </a:rPr>
                        <m:t>$</m:t>
                      </m:r>
                    </m:oMath>
                  </m:oMathPara>
                </a14:m>
                <a:endParaRPr lang="en-US" dirty="0"/>
              </a:p>
            </p:txBody>
          </p:sp>
        </mc:Choice>
        <mc:Fallback xmlns="">
          <p:sp>
            <p:nvSpPr>
              <p:cNvPr id="5" name="TextBox 4">
                <a:extLst>
                  <a:ext uri="{FF2B5EF4-FFF2-40B4-BE49-F238E27FC236}">
                    <a16:creationId xmlns:a16="http://schemas.microsoft.com/office/drawing/2014/main" id="{E68B2269-EC52-4AA5-8B2C-9F1D7B38A07B}"/>
                  </a:ext>
                </a:extLst>
              </p:cNvPr>
              <p:cNvSpPr txBox="1">
                <a:spLocks noRot="1" noChangeAspect="1" noMove="1" noResize="1" noEditPoints="1" noAdjustHandles="1" noChangeArrowheads="1" noChangeShapeType="1" noTextEdit="1"/>
              </p:cNvSpPr>
              <p:nvPr/>
            </p:nvSpPr>
            <p:spPr>
              <a:xfrm>
                <a:off x="726541" y="1287780"/>
                <a:ext cx="1489190" cy="276999"/>
              </a:xfrm>
              <a:prstGeom prst="rect">
                <a:avLst/>
              </a:prstGeom>
              <a:blipFill>
                <a:blip r:embed="rId3"/>
                <a:stretch>
                  <a:fillRect l="-4508" t="-4348" r="-4508" b="-15217"/>
                </a:stretch>
              </a:blipFill>
            </p:spPr>
            <p:txBody>
              <a:bodyPr/>
              <a:lstStyle/>
              <a:p>
                <a:r>
                  <a:rPr lang="en-US">
                    <a:noFill/>
                  </a:rPr>
                  <a:t> </a:t>
                </a:r>
              </a:p>
            </p:txBody>
          </p:sp>
        </mc:Fallback>
      </mc:AlternateContent>
      <p:sp>
        <p:nvSpPr>
          <p:cNvPr id="40" name="TextBox 39">
            <a:extLst>
              <a:ext uri="{FF2B5EF4-FFF2-40B4-BE49-F238E27FC236}">
                <a16:creationId xmlns:a16="http://schemas.microsoft.com/office/drawing/2014/main" id="{9D666D69-B728-4497-ACBB-5DDCBEF139E4}"/>
              </a:ext>
            </a:extLst>
          </p:cNvPr>
          <p:cNvSpPr txBox="1"/>
          <p:nvPr/>
        </p:nvSpPr>
        <p:spPr>
          <a:xfrm rot="4242391">
            <a:off x="1395175" y="4076369"/>
            <a:ext cx="645803" cy="338554"/>
          </a:xfrm>
          <a:prstGeom prst="rect">
            <a:avLst/>
          </a:prstGeom>
          <a:noFill/>
        </p:spPr>
        <p:txBody>
          <a:bodyPr wrap="square" rtlCol="0">
            <a:spAutoFit/>
          </a:bodyPr>
          <a:lstStyle/>
          <a:p>
            <a:r>
              <a:rPr lang="en-US" sz="1600" dirty="0"/>
              <a:t>(6, 1)</a:t>
            </a:r>
          </a:p>
        </p:txBody>
      </p:sp>
      <p:sp>
        <p:nvSpPr>
          <p:cNvPr id="41" name="TextBox 40">
            <a:extLst>
              <a:ext uri="{FF2B5EF4-FFF2-40B4-BE49-F238E27FC236}">
                <a16:creationId xmlns:a16="http://schemas.microsoft.com/office/drawing/2014/main" id="{F36F9063-2E06-41F5-B341-2739C64BA502}"/>
              </a:ext>
            </a:extLst>
          </p:cNvPr>
          <p:cNvSpPr txBox="1"/>
          <p:nvPr/>
        </p:nvSpPr>
        <p:spPr>
          <a:xfrm rot="2787663">
            <a:off x="1488352" y="2949751"/>
            <a:ext cx="645803" cy="338554"/>
          </a:xfrm>
          <a:prstGeom prst="rect">
            <a:avLst/>
          </a:prstGeom>
          <a:noFill/>
        </p:spPr>
        <p:txBody>
          <a:bodyPr wrap="square" rtlCol="0">
            <a:spAutoFit/>
          </a:bodyPr>
          <a:lstStyle/>
          <a:p>
            <a:r>
              <a:rPr lang="en-US" sz="1600" dirty="0"/>
              <a:t>(6, 1)</a:t>
            </a:r>
          </a:p>
        </p:txBody>
      </p:sp>
      <p:sp>
        <p:nvSpPr>
          <p:cNvPr id="42" name="TextBox 41">
            <a:extLst>
              <a:ext uri="{FF2B5EF4-FFF2-40B4-BE49-F238E27FC236}">
                <a16:creationId xmlns:a16="http://schemas.microsoft.com/office/drawing/2014/main" id="{93ECC266-6215-4378-97D1-2F4407A77964}"/>
              </a:ext>
            </a:extLst>
          </p:cNvPr>
          <p:cNvSpPr txBox="1"/>
          <p:nvPr/>
        </p:nvSpPr>
        <p:spPr>
          <a:xfrm rot="16200000">
            <a:off x="823248" y="3239055"/>
            <a:ext cx="728285" cy="338554"/>
          </a:xfrm>
          <a:prstGeom prst="rect">
            <a:avLst/>
          </a:prstGeom>
          <a:noFill/>
        </p:spPr>
        <p:txBody>
          <a:bodyPr wrap="square" rtlCol="0">
            <a:spAutoFit/>
          </a:bodyPr>
          <a:lstStyle/>
          <a:p>
            <a:r>
              <a:rPr lang="en-US" sz="1600" dirty="0"/>
              <a:t>(1, 2)</a:t>
            </a:r>
          </a:p>
        </p:txBody>
      </p:sp>
      <p:sp>
        <p:nvSpPr>
          <p:cNvPr id="4" name="Rectangle 3">
            <a:extLst>
              <a:ext uri="{FF2B5EF4-FFF2-40B4-BE49-F238E27FC236}">
                <a16:creationId xmlns:a16="http://schemas.microsoft.com/office/drawing/2014/main" id="{E1756B9D-1D8A-4BC4-BFF5-D3B681C9C7FC}"/>
              </a:ext>
            </a:extLst>
          </p:cNvPr>
          <p:cNvSpPr/>
          <p:nvPr/>
        </p:nvSpPr>
        <p:spPr>
          <a:xfrm rot="16880225">
            <a:off x="1704538" y="3644384"/>
            <a:ext cx="670376" cy="369332"/>
          </a:xfrm>
          <a:prstGeom prst="rect">
            <a:avLst/>
          </a:prstGeom>
        </p:spPr>
        <p:txBody>
          <a:bodyPr wrap="none">
            <a:spAutoFit/>
          </a:bodyPr>
          <a:lstStyle/>
          <a:p>
            <a:r>
              <a:rPr lang="en-US" dirty="0"/>
              <a:t>(3, 4)</a:t>
            </a:r>
          </a:p>
        </p:txBody>
      </p:sp>
      <p:sp>
        <p:nvSpPr>
          <p:cNvPr id="43" name="Rectangle 42">
            <a:extLst>
              <a:ext uri="{FF2B5EF4-FFF2-40B4-BE49-F238E27FC236}">
                <a16:creationId xmlns:a16="http://schemas.microsoft.com/office/drawing/2014/main" id="{54BE671E-DC04-45F2-AD3D-B453B0258D22}"/>
              </a:ext>
            </a:extLst>
          </p:cNvPr>
          <p:cNvSpPr/>
          <p:nvPr/>
        </p:nvSpPr>
        <p:spPr>
          <a:xfrm rot="17561270">
            <a:off x="735093" y="4245684"/>
            <a:ext cx="670376" cy="369332"/>
          </a:xfrm>
          <a:prstGeom prst="rect">
            <a:avLst/>
          </a:prstGeom>
        </p:spPr>
        <p:txBody>
          <a:bodyPr wrap="none">
            <a:spAutoFit/>
          </a:bodyPr>
          <a:lstStyle/>
          <a:p>
            <a:r>
              <a:rPr lang="en-US" dirty="0"/>
              <a:t>(3, 4)</a:t>
            </a:r>
          </a:p>
        </p:txBody>
      </p:sp>
      <p:sp>
        <p:nvSpPr>
          <p:cNvPr id="9" name="Oval 8">
            <a:extLst>
              <a:ext uri="{FF2B5EF4-FFF2-40B4-BE49-F238E27FC236}">
                <a16:creationId xmlns:a16="http://schemas.microsoft.com/office/drawing/2014/main" id="{4A5F273E-16C3-441E-8E0A-08E4DF535CB9}"/>
              </a:ext>
            </a:extLst>
          </p:cNvPr>
          <p:cNvSpPr/>
          <p:nvPr/>
        </p:nvSpPr>
        <p:spPr>
          <a:xfrm>
            <a:off x="5291667" y="2658533"/>
            <a:ext cx="1944789" cy="97366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7BD715EB-6014-4838-8ED8-21260A641C91}"/>
              </a:ext>
            </a:extLst>
          </p:cNvPr>
          <p:cNvSpPr txBox="1"/>
          <p:nvPr/>
        </p:nvSpPr>
        <p:spPr>
          <a:xfrm>
            <a:off x="4382650" y="4049871"/>
            <a:ext cx="6487511" cy="1631216"/>
          </a:xfrm>
          <a:prstGeom prst="rect">
            <a:avLst/>
          </a:prstGeom>
          <a:noFill/>
        </p:spPr>
        <p:txBody>
          <a:bodyPr wrap="square" rtlCol="0">
            <a:spAutoFit/>
          </a:bodyPr>
          <a:lstStyle/>
          <a:p>
            <a:pPr marL="285750" indent="-285750">
              <a:buFont typeface="Arial" panose="020B0604020202020204" pitchFamily="34" charset="0"/>
              <a:buChar char="•"/>
            </a:pPr>
            <a:r>
              <a:rPr lang="en-US" sz="2000" dirty="0"/>
              <a:t>Final tweak: The </a:t>
            </a:r>
            <a:r>
              <a:rPr lang="en-US" sz="2000" b="1" dirty="0">
                <a:solidFill>
                  <a:srgbClr val="7030A0"/>
                </a:solidFill>
              </a:rPr>
              <a:t>leaf nodes </a:t>
            </a:r>
            <a:r>
              <a:rPr lang="en-US" sz="2000" dirty="0"/>
              <a:t>will be associated with the (zero-indexed) offsets of the </a:t>
            </a:r>
            <a:r>
              <a:rPr lang="en-US" sz="2000" b="1" i="1" dirty="0">
                <a:solidFill>
                  <a:schemeClr val="accent5"/>
                </a:solidFill>
              </a:rPr>
              <a:t>entire suffixes to which they correspond.</a:t>
            </a:r>
          </a:p>
          <a:p>
            <a:pPr marL="742950" lvl="1" indent="-285750">
              <a:buFont typeface="Arial" panose="020B0604020202020204" pitchFamily="34" charset="0"/>
              <a:buChar char="•"/>
            </a:pPr>
            <a:r>
              <a:rPr lang="en-US" sz="2000" dirty="0"/>
              <a:t>Recall that the per-inner-node offsets we have stored concern the offsets of </a:t>
            </a:r>
            <a:r>
              <a:rPr lang="en-US" sz="2000" b="1" dirty="0">
                <a:solidFill>
                  <a:schemeClr val="accent1"/>
                </a:solidFill>
              </a:rPr>
              <a:t>substrings</a:t>
            </a:r>
            <a:r>
              <a:rPr lang="en-US" sz="2000" dirty="0"/>
              <a:t> of these suffixes.</a:t>
            </a:r>
          </a:p>
        </p:txBody>
      </p:sp>
    </p:spTree>
    <p:extLst>
      <p:ext uri="{BB962C8B-B14F-4D97-AF65-F5344CB8AC3E}">
        <p14:creationId xmlns:p14="http://schemas.microsoft.com/office/powerpoint/2010/main" val="307339604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4F3F9-C2E6-4F79-8B43-C62096957853}"/>
              </a:ext>
            </a:extLst>
          </p:cNvPr>
          <p:cNvSpPr>
            <a:spLocks noGrp="1"/>
          </p:cNvSpPr>
          <p:nvPr>
            <p:ph type="title"/>
          </p:nvPr>
        </p:nvSpPr>
        <p:spPr/>
        <p:txBody>
          <a:bodyPr/>
          <a:lstStyle/>
          <a:p>
            <a:pPr algn="ctr"/>
            <a:r>
              <a:rPr lang="en-US" dirty="0"/>
              <a:t>Quiz time!</a:t>
            </a:r>
          </a:p>
        </p:txBody>
      </p:sp>
      <mc:AlternateContent xmlns:mc="http://schemas.openxmlformats.org/markup-compatibility/2006" xmlns:a14="http://schemas.microsoft.com/office/drawing/2010/main">
        <mc:Choice Requires="a14">
          <p:sp>
            <p:nvSpPr>
              <p:cNvPr id="104" name="TextBox 103">
                <a:extLst>
                  <a:ext uri="{FF2B5EF4-FFF2-40B4-BE49-F238E27FC236}">
                    <a16:creationId xmlns:a16="http://schemas.microsoft.com/office/drawing/2014/main" id="{3EAD760C-5A1C-4BA6-B155-A8210994F4A3}"/>
                  </a:ext>
                </a:extLst>
              </p:cNvPr>
              <p:cNvSpPr txBox="1"/>
              <p:nvPr/>
            </p:nvSpPr>
            <p:spPr>
              <a:xfrm>
                <a:off x="4188890" y="1841747"/>
                <a:ext cx="6487511" cy="707886"/>
              </a:xfrm>
              <a:prstGeom prst="rect">
                <a:avLst/>
              </a:prstGeom>
              <a:noFill/>
            </p:spPr>
            <p:txBody>
              <a:bodyPr wrap="square" rtlCol="0">
                <a:spAutoFit/>
              </a:bodyPr>
              <a:lstStyle/>
              <a:p>
                <a:pPr marL="285750" indent="-285750">
                  <a:buFont typeface="Arial" panose="020B0604020202020204" pitchFamily="34" charset="0"/>
                  <a:buChar char="•"/>
                </a:pPr>
                <a:r>
                  <a:rPr lang="en-US" dirty="0"/>
                  <a:t>A suffix tree, as shown on the left, consumes </a:t>
                </a:r>
                <a14:m>
                  <m:oMath xmlns:m="http://schemas.openxmlformats.org/officeDocument/2006/math">
                    <m:r>
                      <a:rPr lang="en-US" b="1" i="1" u="sng" smtClean="0">
                        <a:latin typeface="Cambria Math" panose="02040503050406030204" pitchFamily="18" charset="0"/>
                        <a:ea typeface="Cambria Math" panose="02040503050406030204" pitchFamily="18" charset="0"/>
                      </a:rPr>
                      <m:t>𝓞</m:t>
                    </m:r>
                    <m:r>
                      <a:rPr lang="en-US" b="1" i="1" u="sng" smtClean="0">
                        <a:latin typeface="Cambria Math" panose="02040503050406030204" pitchFamily="18" charset="0"/>
                        <a:ea typeface="Cambria Math" panose="02040503050406030204" pitchFamily="18" charset="0"/>
                      </a:rPr>
                      <m:t>(</m:t>
                    </m:r>
                    <m:sSup>
                      <m:sSupPr>
                        <m:ctrlPr>
                          <a:rPr lang="en-US" b="1" i="1" u="sng" smtClean="0">
                            <a:latin typeface="Cambria Math" panose="02040503050406030204" pitchFamily="18" charset="0"/>
                            <a:ea typeface="Cambria Math" panose="02040503050406030204" pitchFamily="18" charset="0"/>
                          </a:rPr>
                        </m:ctrlPr>
                      </m:sSupPr>
                      <m:e>
                        <m:r>
                          <a:rPr lang="en-US" b="1" i="1" u="sng" smtClean="0">
                            <a:latin typeface="Cambria Math" panose="02040503050406030204" pitchFamily="18" charset="0"/>
                            <a:ea typeface="Cambria Math" panose="02040503050406030204" pitchFamily="18" charset="0"/>
                          </a:rPr>
                          <m:t>𝒏</m:t>
                        </m:r>
                      </m:e>
                      <m:sup>
                        <m:r>
                          <a:rPr lang="en-US" b="1" i="1" u="sng" smtClean="0">
                            <a:latin typeface="Cambria Math" panose="02040503050406030204" pitchFamily="18" charset="0"/>
                            <a:ea typeface="Cambria Math" panose="02040503050406030204" pitchFamily="18" charset="0"/>
                          </a:rPr>
                          <m:t> </m:t>
                        </m:r>
                      </m:sup>
                    </m:sSup>
                    <m:r>
                      <a:rPr lang="en-US" b="1" i="1" u="sng" smtClean="0">
                        <a:latin typeface="Cambria Math" panose="02040503050406030204" pitchFamily="18" charset="0"/>
                        <a:ea typeface="Cambria Math" panose="02040503050406030204" pitchFamily="18" charset="0"/>
                      </a:rPr>
                      <m:t>)</m:t>
                    </m:r>
                  </m:oMath>
                </a14:m>
                <a:r>
                  <a:rPr lang="en-US" sz="2000" b="1" u="sng" dirty="0"/>
                  <a:t> space </a:t>
                </a:r>
                <a:r>
                  <a:rPr lang="en-US" sz="2000" dirty="0"/>
                  <a:t>(for a text of length </a:t>
                </a:r>
                <a14:m>
                  <m:oMath xmlns:m="http://schemas.openxmlformats.org/officeDocument/2006/math">
                    <m:r>
                      <a:rPr lang="en-US" sz="2000" b="0" i="1" smtClean="0">
                        <a:latin typeface="Cambria Math" panose="02040503050406030204" pitchFamily="18" charset="0"/>
                      </a:rPr>
                      <m:t>𝑛</m:t>
                    </m:r>
                  </m:oMath>
                </a14:m>
                <a:r>
                  <a:rPr lang="en-US" sz="2000" dirty="0"/>
                  <a:t>).</a:t>
                </a:r>
              </a:p>
            </p:txBody>
          </p:sp>
        </mc:Choice>
        <mc:Fallback xmlns="">
          <p:sp>
            <p:nvSpPr>
              <p:cNvPr id="104" name="TextBox 103">
                <a:extLst>
                  <a:ext uri="{FF2B5EF4-FFF2-40B4-BE49-F238E27FC236}">
                    <a16:creationId xmlns:a16="http://schemas.microsoft.com/office/drawing/2014/main" id="{3EAD760C-5A1C-4BA6-B155-A8210994F4A3}"/>
                  </a:ext>
                </a:extLst>
              </p:cNvPr>
              <p:cNvSpPr txBox="1">
                <a:spLocks noRot="1" noChangeAspect="1" noMove="1" noResize="1" noEditPoints="1" noAdjustHandles="1" noChangeArrowheads="1" noChangeShapeType="1" noTextEdit="1"/>
              </p:cNvSpPr>
              <p:nvPr/>
            </p:nvSpPr>
            <p:spPr>
              <a:xfrm>
                <a:off x="4188890" y="1841747"/>
                <a:ext cx="6487511" cy="707886"/>
              </a:xfrm>
              <a:prstGeom prst="rect">
                <a:avLst/>
              </a:prstGeom>
              <a:blipFill>
                <a:blip r:embed="rId2"/>
                <a:stretch>
                  <a:fillRect l="-564" t="-4310" b="-14655"/>
                </a:stretch>
              </a:blipFill>
            </p:spPr>
            <p:txBody>
              <a:bodyPr/>
              <a:lstStyle/>
              <a:p>
                <a:r>
                  <a:rPr lang="en-US">
                    <a:noFill/>
                  </a:rPr>
                  <a:t> </a:t>
                </a:r>
              </a:p>
            </p:txBody>
          </p:sp>
        </mc:Fallback>
      </mc:AlternateContent>
      <p:sp>
        <p:nvSpPr>
          <p:cNvPr id="3" name="Rectangle: Rounded Corners 2">
            <a:extLst>
              <a:ext uri="{FF2B5EF4-FFF2-40B4-BE49-F238E27FC236}">
                <a16:creationId xmlns:a16="http://schemas.microsoft.com/office/drawing/2014/main" id="{AA89B765-FEE6-43E2-B8BD-B4426A14999E}"/>
              </a:ext>
            </a:extLst>
          </p:cNvPr>
          <p:cNvSpPr/>
          <p:nvPr/>
        </p:nvSpPr>
        <p:spPr>
          <a:xfrm>
            <a:off x="5589665" y="2842221"/>
            <a:ext cx="1356777" cy="58627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True</a:t>
            </a:r>
          </a:p>
        </p:txBody>
      </p:sp>
      <p:sp>
        <p:nvSpPr>
          <p:cNvPr id="39" name="Rectangle: Rounded Corners 38">
            <a:extLst>
              <a:ext uri="{FF2B5EF4-FFF2-40B4-BE49-F238E27FC236}">
                <a16:creationId xmlns:a16="http://schemas.microsoft.com/office/drawing/2014/main" id="{3373702B-0E3E-4FF6-8664-03C5899EBD8D}"/>
              </a:ext>
            </a:extLst>
          </p:cNvPr>
          <p:cNvSpPr/>
          <p:nvPr/>
        </p:nvSpPr>
        <p:spPr>
          <a:xfrm>
            <a:off x="7660223" y="2803460"/>
            <a:ext cx="1356777" cy="58627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False</a:t>
            </a:r>
          </a:p>
        </p:txBody>
      </p:sp>
      <p:sp>
        <p:nvSpPr>
          <p:cNvPr id="59" name="Oval 58">
            <a:extLst>
              <a:ext uri="{FF2B5EF4-FFF2-40B4-BE49-F238E27FC236}">
                <a16:creationId xmlns:a16="http://schemas.microsoft.com/office/drawing/2014/main" id="{53A38010-7ECF-4238-8787-1FB57551C527}"/>
              </a:ext>
            </a:extLst>
          </p:cNvPr>
          <p:cNvSpPr/>
          <p:nvPr/>
        </p:nvSpPr>
        <p:spPr>
          <a:xfrm>
            <a:off x="1944498" y="2274541"/>
            <a:ext cx="195943" cy="177301"/>
          </a:xfrm>
          <a:prstGeom prst="ellipse">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092B6D48-4A92-4F1F-8821-58D7623AA82D}"/>
              </a:ext>
            </a:extLst>
          </p:cNvPr>
          <p:cNvSpPr/>
          <p:nvPr/>
        </p:nvSpPr>
        <p:spPr>
          <a:xfrm>
            <a:off x="2462662" y="2792705"/>
            <a:ext cx="302114" cy="25610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6</a:t>
            </a:r>
          </a:p>
        </p:txBody>
      </p:sp>
      <p:sp>
        <p:nvSpPr>
          <p:cNvPr id="61" name="Oval 60">
            <a:extLst>
              <a:ext uri="{FF2B5EF4-FFF2-40B4-BE49-F238E27FC236}">
                <a16:creationId xmlns:a16="http://schemas.microsoft.com/office/drawing/2014/main" id="{630D5919-8813-4316-AB0B-7F4EC93FB070}"/>
              </a:ext>
            </a:extLst>
          </p:cNvPr>
          <p:cNvSpPr/>
          <p:nvPr/>
        </p:nvSpPr>
        <p:spPr>
          <a:xfrm>
            <a:off x="1317483" y="2836247"/>
            <a:ext cx="195943" cy="177301"/>
          </a:xfrm>
          <a:prstGeom prst="ellipse">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594C9F9C-1BDE-4918-B71C-248069C481C1}"/>
              </a:ext>
            </a:extLst>
          </p:cNvPr>
          <p:cNvSpPr/>
          <p:nvPr/>
        </p:nvSpPr>
        <p:spPr>
          <a:xfrm>
            <a:off x="2205758" y="3280388"/>
            <a:ext cx="195943" cy="177301"/>
          </a:xfrm>
          <a:prstGeom prst="ellipse">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570F7F89-C24A-4982-BEF4-718A25BD25B5}"/>
              </a:ext>
            </a:extLst>
          </p:cNvPr>
          <p:cNvSpPr/>
          <p:nvPr/>
        </p:nvSpPr>
        <p:spPr>
          <a:xfrm>
            <a:off x="2584584" y="3826129"/>
            <a:ext cx="277150" cy="250245"/>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64" name="Oval 63">
            <a:extLst>
              <a:ext uri="{FF2B5EF4-FFF2-40B4-BE49-F238E27FC236}">
                <a16:creationId xmlns:a16="http://schemas.microsoft.com/office/drawing/2014/main" id="{00C7EB46-66B6-43BF-9234-3D172E7C5318}"/>
              </a:ext>
            </a:extLst>
          </p:cNvPr>
          <p:cNvSpPr/>
          <p:nvPr/>
        </p:nvSpPr>
        <p:spPr>
          <a:xfrm>
            <a:off x="1321839" y="3872569"/>
            <a:ext cx="195943" cy="177301"/>
          </a:xfrm>
          <a:prstGeom prst="ellipse">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560ADE27-6A3F-4532-9734-1BB10B0DE303}"/>
              </a:ext>
            </a:extLst>
          </p:cNvPr>
          <p:cNvSpPr/>
          <p:nvPr/>
        </p:nvSpPr>
        <p:spPr>
          <a:xfrm>
            <a:off x="957042" y="4854491"/>
            <a:ext cx="195943" cy="17730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874F4346-8762-419B-9CA2-885BCCD7DB1A}"/>
              </a:ext>
            </a:extLst>
          </p:cNvPr>
          <p:cNvSpPr/>
          <p:nvPr/>
        </p:nvSpPr>
        <p:spPr>
          <a:xfrm>
            <a:off x="1718076" y="3315222"/>
            <a:ext cx="195943" cy="17730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F13EF960-485E-4169-AFD0-3F4C055C39F3}"/>
              </a:ext>
            </a:extLst>
          </p:cNvPr>
          <p:cNvSpPr/>
          <p:nvPr/>
        </p:nvSpPr>
        <p:spPr>
          <a:xfrm>
            <a:off x="799322" y="3336992"/>
            <a:ext cx="195943" cy="17730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8" name="Straight Arrow Connector 67">
            <a:extLst>
              <a:ext uri="{FF2B5EF4-FFF2-40B4-BE49-F238E27FC236}">
                <a16:creationId xmlns:a16="http://schemas.microsoft.com/office/drawing/2014/main" id="{359BE4BD-0E2C-46B8-BE7C-C9C5E98D28EE}"/>
              </a:ext>
            </a:extLst>
          </p:cNvPr>
          <p:cNvCxnSpPr>
            <a:stCxn id="59" idx="2"/>
            <a:endCxn id="61" idx="7"/>
          </p:cNvCxnSpPr>
          <p:nvPr/>
        </p:nvCxnSpPr>
        <p:spPr>
          <a:xfrm flipH="1">
            <a:off x="1484731" y="2363192"/>
            <a:ext cx="459767" cy="4990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1F61FC5C-E6C7-4BFD-9AB3-FAABE0E77902}"/>
              </a:ext>
            </a:extLst>
          </p:cNvPr>
          <p:cNvCxnSpPr>
            <a:cxnSpLocks/>
            <a:stCxn id="59" idx="6"/>
            <a:endCxn id="60" idx="1"/>
          </p:cNvCxnSpPr>
          <p:nvPr/>
        </p:nvCxnSpPr>
        <p:spPr>
          <a:xfrm>
            <a:off x="2140441" y="2363192"/>
            <a:ext cx="366465" cy="46701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BD80D777-DE1E-4524-B64A-CD551417B10A}"/>
              </a:ext>
            </a:extLst>
          </p:cNvPr>
          <p:cNvCxnSpPr>
            <a:cxnSpLocks/>
            <a:endCxn id="63" idx="0"/>
          </p:cNvCxnSpPr>
          <p:nvPr/>
        </p:nvCxnSpPr>
        <p:spPr>
          <a:xfrm>
            <a:off x="2381713" y="3502263"/>
            <a:ext cx="341446" cy="3238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CDCF54A1-12DF-4651-8DB8-F79A175DE3F8}"/>
              </a:ext>
            </a:extLst>
          </p:cNvPr>
          <p:cNvCxnSpPr>
            <a:cxnSpLocks/>
            <a:endCxn id="67" idx="0"/>
          </p:cNvCxnSpPr>
          <p:nvPr/>
        </p:nvCxnSpPr>
        <p:spPr>
          <a:xfrm flipH="1">
            <a:off x="897294" y="2959731"/>
            <a:ext cx="441960" cy="37726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835C753E-17C8-46CD-A6ED-D6F9CA8A6D81}"/>
              </a:ext>
            </a:extLst>
          </p:cNvPr>
          <p:cNvCxnSpPr>
            <a:cxnSpLocks/>
            <a:endCxn id="66" idx="0"/>
          </p:cNvCxnSpPr>
          <p:nvPr/>
        </p:nvCxnSpPr>
        <p:spPr>
          <a:xfrm>
            <a:off x="1515599" y="3016320"/>
            <a:ext cx="300449" cy="29890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CECCE77E-91A2-4CC6-AC90-CF1E204A2A1D}"/>
              </a:ext>
            </a:extLst>
          </p:cNvPr>
          <p:cNvCxnSpPr>
            <a:cxnSpLocks/>
          </p:cNvCxnSpPr>
          <p:nvPr/>
        </p:nvCxnSpPr>
        <p:spPr>
          <a:xfrm flipH="1">
            <a:off x="1384209" y="3048806"/>
            <a:ext cx="4148" cy="76748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919162CF-DF01-4C5E-88F2-72DA6BDA0AEE}"/>
              </a:ext>
            </a:extLst>
          </p:cNvPr>
          <p:cNvCxnSpPr>
            <a:cxnSpLocks/>
          </p:cNvCxnSpPr>
          <p:nvPr/>
        </p:nvCxnSpPr>
        <p:spPr>
          <a:xfrm flipH="1">
            <a:off x="1104116" y="4002174"/>
            <a:ext cx="279892" cy="77071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D65C9625-359D-4668-AD09-93FA3B48014D}"/>
              </a:ext>
            </a:extLst>
          </p:cNvPr>
          <p:cNvSpPr txBox="1"/>
          <p:nvPr/>
        </p:nvSpPr>
        <p:spPr>
          <a:xfrm rot="19172715">
            <a:off x="768213" y="2774738"/>
            <a:ext cx="808898" cy="338554"/>
          </a:xfrm>
          <a:prstGeom prst="rect">
            <a:avLst/>
          </a:prstGeom>
          <a:noFill/>
        </p:spPr>
        <p:txBody>
          <a:bodyPr wrap="square" rtlCol="0">
            <a:spAutoFit/>
          </a:bodyPr>
          <a:lstStyle/>
          <a:p>
            <a:r>
              <a:rPr lang="en-US" sz="1600" dirty="0"/>
              <a:t>(3, 4)</a:t>
            </a:r>
          </a:p>
        </p:txBody>
      </p:sp>
      <p:sp>
        <p:nvSpPr>
          <p:cNvPr id="78" name="Oval 77">
            <a:extLst>
              <a:ext uri="{FF2B5EF4-FFF2-40B4-BE49-F238E27FC236}">
                <a16:creationId xmlns:a16="http://schemas.microsoft.com/office/drawing/2014/main" id="{62096BBF-3277-4864-ADFA-4809AD93C759}"/>
              </a:ext>
            </a:extLst>
          </p:cNvPr>
          <p:cNvSpPr/>
          <p:nvPr/>
        </p:nvSpPr>
        <p:spPr>
          <a:xfrm>
            <a:off x="1577192" y="4551406"/>
            <a:ext cx="195943" cy="17730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9" name="Straight Arrow Connector 78">
            <a:extLst>
              <a:ext uri="{FF2B5EF4-FFF2-40B4-BE49-F238E27FC236}">
                <a16:creationId xmlns:a16="http://schemas.microsoft.com/office/drawing/2014/main" id="{332D891A-AA5E-44E8-898F-3CC3DEC42CD1}"/>
              </a:ext>
            </a:extLst>
          </p:cNvPr>
          <p:cNvCxnSpPr>
            <a:cxnSpLocks/>
            <a:stCxn id="64" idx="5"/>
            <a:endCxn id="78" idx="0"/>
          </p:cNvCxnSpPr>
          <p:nvPr/>
        </p:nvCxnSpPr>
        <p:spPr>
          <a:xfrm>
            <a:off x="1489087" y="4023905"/>
            <a:ext cx="186077" cy="52750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1" name="TextBox 80">
            <a:extLst>
              <a:ext uri="{FF2B5EF4-FFF2-40B4-BE49-F238E27FC236}">
                <a16:creationId xmlns:a16="http://schemas.microsoft.com/office/drawing/2014/main" id="{9FB1E01C-D10B-4E38-AC51-B3D03ADA42BF}"/>
              </a:ext>
            </a:extLst>
          </p:cNvPr>
          <p:cNvSpPr txBox="1"/>
          <p:nvPr/>
        </p:nvSpPr>
        <p:spPr>
          <a:xfrm rot="3006064">
            <a:off x="2376911" y="3393313"/>
            <a:ext cx="645803" cy="338554"/>
          </a:xfrm>
          <a:prstGeom prst="rect">
            <a:avLst/>
          </a:prstGeom>
          <a:noFill/>
        </p:spPr>
        <p:txBody>
          <a:bodyPr wrap="square" rtlCol="0">
            <a:spAutoFit/>
          </a:bodyPr>
          <a:lstStyle/>
          <a:p>
            <a:r>
              <a:rPr lang="en-US" sz="1600" dirty="0"/>
              <a:t>(6, 1)</a:t>
            </a:r>
          </a:p>
        </p:txBody>
      </p:sp>
      <p:sp>
        <p:nvSpPr>
          <p:cNvPr id="82" name="TextBox 81">
            <a:extLst>
              <a:ext uri="{FF2B5EF4-FFF2-40B4-BE49-F238E27FC236}">
                <a16:creationId xmlns:a16="http://schemas.microsoft.com/office/drawing/2014/main" id="{1BAA3288-FD54-44FC-B3D2-4A4A4B33A559}"/>
              </a:ext>
            </a:extLst>
          </p:cNvPr>
          <p:cNvSpPr txBox="1"/>
          <p:nvPr/>
        </p:nvSpPr>
        <p:spPr>
          <a:xfrm rot="18710565">
            <a:off x="1265039" y="2299026"/>
            <a:ext cx="840158" cy="338554"/>
          </a:xfrm>
          <a:prstGeom prst="rect">
            <a:avLst/>
          </a:prstGeom>
          <a:noFill/>
        </p:spPr>
        <p:txBody>
          <a:bodyPr wrap="square" rtlCol="0">
            <a:spAutoFit/>
          </a:bodyPr>
          <a:lstStyle/>
          <a:p>
            <a:r>
              <a:rPr lang="en-US" sz="1600" dirty="0"/>
              <a:t>(0, 1)</a:t>
            </a:r>
          </a:p>
        </p:txBody>
      </p:sp>
      <p:cxnSp>
        <p:nvCxnSpPr>
          <p:cNvPr id="83" name="Straight Arrow Connector 82">
            <a:extLst>
              <a:ext uri="{FF2B5EF4-FFF2-40B4-BE49-F238E27FC236}">
                <a16:creationId xmlns:a16="http://schemas.microsoft.com/office/drawing/2014/main" id="{E97EC645-5377-46C1-AD86-17B9F3BA9D50}"/>
              </a:ext>
            </a:extLst>
          </p:cNvPr>
          <p:cNvCxnSpPr>
            <a:cxnSpLocks/>
          </p:cNvCxnSpPr>
          <p:nvPr/>
        </p:nvCxnSpPr>
        <p:spPr>
          <a:xfrm flipH="1">
            <a:off x="2162826" y="3501756"/>
            <a:ext cx="107001" cy="62830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5" name="Oval 84">
            <a:extLst>
              <a:ext uri="{FF2B5EF4-FFF2-40B4-BE49-F238E27FC236}">
                <a16:creationId xmlns:a16="http://schemas.microsoft.com/office/drawing/2014/main" id="{06BDD0C9-C838-4A39-A925-BBA6F448872E}"/>
              </a:ext>
            </a:extLst>
          </p:cNvPr>
          <p:cNvSpPr/>
          <p:nvPr/>
        </p:nvSpPr>
        <p:spPr>
          <a:xfrm>
            <a:off x="2052207" y="4221316"/>
            <a:ext cx="195943" cy="17730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TextBox 85">
            <a:extLst>
              <a:ext uri="{FF2B5EF4-FFF2-40B4-BE49-F238E27FC236}">
                <a16:creationId xmlns:a16="http://schemas.microsoft.com/office/drawing/2014/main" id="{EDD74F04-72F8-4B48-B5E1-E0839669AC58}"/>
              </a:ext>
            </a:extLst>
          </p:cNvPr>
          <p:cNvSpPr txBox="1"/>
          <p:nvPr/>
        </p:nvSpPr>
        <p:spPr>
          <a:xfrm rot="3129986">
            <a:off x="2196022" y="2380355"/>
            <a:ext cx="767915" cy="338554"/>
          </a:xfrm>
          <a:prstGeom prst="rect">
            <a:avLst/>
          </a:prstGeom>
          <a:noFill/>
        </p:spPr>
        <p:txBody>
          <a:bodyPr wrap="square" rtlCol="0">
            <a:spAutoFit/>
          </a:bodyPr>
          <a:lstStyle/>
          <a:p>
            <a:r>
              <a:rPr lang="en-US" sz="1600" dirty="0"/>
              <a:t>(6, 1)</a:t>
            </a:r>
          </a:p>
        </p:txBody>
      </p:sp>
      <p:cxnSp>
        <p:nvCxnSpPr>
          <p:cNvPr id="87" name="Straight Arrow Connector 86">
            <a:extLst>
              <a:ext uri="{FF2B5EF4-FFF2-40B4-BE49-F238E27FC236}">
                <a16:creationId xmlns:a16="http://schemas.microsoft.com/office/drawing/2014/main" id="{DE02391F-D962-448D-828D-A9675148A0CE}"/>
              </a:ext>
            </a:extLst>
          </p:cNvPr>
          <p:cNvCxnSpPr>
            <a:cxnSpLocks/>
          </p:cNvCxnSpPr>
          <p:nvPr/>
        </p:nvCxnSpPr>
        <p:spPr>
          <a:xfrm>
            <a:off x="2042470" y="2451842"/>
            <a:ext cx="261260" cy="82854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8" name="TextBox 87">
            <a:extLst>
              <a:ext uri="{FF2B5EF4-FFF2-40B4-BE49-F238E27FC236}">
                <a16:creationId xmlns:a16="http://schemas.microsoft.com/office/drawing/2014/main" id="{4629E2F8-22E2-4337-B16A-4FB53BFD4BAB}"/>
              </a:ext>
            </a:extLst>
          </p:cNvPr>
          <p:cNvSpPr txBox="1"/>
          <p:nvPr/>
        </p:nvSpPr>
        <p:spPr>
          <a:xfrm rot="4221933">
            <a:off x="1957377" y="2712534"/>
            <a:ext cx="728285" cy="338554"/>
          </a:xfrm>
          <a:prstGeom prst="rect">
            <a:avLst/>
          </a:prstGeom>
          <a:noFill/>
        </p:spPr>
        <p:txBody>
          <a:bodyPr wrap="square" rtlCol="0">
            <a:spAutoFit/>
          </a:bodyPr>
          <a:lstStyle/>
          <a:p>
            <a:r>
              <a:rPr lang="en-US" sz="1600" dirty="0"/>
              <a:t>(1, 2)</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E68B2269-EC52-4AA5-8B2C-9F1D7B38A07B}"/>
                  </a:ext>
                </a:extLst>
              </p:cNvPr>
              <p:cNvSpPr txBox="1"/>
              <p:nvPr/>
            </p:nvSpPr>
            <p:spPr>
              <a:xfrm>
                <a:off x="726541" y="1287780"/>
                <a:ext cx="151804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𝑇</m:t>
                      </m:r>
                      <m:r>
                        <a:rPr lang="en-US" b="0" i="1" smtClean="0">
                          <a:latin typeface="Cambria Math" panose="02040503050406030204" pitchFamily="18" charset="0"/>
                        </a:rPr>
                        <m:t>$=</m:t>
                      </m:r>
                      <m:r>
                        <a:rPr lang="en-US" b="0" i="1" smtClean="0">
                          <a:solidFill>
                            <a:schemeClr val="tx1"/>
                          </a:solidFill>
                          <a:latin typeface="Cambria Math" panose="02040503050406030204" pitchFamily="18" charset="0"/>
                        </a:rPr>
                        <m:t>𝑎𝑏𝑎𝑎</m:t>
                      </m:r>
                      <m:r>
                        <a:rPr lang="en-US" b="1" i="1" smtClean="0">
                          <a:solidFill>
                            <a:srgbClr val="7030A0"/>
                          </a:solidFill>
                          <a:latin typeface="Cambria Math" panose="02040503050406030204" pitchFamily="18" charset="0"/>
                        </a:rPr>
                        <m:t>𝒃𝒂</m:t>
                      </m:r>
                      <m:r>
                        <a:rPr lang="en-US" b="1" i="1" smtClean="0">
                          <a:solidFill>
                            <a:srgbClr val="7030A0"/>
                          </a:solidFill>
                          <a:latin typeface="Cambria Math" panose="02040503050406030204" pitchFamily="18" charset="0"/>
                        </a:rPr>
                        <m:t>$</m:t>
                      </m:r>
                    </m:oMath>
                  </m:oMathPara>
                </a14:m>
                <a:endParaRPr lang="en-US" b="1" dirty="0">
                  <a:solidFill>
                    <a:srgbClr val="7030A0"/>
                  </a:solidFill>
                </a:endParaRPr>
              </a:p>
            </p:txBody>
          </p:sp>
        </mc:Choice>
        <mc:Fallback xmlns="">
          <p:sp>
            <p:nvSpPr>
              <p:cNvPr id="5" name="TextBox 4">
                <a:extLst>
                  <a:ext uri="{FF2B5EF4-FFF2-40B4-BE49-F238E27FC236}">
                    <a16:creationId xmlns:a16="http://schemas.microsoft.com/office/drawing/2014/main" id="{E68B2269-EC52-4AA5-8B2C-9F1D7B38A07B}"/>
                  </a:ext>
                </a:extLst>
              </p:cNvPr>
              <p:cNvSpPr txBox="1">
                <a:spLocks noRot="1" noChangeAspect="1" noMove="1" noResize="1" noEditPoints="1" noAdjustHandles="1" noChangeArrowheads="1" noChangeShapeType="1" noTextEdit="1"/>
              </p:cNvSpPr>
              <p:nvPr/>
            </p:nvSpPr>
            <p:spPr>
              <a:xfrm>
                <a:off x="726541" y="1287780"/>
                <a:ext cx="1518044" cy="276999"/>
              </a:xfrm>
              <a:prstGeom prst="rect">
                <a:avLst/>
              </a:prstGeom>
              <a:blipFill>
                <a:blip r:embed="rId3"/>
                <a:stretch>
                  <a:fillRect l="-4418" t="-4348" r="-4418" b="-15217"/>
                </a:stretch>
              </a:blipFill>
            </p:spPr>
            <p:txBody>
              <a:bodyPr/>
              <a:lstStyle/>
              <a:p>
                <a:r>
                  <a:rPr lang="en-US">
                    <a:noFill/>
                  </a:rPr>
                  <a:t> </a:t>
                </a:r>
              </a:p>
            </p:txBody>
          </p:sp>
        </mc:Fallback>
      </mc:AlternateContent>
      <p:sp>
        <p:nvSpPr>
          <p:cNvPr id="40" name="TextBox 39">
            <a:extLst>
              <a:ext uri="{FF2B5EF4-FFF2-40B4-BE49-F238E27FC236}">
                <a16:creationId xmlns:a16="http://schemas.microsoft.com/office/drawing/2014/main" id="{9D666D69-B728-4497-ACBB-5DDCBEF139E4}"/>
              </a:ext>
            </a:extLst>
          </p:cNvPr>
          <p:cNvSpPr txBox="1"/>
          <p:nvPr/>
        </p:nvSpPr>
        <p:spPr>
          <a:xfrm rot="4242391">
            <a:off x="1395175" y="4076369"/>
            <a:ext cx="645803" cy="338554"/>
          </a:xfrm>
          <a:prstGeom prst="rect">
            <a:avLst/>
          </a:prstGeom>
          <a:noFill/>
        </p:spPr>
        <p:txBody>
          <a:bodyPr wrap="square" rtlCol="0">
            <a:spAutoFit/>
          </a:bodyPr>
          <a:lstStyle/>
          <a:p>
            <a:r>
              <a:rPr lang="en-US" sz="1600" dirty="0"/>
              <a:t>(6, 1)</a:t>
            </a:r>
          </a:p>
        </p:txBody>
      </p:sp>
      <p:sp>
        <p:nvSpPr>
          <p:cNvPr id="41" name="TextBox 40">
            <a:extLst>
              <a:ext uri="{FF2B5EF4-FFF2-40B4-BE49-F238E27FC236}">
                <a16:creationId xmlns:a16="http://schemas.microsoft.com/office/drawing/2014/main" id="{F36F9063-2E06-41F5-B341-2739C64BA502}"/>
              </a:ext>
            </a:extLst>
          </p:cNvPr>
          <p:cNvSpPr txBox="1"/>
          <p:nvPr/>
        </p:nvSpPr>
        <p:spPr>
          <a:xfrm rot="2787663">
            <a:off x="1488352" y="2949751"/>
            <a:ext cx="645803" cy="338554"/>
          </a:xfrm>
          <a:prstGeom prst="rect">
            <a:avLst/>
          </a:prstGeom>
          <a:noFill/>
        </p:spPr>
        <p:txBody>
          <a:bodyPr wrap="square" rtlCol="0">
            <a:spAutoFit/>
          </a:bodyPr>
          <a:lstStyle/>
          <a:p>
            <a:r>
              <a:rPr lang="en-US" sz="1600" dirty="0"/>
              <a:t>(6, 1)</a:t>
            </a:r>
          </a:p>
        </p:txBody>
      </p:sp>
      <p:sp>
        <p:nvSpPr>
          <p:cNvPr id="42" name="TextBox 41">
            <a:extLst>
              <a:ext uri="{FF2B5EF4-FFF2-40B4-BE49-F238E27FC236}">
                <a16:creationId xmlns:a16="http://schemas.microsoft.com/office/drawing/2014/main" id="{93ECC266-6215-4378-97D1-2F4407A77964}"/>
              </a:ext>
            </a:extLst>
          </p:cNvPr>
          <p:cNvSpPr txBox="1"/>
          <p:nvPr/>
        </p:nvSpPr>
        <p:spPr>
          <a:xfrm rot="16200000">
            <a:off x="823248" y="3239055"/>
            <a:ext cx="728285" cy="338554"/>
          </a:xfrm>
          <a:prstGeom prst="rect">
            <a:avLst/>
          </a:prstGeom>
          <a:noFill/>
        </p:spPr>
        <p:txBody>
          <a:bodyPr wrap="square" rtlCol="0">
            <a:spAutoFit/>
          </a:bodyPr>
          <a:lstStyle/>
          <a:p>
            <a:r>
              <a:rPr lang="en-US" sz="1600" dirty="0"/>
              <a:t>(1, 2)</a:t>
            </a:r>
          </a:p>
        </p:txBody>
      </p:sp>
      <p:sp>
        <p:nvSpPr>
          <p:cNvPr id="4" name="Rectangle 3">
            <a:extLst>
              <a:ext uri="{FF2B5EF4-FFF2-40B4-BE49-F238E27FC236}">
                <a16:creationId xmlns:a16="http://schemas.microsoft.com/office/drawing/2014/main" id="{E1756B9D-1D8A-4BC4-BFF5-D3B681C9C7FC}"/>
              </a:ext>
            </a:extLst>
          </p:cNvPr>
          <p:cNvSpPr/>
          <p:nvPr/>
        </p:nvSpPr>
        <p:spPr>
          <a:xfrm rot="16880225">
            <a:off x="1704538" y="3644384"/>
            <a:ext cx="670376" cy="369332"/>
          </a:xfrm>
          <a:prstGeom prst="rect">
            <a:avLst/>
          </a:prstGeom>
        </p:spPr>
        <p:txBody>
          <a:bodyPr wrap="none">
            <a:spAutoFit/>
          </a:bodyPr>
          <a:lstStyle/>
          <a:p>
            <a:r>
              <a:rPr lang="en-US" dirty="0"/>
              <a:t>(3, 4)</a:t>
            </a:r>
          </a:p>
        </p:txBody>
      </p:sp>
      <p:sp>
        <p:nvSpPr>
          <p:cNvPr id="43" name="Rectangle 42">
            <a:extLst>
              <a:ext uri="{FF2B5EF4-FFF2-40B4-BE49-F238E27FC236}">
                <a16:creationId xmlns:a16="http://schemas.microsoft.com/office/drawing/2014/main" id="{54BE671E-DC04-45F2-AD3D-B453B0258D22}"/>
              </a:ext>
            </a:extLst>
          </p:cNvPr>
          <p:cNvSpPr/>
          <p:nvPr/>
        </p:nvSpPr>
        <p:spPr>
          <a:xfrm rot="17561270">
            <a:off x="735093" y="4245684"/>
            <a:ext cx="670376" cy="369332"/>
          </a:xfrm>
          <a:prstGeom prst="rect">
            <a:avLst/>
          </a:prstGeom>
        </p:spPr>
        <p:txBody>
          <a:bodyPr wrap="none">
            <a:spAutoFit/>
          </a:bodyPr>
          <a:lstStyle/>
          <a:p>
            <a:r>
              <a:rPr lang="en-US" dirty="0"/>
              <a:t>(3, 4)</a:t>
            </a:r>
          </a:p>
        </p:txBody>
      </p:sp>
      <p:sp>
        <p:nvSpPr>
          <p:cNvPr id="9" name="Oval 8">
            <a:extLst>
              <a:ext uri="{FF2B5EF4-FFF2-40B4-BE49-F238E27FC236}">
                <a16:creationId xmlns:a16="http://schemas.microsoft.com/office/drawing/2014/main" id="{4A5F273E-16C3-441E-8E0A-08E4DF535CB9}"/>
              </a:ext>
            </a:extLst>
          </p:cNvPr>
          <p:cNvSpPr/>
          <p:nvPr/>
        </p:nvSpPr>
        <p:spPr>
          <a:xfrm>
            <a:off x="5291667" y="2658533"/>
            <a:ext cx="1944789" cy="97366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7BD715EB-6014-4838-8ED8-21260A641C91}"/>
              </a:ext>
            </a:extLst>
          </p:cNvPr>
          <p:cNvSpPr txBox="1"/>
          <p:nvPr/>
        </p:nvSpPr>
        <p:spPr>
          <a:xfrm>
            <a:off x="4382650" y="4049871"/>
            <a:ext cx="6487511" cy="1631216"/>
          </a:xfrm>
          <a:prstGeom prst="rect">
            <a:avLst/>
          </a:prstGeom>
          <a:noFill/>
        </p:spPr>
        <p:txBody>
          <a:bodyPr wrap="square" rtlCol="0">
            <a:spAutoFit/>
          </a:bodyPr>
          <a:lstStyle/>
          <a:p>
            <a:pPr marL="285750" indent="-285750">
              <a:buFont typeface="Arial" panose="020B0604020202020204" pitchFamily="34" charset="0"/>
              <a:buChar char="•"/>
            </a:pPr>
            <a:r>
              <a:rPr lang="en-US" sz="2000" dirty="0"/>
              <a:t>Final tweak: The </a:t>
            </a:r>
            <a:r>
              <a:rPr lang="en-US" sz="2000" b="1" dirty="0">
                <a:solidFill>
                  <a:srgbClr val="7030A0"/>
                </a:solidFill>
              </a:rPr>
              <a:t>leaf nodes </a:t>
            </a:r>
            <a:r>
              <a:rPr lang="en-US" sz="2000" dirty="0"/>
              <a:t>will be associated with the (zero-indexed) offsets of the </a:t>
            </a:r>
            <a:r>
              <a:rPr lang="en-US" sz="2000" b="1" i="1" dirty="0">
                <a:solidFill>
                  <a:schemeClr val="accent5"/>
                </a:solidFill>
              </a:rPr>
              <a:t>entire suffixes to which they correspond.</a:t>
            </a:r>
          </a:p>
          <a:p>
            <a:pPr marL="742950" lvl="1" indent="-285750">
              <a:buFont typeface="Arial" panose="020B0604020202020204" pitchFamily="34" charset="0"/>
              <a:buChar char="•"/>
            </a:pPr>
            <a:r>
              <a:rPr lang="en-US" sz="2000" dirty="0"/>
              <a:t>Recall that the per-inner-node offsets we have stored concern the offsets of </a:t>
            </a:r>
            <a:r>
              <a:rPr lang="en-US" sz="2000" b="1" dirty="0">
                <a:solidFill>
                  <a:schemeClr val="accent1"/>
                </a:solidFill>
              </a:rPr>
              <a:t>substrings</a:t>
            </a:r>
            <a:r>
              <a:rPr lang="en-US" sz="2000" dirty="0"/>
              <a:t> of these suffixes.</a:t>
            </a:r>
          </a:p>
        </p:txBody>
      </p:sp>
    </p:spTree>
    <p:extLst>
      <p:ext uri="{BB962C8B-B14F-4D97-AF65-F5344CB8AC3E}">
        <p14:creationId xmlns:p14="http://schemas.microsoft.com/office/powerpoint/2010/main" val="411016847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4F3F9-C2E6-4F79-8B43-C62096957853}"/>
              </a:ext>
            </a:extLst>
          </p:cNvPr>
          <p:cNvSpPr>
            <a:spLocks noGrp="1"/>
          </p:cNvSpPr>
          <p:nvPr>
            <p:ph type="title"/>
          </p:nvPr>
        </p:nvSpPr>
        <p:spPr/>
        <p:txBody>
          <a:bodyPr/>
          <a:lstStyle/>
          <a:p>
            <a:pPr algn="ctr"/>
            <a:r>
              <a:rPr lang="en-US" dirty="0"/>
              <a:t>Quiz time!</a:t>
            </a:r>
          </a:p>
        </p:txBody>
      </p:sp>
      <mc:AlternateContent xmlns:mc="http://schemas.openxmlformats.org/markup-compatibility/2006" xmlns:a14="http://schemas.microsoft.com/office/drawing/2010/main">
        <mc:Choice Requires="a14">
          <p:sp>
            <p:nvSpPr>
              <p:cNvPr id="104" name="TextBox 103">
                <a:extLst>
                  <a:ext uri="{FF2B5EF4-FFF2-40B4-BE49-F238E27FC236}">
                    <a16:creationId xmlns:a16="http://schemas.microsoft.com/office/drawing/2014/main" id="{3EAD760C-5A1C-4BA6-B155-A8210994F4A3}"/>
                  </a:ext>
                </a:extLst>
              </p:cNvPr>
              <p:cNvSpPr txBox="1"/>
              <p:nvPr/>
            </p:nvSpPr>
            <p:spPr>
              <a:xfrm>
                <a:off x="4188890" y="1841747"/>
                <a:ext cx="6487511" cy="707886"/>
              </a:xfrm>
              <a:prstGeom prst="rect">
                <a:avLst/>
              </a:prstGeom>
              <a:noFill/>
            </p:spPr>
            <p:txBody>
              <a:bodyPr wrap="square" rtlCol="0">
                <a:spAutoFit/>
              </a:bodyPr>
              <a:lstStyle/>
              <a:p>
                <a:pPr marL="285750" indent="-285750">
                  <a:buFont typeface="Arial" panose="020B0604020202020204" pitchFamily="34" charset="0"/>
                  <a:buChar char="•"/>
                </a:pPr>
                <a:r>
                  <a:rPr lang="en-US" dirty="0"/>
                  <a:t>A suffix tree, as shown on the left, consumes </a:t>
                </a:r>
                <a14:m>
                  <m:oMath xmlns:m="http://schemas.openxmlformats.org/officeDocument/2006/math">
                    <m:r>
                      <a:rPr lang="en-US" b="1" i="1" u="sng" smtClean="0">
                        <a:latin typeface="Cambria Math" panose="02040503050406030204" pitchFamily="18" charset="0"/>
                        <a:ea typeface="Cambria Math" panose="02040503050406030204" pitchFamily="18" charset="0"/>
                      </a:rPr>
                      <m:t>𝓞</m:t>
                    </m:r>
                    <m:r>
                      <a:rPr lang="en-US" b="1" i="1" u="sng" smtClean="0">
                        <a:latin typeface="Cambria Math" panose="02040503050406030204" pitchFamily="18" charset="0"/>
                        <a:ea typeface="Cambria Math" panose="02040503050406030204" pitchFamily="18" charset="0"/>
                      </a:rPr>
                      <m:t>(</m:t>
                    </m:r>
                    <m:sSup>
                      <m:sSupPr>
                        <m:ctrlPr>
                          <a:rPr lang="en-US" b="1" i="1" u="sng" smtClean="0">
                            <a:latin typeface="Cambria Math" panose="02040503050406030204" pitchFamily="18" charset="0"/>
                            <a:ea typeface="Cambria Math" panose="02040503050406030204" pitchFamily="18" charset="0"/>
                          </a:rPr>
                        </m:ctrlPr>
                      </m:sSupPr>
                      <m:e>
                        <m:r>
                          <a:rPr lang="en-US" b="1" i="1" u="sng" smtClean="0">
                            <a:latin typeface="Cambria Math" panose="02040503050406030204" pitchFamily="18" charset="0"/>
                            <a:ea typeface="Cambria Math" panose="02040503050406030204" pitchFamily="18" charset="0"/>
                          </a:rPr>
                          <m:t>𝒏</m:t>
                        </m:r>
                      </m:e>
                      <m:sup>
                        <m:r>
                          <a:rPr lang="en-US" b="1" i="1" u="sng" smtClean="0">
                            <a:latin typeface="Cambria Math" panose="02040503050406030204" pitchFamily="18" charset="0"/>
                            <a:ea typeface="Cambria Math" panose="02040503050406030204" pitchFamily="18" charset="0"/>
                          </a:rPr>
                          <m:t> </m:t>
                        </m:r>
                      </m:sup>
                    </m:sSup>
                    <m:r>
                      <a:rPr lang="en-US" b="1" i="1" u="sng" smtClean="0">
                        <a:latin typeface="Cambria Math" panose="02040503050406030204" pitchFamily="18" charset="0"/>
                        <a:ea typeface="Cambria Math" panose="02040503050406030204" pitchFamily="18" charset="0"/>
                      </a:rPr>
                      <m:t>)</m:t>
                    </m:r>
                  </m:oMath>
                </a14:m>
                <a:r>
                  <a:rPr lang="en-US" sz="2000" b="1" u="sng" dirty="0"/>
                  <a:t> space </a:t>
                </a:r>
                <a:r>
                  <a:rPr lang="en-US" sz="2000" dirty="0"/>
                  <a:t>(for a text of length </a:t>
                </a:r>
                <a14:m>
                  <m:oMath xmlns:m="http://schemas.openxmlformats.org/officeDocument/2006/math">
                    <m:r>
                      <a:rPr lang="en-US" sz="2000" b="0" i="1" smtClean="0">
                        <a:latin typeface="Cambria Math" panose="02040503050406030204" pitchFamily="18" charset="0"/>
                      </a:rPr>
                      <m:t>𝑛</m:t>
                    </m:r>
                  </m:oMath>
                </a14:m>
                <a:r>
                  <a:rPr lang="en-US" sz="2000" dirty="0"/>
                  <a:t>).</a:t>
                </a:r>
              </a:p>
            </p:txBody>
          </p:sp>
        </mc:Choice>
        <mc:Fallback xmlns="">
          <p:sp>
            <p:nvSpPr>
              <p:cNvPr id="104" name="TextBox 103">
                <a:extLst>
                  <a:ext uri="{FF2B5EF4-FFF2-40B4-BE49-F238E27FC236}">
                    <a16:creationId xmlns:a16="http://schemas.microsoft.com/office/drawing/2014/main" id="{3EAD760C-5A1C-4BA6-B155-A8210994F4A3}"/>
                  </a:ext>
                </a:extLst>
              </p:cNvPr>
              <p:cNvSpPr txBox="1">
                <a:spLocks noRot="1" noChangeAspect="1" noMove="1" noResize="1" noEditPoints="1" noAdjustHandles="1" noChangeArrowheads="1" noChangeShapeType="1" noTextEdit="1"/>
              </p:cNvSpPr>
              <p:nvPr/>
            </p:nvSpPr>
            <p:spPr>
              <a:xfrm>
                <a:off x="4188890" y="1841747"/>
                <a:ext cx="6487511" cy="707886"/>
              </a:xfrm>
              <a:prstGeom prst="rect">
                <a:avLst/>
              </a:prstGeom>
              <a:blipFill>
                <a:blip r:embed="rId2"/>
                <a:stretch>
                  <a:fillRect l="-564" t="-4310" b="-14655"/>
                </a:stretch>
              </a:blipFill>
            </p:spPr>
            <p:txBody>
              <a:bodyPr/>
              <a:lstStyle/>
              <a:p>
                <a:r>
                  <a:rPr lang="en-US">
                    <a:noFill/>
                  </a:rPr>
                  <a:t> </a:t>
                </a:r>
              </a:p>
            </p:txBody>
          </p:sp>
        </mc:Fallback>
      </mc:AlternateContent>
      <p:sp>
        <p:nvSpPr>
          <p:cNvPr id="3" name="Rectangle: Rounded Corners 2">
            <a:extLst>
              <a:ext uri="{FF2B5EF4-FFF2-40B4-BE49-F238E27FC236}">
                <a16:creationId xmlns:a16="http://schemas.microsoft.com/office/drawing/2014/main" id="{AA89B765-FEE6-43E2-B8BD-B4426A14999E}"/>
              </a:ext>
            </a:extLst>
          </p:cNvPr>
          <p:cNvSpPr/>
          <p:nvPr/>
        </p:nvSpPr>
        <p:spPr>
          <a:xfrm>
            <a:off x="5589665" y="2842221"/>
            <a:ext cx="1356777" cy="58627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True</a:t>
            </a:r>
          </a:p>
        </p:txBody>
      </p:sp>
      <p:sp>
        <p:nvSpPr>
          <p:cNvPr id="39" name="Rectangle: Rounded Corners 38">
            <a:extLst>
              <a:ext uri="{FF2B5EF4-FFF2-40B4-BE49-F238E27FC236}">
                <a16:creationId xmlns:a16="http://schemas.microsoft.com/office/drawing/2014/main" id="{3373702B-0E3E-4FF6-8664-03C5899EBD8D}"/>
              </a:ext>
            </a:extLst>
          </p:cNvPr>
          <p:cNvSpPr/>
          <p:nvPr/>
        </p:nvSpPr>
        <p:spPr>
          <a:xfrm>
            <a:off x="7660223" y="2803460"/>
            <a:ext cx="1356777" cy="58627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False</a:t>
            </a:r>
          </a:p>
        </p:txBody>
      </p:sp>
      <p:sp>
        <p:nvSpPr>
          <p:cNvPr id="59" name="Oval 58">
            <a:extLst>
              <a:ext uri="{FF2B5EF4-FFF2-40B4-BE49-F238E27FC236}">
                <a16:creationId xmlns:a16="http://schemas.microsoft.com/office/drawing/2014/main" id="{53A38010-7ECF-4238-8787-1FB57551C527}"/>
              </a:ext>
            </a:extLst>
          </p:cNvPr>
          <p:cNvSpPr/>
          <p:nvPr/>
        </p:nvSpPr>
        <p:spPr>
          <a:xfrm>
            <a:off x="1944498" y="2274541"/>
            <a:ext cx="195943" cy="177301"/>
          </a:xfrm>
          <a:prstGeom prst="ellipse">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092B6D48-4A92-4F1F-8821-58D7623AA82D}"/>
              </a:ext>
            </a:extLst>
          </p:cNvPr>
          <p:cNvSpPr/>
          <p:nvPr/>
        </p:nvSpPr>
        <p:spPr>
          <a:xfrm>
            <a:off x="2462662" y="2792705"/>
            <a:ext cx="302114" cy="25610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6</a:t>
            </a:r>
          </a:p>
        </p:txBody>
      </p:sp>
      <p:sp>
        <p:nvSpPr>
          <p:cNvPr id="61" name="Oval 60">
            <a:extLst>
              <a:ext uri="{FF2B5EF4-FFF2-40B4-BE49-F238E27FC236}">
                <a16:creationId xmlns:a16="http://schemas.microsoft.com/office/drawing/2014/main" id="{630D5919-8813-4316-AB0B-7F4EC93FB070}"/>
              </a:ext>
            </a:extLst>
          </p:cNvPr>
          <p:cNvSpPr/>
          <p:nvPr/>
        </p:nvSpPr>
        <p:spPr>
          <a:xfrm>
            <a:off x="1317483" y="2836247"/>
            <a:ext cx="195943" cy="177301"/>
          </a:xfrm>
          <a:prstGeom prst="ellipse">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594C9F9C-1BDE-4918-B71C-248069C481C1}"/>
              </a:ext>
            </a:extLst>
          </p:cNvPr>
          <p:cNvSpPr/>
          <p:nvPr/>
        </p:nvSpPr>
        <p:spPr>
          <a:xfrm>
            <a:off x="2205758" y="3280388"/>
            <a:ext cx="195943" cy="177301"/>
          </a:xfrm>
          <a:prstGeom prst="ellipse">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570F7F89-C24A-4982-BEF4-718A25BD25B5}"/>
              </a:ext>
            </a:extLst>
          </p:cNvPr>
          <p:cNvSpPr/>
          <p:nvPr/>
        </p:nvSpPr>
        <p:spPr>
          <a:xfrm>
            <a:off x="2584584" y="3826129"/>
            <a:ext cx="277150" cy="250245"/>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64" name="Oval 63">
            <a:extLst>
              <a:ext uri="{FF2B5EF4-FFF2-40B4-BE49-F238E27FC236}">
                <a16:creationId xmlns:a16="http://schemas.microsoft.com/office/drawing/2014/main" id="{00C7EB46-66B6-43BF-9234-3D172E7C5318}"/>
              </a:ext>
            </a:extLst>
          </p:cNvPr>
          <p:cNvSpPr/>
          <p:nvPr/>
        </p:nvSpPr>
        <p:spPr>
          <a:xfrm>
            <a:off x="1321839" y="3872569"/>
            <a:ext cx="195943" cy="177301"/>
          </a:xfrm>
          <a:prstGeom prst="ellipse">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560ADE27-6A3F-4532-9734-1BB10B0DE303}"/>
              </a:ext>
            </a:extLst>
          </p:cNvPr>
          <p:cNvSpPr/>
          <p:nvPr/>
        </p:nvSpPr>
        <p:spPr>
          <a:xfrm>
            <a:off x="957042" y="4854491"/>
            <a:ext cx="195943" cy="17730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874F4346-8762-419B-9CA2-885BCCD7DB1A}"/>
              </a:ext>
            </a:extLst>
          </p:cNvPr>
          <p:cNvSpPr/>
          <p:nvPr/>
        </p:nvSpPr>
        <p:spPr>
          <a:xfrm>
            <a:off x="1718076" y="3315222"/>
            <a:ext cx="195943" cy="17730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F13EF960-485E-4169-AFD0-3F4C055C39F3}"/>
              </a:ext>
            </a:extLst>
          </p:cNvPr>
          <p:cNvSpPr/>
          <p:nvPr/>
        </p:nvSpPr>
        <p:spPr>
          <a:xfrm>
            <a:off x="799322" y="3336992"/>
            <a:ext cx="195943" cy="17730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8" name="Straight Arrow Connector 67">
            <a:extLst>
              <a:ext uri="{FF2B5EF4-FFF2-40B4-BE49-F238E27FC236}">
                <a16:creationId xmlns:a16="http://schemas.microsoft.com/office/drawing/2014/main" id="{359BE4BD-0E2C-46B8-BE7C-C9C5E98D28EE}"/>
              </a:ext>
            </a:extLst>
          </p:cNvPr>
          <p:cNvCxnSpPr>
            <a:stCxn id="59" idx="2"/>
            <a:endCxn id="61" idx="7"/>
          </p:cNvCxnSpPr>
          <p:nvPr/>
        </p:nvCxnSpPr>
        <p:spPr>
          <a:xfrm flipH="1">
            <a:off x="1484731" y="2363192"/>
            <a:ext cx="459767" cy="4990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1F61FC5C-E6C7-4BFD-9AB3-FAABE0E77902}"/>
              </a:ext>
            </a:extLst>
          </p:cNvPr>
          <p:cNvCxnSpPr>
            <a:cxnSpLocks/>
            <a:stCxn id="59" idx="6"/>
            <a:endCxn id="60" idx="1"/>
          </p:cNvCxnSpPr>
          <p:nvPr/>
        </p:nvCxnSpPr>
        <p:spPr>
          <a:xfrm>
            <a:off x="2140441" y="2363192"/>
            <a:ext cx="366465" cy="46701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BD80D777-DE1E-4524-B64A-CD551417B10A}"/>
              </a:ext>
            </a:extLst>
          </p:cNvPr>
          <p:cNvCxnSpPr>
            <a:cxnSpLocks/>
            <a:endCxn id="63" idx="0"/>
          </p:cNvCxnSpPr>
          <p:nvPr/>
        </p:nvCxnSpPr>
        <p:spPr>
          <a:xfrm>
            <a:off x="2381713" y="3502263"/>
            <a:ext cx="341446" cy="3238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CDCF54A1-12DF-4651-8DB8-F79A175DE3F8}"/>
              </a:ext>
            </a:extLst>
          </p:cNvPr>
          <p:cNvCxnSpPr>
            <a:cxnSpLocks/>
            <a:endCxn id="67" idx="0"/>
          </p:cNvCxnSpPr>
          <p:nvPr/>
        </p:nvCxnSpPr>
        <p:spPr>
          <a:xfrm flipH="1">
            <a:off x="897294" y="2959731"/>
            <a:ext cx="441960" cy="37726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835C753E-17C8-46CD-A6ED-D6F9CA8A6D81}"/>
              </a:ext>
            </a:extLst>
          </p:cNvPr>
          <p:cNvCxnSpPr>
            <a:cxnSpLocks/>
            <a:endCxn id="66" idx="0"/>
          </p:cNvCxnSpPr>
          <p:nvPr/>
        </p:nvCxnSpPr>
        <p:spPr>
          <a:xfrm>
            <a:off x="1515599" y="3016320"/>
            <a:ext cx="300449" cy="29890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CECCE77E-91A2-4CC6-AC90-CF1E204A2A1D}"/>
              </a:ext>
            </a:extLst>
          </p:cNvPr>
          <p:cNvCxnSpPr>
            <a:cxnSpLocks/>
          </p:cNvCxnSpPr>
          <p:nvPr/>
        </p:nvCxnSpPr>
        <p:spPr>
          <a:xfrm flipH="1">
            <a:off x="1384209" y="3048806"/>
            <a:ext cx="4148" cy="76748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919162CF-DF01-4C5E-88F2-72DA6BDA0AEE}"/>
              </a:ext>
            </a:extLst>
          </p:cNvPr>
          <p:cNvCxnSpPr>
            <a:cxnSpLocks/>
          </p:cNvCxnSpPr>
          <p:nvPr/>
        </p:nvCxnSpPr>
        <p:spPr>
          <a:xfrm flipH="1">
            <a:off x="1104116" y="4002174"/>
            <a:ext cx="279892" cy="77071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D65C9625-359D-4668-AD09-93FA3B48014D}"/>
              </a:ext>
            </a:extLst>
          </p:cNvPr>
          <p:cNvSpPr txBox="1"/>
          <p:nvPr/>
        </p:nvSpPr>
        <p:spPr>
          <a:xfrm rot="19172715">
            <a:off x="768213" y="2774738"/>
            <a:ext cx="808898" cy="338554"/>
          </a:xfrm>
          <a:prstGeom prst="rect">
            <a:avLst/>
          </a:prstGeom>
          <a:noFill/>
        </p:spPr>
        <p:txBody>
          <a:bodyPr wrap="square" rtlCol="0">
            <a:spAutoFit/>
          </a:bodyPr>
          <a:lstStyle/>
          <a:p>
            <a:r>
              <a:rPr lang="en-US" sz="1600" dirty="0"/>
              <a:t>(3, 4)</a:t>
            </a:r>
          </a:p>
        </p:txBody>
      </p:sp>
      <p:sp>
        <p:nvSpPr>
          <p:cNvPr id="78" name="Oval 77">
            <a:extLst>
              <a:ext uri="{FF2B5EF4-FFF2-40B4-BE49-F238E27FC236}">
                <a16:creationId xmlns:a16="http://schemas.microsoft.com/office/drawing/2014/main" id="{62096BBF-3277-4864-ADFA-4809AD93C759}"/>
              </a:ext>
            </a:extLst>
          </p:cNvPr>
          <p:cNvSpPr/>
          <p:nvPr/>
        </p:nvSpPr>
        <p:spPr>
          <a:xfrm>
            <a:off x="1577192" y="4551406"/>
            <a:ext cx="195943" cy="17730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9" name="Straight Arrow Connector 78">
            <a:extLst>
              <a:ext uri="{FF2B5EF4-FFF2-40B4-BE49-F238E27FC236}">
                <a16:creationId xmlns:a16="http://schemas.microsoft.com/office/drawing/2014/main" id="{332D891A-AA5E-44E8-898F-3CC3DEC42CD1}"/>
              </a:ext>
            </a:extLst>
          </p:cNvPr>
          <p:cNvCxnSpPr>
            <a:cxnSpLocks/>
            <a:stCxn id="64" idx="5"/>
            <a:endCxn id="78" idx="0"/>
          </p:cNvCxnSpPr>
          <p:nvPr/>
        </p:nvCxnSpPr>
        <p:spPr>
          <a:xfrm>
            <a:off x="1489087" y="4023905"/>
            <a:ext cx="186077" cy="52750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1" name="TextBox 80">
            <a:extLst>
              <a:ext uri="{FF2B5EF4-FFF2-40B4-BE49-F238E27FC236}">
                <a16:creationId xmlns:a16="http://schemas.microsoft.com/office/drawing/2014/main" id="{9FB1E01C-D10B-4E38-AC51-B3D03ADA42BF}"/>
              </a:ext>
            </a:extLst>
          </p:cNvPr>
          <p:cNvSpPr txBox="1"/>
          <p:nvPr/>
        </p:nvSpPr>
        <p:spPr>
          <a:xfrm rot="3006064">
            <a:off x="2376911" y="3393313"/>
            <a:ext cx="645803" cy="338554"/>
          </a:xfrm>
          <a:prstGeom prst="rect">
            <a:avLst/>
          </a:prstGeom>
          <a:noFill/>
        </p:spPr>
        <p:txBody>
          <a:bodyPr wrap="square" rtlCol="0">
            <a:spAutoFit/>
          </a:bodyPr>
          <a:lstStyle/>
          <a:p>
            <a:r>
              <a:rPr lang="en-US" sz="1600" dirty="0"/>
              <a:t>(6, 1)</a:t>
            </a:r>
          </a:p>
        </p:txBody>
      </p:sp>
      <p:sp>
        <p:nvSpPr>
          <p:cNvPr id="82" name="TextBox 81">
            <a:extLst>
              <a:ext uri="{FF2B5EF4-FFF2-40B4-BE49-F238E27FC236}">
                <a16:creationId xmlns:a16="http://schemas.microsoft.com/office/drawing/2014/main" id="{1BAA3288-FD54-44FC-B3D2-4A4A4B33A559}"/>
              </a:ext>
            </a:extLst>
          </p:cNvPr>
          <p:cNvSpPr txBox="1"/>
          <p:nvPr/>
        </p:nvSpPr>
        <p:spPr>
          <a:xfrm rot="18710565">
            <a:off x="1265039" y="2299026"/>
            <a:ext cx="840158" cy="338554"/>
          </a:xfrm>
          <a:prstGeom prst="rect">
            <a:avLst/>
          </a:prstGeom>
          <a:noFill/>
        </p:spPr>
        <p:txBody>
          <a:bodyPr wrap="square" rtlCol="0">
            <a:spAutoFit/>
          </a:bodyPr>
          <a:lstStyle/>
          <a:p>
            <a:r>
              <a:rPr lang="en-US" sz="1600" dirty="0"/>
              <a:t>(0, 1)</a:t>
            </a:r>
          </a:p>
        </p:txBody>
      </p:sp>
      <p:cxnSp>
        <p:nvCxnSpPr>
          <p:cNvPr id="83" name="Straight Arrow Connector 82">
            <a:extLst>
              <a:ext uri="{FF2B5EF4-FFF2-40B4-BE49-F238E27FC236}">
                <a16:creationId xmlns:a16="http://schemas.microsoft.com/office/drawing/2014/main" id="{E97EC645-5377-46C1-AD86-17B9F3BA9D50}"/>
              </a:ext>
            </a:extLst>
          </p:cNvPr>
          <p:cNvCxnSpPr>
            <a:cxnSpLocks/>
          </p:cNvCxnSpPr>
          <p:nvPr/>
        </p:nvCxnSpPr>
        <p:spPr>
          <a:xfrm flipH="1">
            <a:off x="2162826" y="3501756"/>
            <a:ext cx="107001" cy="62830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5" name="Oval 84">
            <a:extLst>
              <a:ext uri="{FF2B5EF4-FFF2-40B4-BE49-F238E27FC236}">
                <a16:creationId xmlns:a16="http://schemas.microsoft.com/office/drawing/2014/main" id="{06BDD0C9-C838-4A39-A925-BBA6F448872E}"/>
              </a:ext>
            </a:extLst>
          </p:cNvPr>
          <p:cNvSpPr/>
          <p:nvPr/>
        </p:nvSpPr>
        <p:spPr>
          <a:xfrm>
            <a:off x="2022006" y="4189956"/>
            <a:ext cx="310619" cy="330090"/>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86" name="TextBox 85">
            <a:extLst>
              <a:ext uri="{FF2B5EF4-FFF2-40B4-BE49-F238E27FC236}">
                <a16:creationId xmlns:a16="http://schemas.microsoft.com/office/drawing/2014/main" id="{EDD74F04-72F8-4B48-B5E1-E0839669AC58}"/>
              </a:ext>
            </a:extLst>
          </p:cNvPr>
          <p:cNvSpPr txBox="1"/>
          <p:nvPr/>
        </p:nvSpPr>
        <p:spPr>
          <a:xfrm rot="3129986">
            <a:off x="2196022" y="2380355"/>
            <a:ext cx="767915" cy="338554"/>
          </a:xfrm>
          <a:prstGeom prst="rect">
            <a:avLst/>
          </a:prstGeom>
          <a:noFill/>
        </p:spPr>
        <p:txBody>
          <a:bodyPr wrap="square" rtlCol="0">
            <a:spAutoFit/>
          </a:bodyPr>
          <a:lstStyle/>
          <a:p>
            <a:r>
              <a:rPr lang="en-US" sz="1600" dirty="0"/>
              <a:t>(6, 1)</a:t>
            </a:r>
          </a:p>
        </p:txBody>
      </p:sp>
      <p:cxnSp>
        <p:nvCxnSpPr>
          <p:cNvPr id="87" name="Straight Arrow Connector 86">
            <a:extLst>
              <a:ext uri="{FF2B5EF4-FFF2-40B4-BE49-F238E27FC236}">
                <a16:creationId xmlns:a16="http://schemas.microsoft.com/office/drawing/2014/main" id="{DE02391F-D962-448D-828D-A9675148A0CE}"/>
              </a:ext>
            </a:extLst>
          </p:cNvPr>
          <p:cNvCxnSpPr>
            <a:cxnSpLocks/>
          </p:cNvCxnSpPr>
          <p:nvPr/>
        </p:nvCxnSpPr>
        <p:spPr>
          <a:xfrm>
            <a:off x="2042470" y="2451842"/>
            <a:ext cx="261260" cy="82854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8" name="TextBox 87">
            <a:extLst>
              <a:ext uri="{FF2B5EF4-FFF2-40B4-BE49-F238E27FC236}">
                <a16:creationId xmlns:a16="http://schemas.microsoft.com/office/drawing/2014/main" id="{4629E2F8-22E2-4337-B16A-4FB53BFD4BAB}"/>
              </a:ext>
            </a:extLst>
          </p:cNvPr>
          <p:cNvSpPr txBox="1"/>
          <p:nvPr/>
        </p:nvSpPr>
        <p:spPr>
          <a:xfrm rot="4221933">
            <a:off x="1957377" y="2712534"/>
            <a:ext cx="728285" cy="338554"/>
          </a:xfrm>
          <a:prstGeom prst="rect">
            <a:avLst/>
          </a:prstGeom>
          <a:noFill/>
        </p:spPr>
        <p:txBody>
          <a:bodyPr wrap="square" rtlCol="0">
            <a:spAutoFit/>
          </a:bodyPr>
          <a:lstStyle/>
          <a:p>
            <a:r>
              <a:rPr lang="en-US" sz="1600" dirty="0"/>
              <a:t>(1, 2)</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E68B2269-EC52-4AA5-8B2C-9F1D7B38A07B}"/>
                  </a:ext>
                </a:extLst>
              </p:cNvPr>
              <p:cNvSpPr txBox="1"/>
              <p:nvPr/>
            </p:nvSpPr>
            <p:spPr>
              <a:xfrm>
                <a:off x="726541" y="1287780"/>
                <a:ext cx="156132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𝑇</m:t>
                      </m:r>
                      <m:r>
                        <a:rPr lang="en-US" b="0" i="1" smtClean="0">
                          <a:latin typeface="Cambria Math" panose="02040503050406030204" pitchFamily="18" charset="0"/>
                        </a:rPr>
                        <m:t>$=</m:t>
                      </m:r>
                      <m:r>
                        <a:rPr lang="en-US" b="0" i="1" smtClean="0">
                          <a:solidFill>
                            <a:schemeClr val="tx1"/>
                          </a:solidFill>
                          <a:latin typeface="Cambria Math" panose="02040503050406030204" pitchFamily="18" charset="0"/>
                        </a:rPr>
                        <m:t>𝑎</m:t>
                      </m:r>
                      <m:r>
                        <a:rPr lang="en-US" b="1" i="1" smtClean="0">
                          <a:solidFill>
                            <a:srgbClr val="7030A0"/>
                          </a:solidFill>
                          <a:latin typeface="Cambria Math" panose="02040503050406030204" pitchFamily="18" charset="0"/>
                        </a:rPr>
                        <m:t>𝒃𝒂𝒂𝒃𝒂</m:t>
                      </m:r>
                      <m:r>
                        <a:rPr lang="en-US" b="1" i="1" smtClean="0">
                          <a:solidFill>
                            <a:srgbClr val="7030A0"/>
                          </a:solidFill>
                          <a:latin typeface="Cambria Math" panose="02040503050406030204" pitchFamily="18" charset="0"/>
                        </a:rPr>
                        <m:t>$</m:t>
                      </m:r>
                    </m:oMath>
                  </m:oMathPara>
                </a14:m>
                <a:endParaRPr lang="en-US" b="1" dirty="0">
                  <a:solidFill>
                    <a:srgbClr val="7030A0"/>
                  </a:solidFill>
                </a:endParaRPr>
              </a:p>
            </p:txBody>
          </p:sp>
        </mc:Choice>
        <mc:Fallback xmlns="">
          <p:sp>
            <p:nvSpPr>
              <p:cNvPr id="5" name="TextBox 4">
                <a:extLst>
                  <a:ext uri="{FF2B5EF4-FFF2-40B4-BE49-F238E27FC236}">
                    <a16:creationId xmlns:a16="http://schemas.microsoft.com/office/drawing/2014/main" id="{E68B2269-EC52-4AA5-8B2C-9F1D7B38A07B}"/>
                  </a:ext>
                </a:extLst>
              </p:cNvPr>
              <p:cNvSpPr txBox="1">
                <a:spLocks noRot="1" noChangeAspect="1" noMove="1" noResize="1" noEditPoints="1" noAdjustHandles="1" noChangeArrowheads="1" noChangeShapeType="1" noTextEdit="1"/>
              </p:cNvSpPr>
              <p:nvPr/>
            </p:nvSpPr>
            <p:spPr>
              <a:xfrm>
                <a:off x="726541" y="1287780"/>
                <a:ext cx="1561325" cy="276999"/>
              </a:xfrm>
              <a:prstGeom prst="rect">
                <a:avLst/>
              </a:prstGeom>
              <a:blipFill>
                <a:blip r:embed="rId3"/>
                <a:stretch>
                  <a:fillRect l="-4297" t="-4348" r="-4688" b="-15217"/>
                </a:stretch>
              </a:blipFill>
            </p:spPr>
            <p:txBody>
              <a:bodyPr/>
              <a:lstStyle/>
              <a:p>
                <a:r>
                  <a:rPr lang="en-US">
                    <a:noFill/>
                  </a:rPr>
                  <a:t> </a:t>
                </a:r>
              </a:p>
            </p:txBody>
          </p:sp>
        </mc:Fallback>
      </mc:AlternateContent>
      <p:sp>
        <p:nvSpPr>
          <p:cNvPr id="40" name="TextBox 39">
            <a:extLst>
              <a:ext uri="{FF2B5EF4-FFF2-40B4-BE49-F238E27FC236}">
                <a16:creationId xmlns:a16="http://schemas.microsoft.com/office/drawing/2014/main" id="{9D666D69-B728-4497-ACBB-5DDCBEF139E4}"/>
              </a:ext>
            </a:extLst>
          </p:cNvPr>
          <p:cNvSpPr txBox="1"/>
          <p:nvPr/>
        </p:nvSpPr>
        <p:spPr>
          <a:xfrm rot="4242391">
            <a:off x="1395175" y="4076369"/>
            <a:ext cx="645803" cy="338554"/>
          </a:xfrm>
          <a:prstGeom prst="rect">
            <a:avLst/>
          </a:prstGeom>
          <a:noFill/>
        </p:spPr>
        <p:txBody>
          <a:bodyPr wrap="square" rtlCol="0">
            <a:spAutoFit/>
          </a:bodyPr>
          <a:lstStyle/>
          <a:p>
            <a:r>
              <a:rPr lang="en-US" sz="1600" dirty="0"/>
              <a:t>(6, 1)</a:t>
            </a:r>
          </a:p>
        </p:txBody>
      </p:sp>
      <p:sp>
        <p:nvSpPr>
          <p:cNvPr id="41" name="TextBox 40">
            <a:extLst>
              <a:ext uri="{FF2B5EF4-FFF2-40B4-BE49-F238E27FC236}">
                <a16:creationId xmlns:a16="http://schemas.microsoft.com/office/drawing/2014/main" id="{F36F9063-2E06-41F5-B341-2739C64BA502}"/>
              </a:ext>
            </a:extLst>
          </p:cNvPr>
          <p:cNvSpPr txBox="1"/>
          <p:nvPr/>
        </p:nvSpPr>
        <p:spPr>
          <a:xfrm rot="2787663">
            <a:off x="1488352" y="2949751"/>
            <a:ext cx="645803" cy="338554"/>
          </a:xfrm>
          <a:prstGeom prst="rect">
            <a:avLst/>
          </a:prstGeom>
          <a:noFill/>
        </p:spPr>
        <p:txBody>
          <a:bodyPr wrap="square" rtlCol="0">
            <a:spAutoFit/>
          </a:bodyPr>
          <a:lstStyle/>
          <a:p>
            <a:r>
              <a:rPr lang="en-US" sz="1600" dirty="0"/>
              <a:t>(6, 1)</a:t>
            </a:r>
          </a:p>
        </p:txBody>
      </p:sp>
      <p:sp>
        <p:nvSpPr>
          <p:cNvPr id="42" name="TextBox 41">
            <a:extLst>
              <a:ext uri="{FF2B5EF4-FFF2-40B4-BE49-F238E27FC236}">
                <a16:creationId xmlns:a16="http://schemas.microsoft.com/office/drawing/2014/main" id="{93ECC266-6215-4378-97D1-2F4407A77964}"/>
              </a:ext>
            </a:extLst>
          </p:cNvPr>
          <p:cNvSpPr txBox="1"/>
          <p:nvPr/>
        </p:nvSpPr>
        <p:spPr>
          <a:xfrm rot="16200000">
            <a:off x="823248" y="3239055"/>
            <a:ext cx="728285" cy="338554"/>
          </a:xfrm>
          <a:prstGeom prst="rect">
            <a:avLst/>
          </a:prstGeom>
          <a:noFill/>
        </p:spPr>
        <p:txBody>
          <a:bodyPr wrap="square" rtlCol="0">
            <a:spAutoFit/>
          </a:bodyPr>
          <a:lstStyle/>
          <a:p>
            <a:r>
              <a:rPr lang="en-US" sz="1600" dirty="0"/>
              <a:t>(1, 2)</a:t>
            </a:r>
          </a:p>
        </p:txBody>
      </p:sp>
      <p:sp>
        <p:nvSpPr>
          <p:cNvPr id="4" name="Rectangle 3">
            <a:extLst>
              <a:ext uri="{FF2B5EF4-FFF2-40B4-BE49-F238E27FC236}">
                <a16:creationId xmlns:a16="http://schemas.microsoft.com/office/drawing/2014/main" id="{E1756B9D-1D8A-4BC4-BFF5-D3B681C9C7FC}"/>
              </a:ext>
            </a:extLst>
          </p:cNvPr>
          <p:cNvSpPr/>
          <p:nvPr/>
        </p:nvSpPr>
        <p:spPr>
          <a:xfrm rot="16880225">
            <a:off x="1704538" y="3644384"/>
            <a:ext cx="670376" cy="369332"/>
          </a:xfrm>
          <a:prstGeom prst="rect">
            <a:avLst/>
          </a:prstGeom>
        </p:spPr>
        <p:txBody>
          <a:bodyPr wrap="none">
            <a:spAutoFit/>
          </a:bodyPr>
          <a:lstStyle/>
          <a:p>
            <a:r>
              <a:rPr lang="en-US" dirty="0"/>
              <a:t>(3, 4)</a:t>
            </a:r>
          </a:p>
        </p:txBody>
      </p:sp>
      <p:sp>
        <p:nvSpPr>
          <p:cNvPr id="43" name="Rectangle 42">
            <a:extLst>
              <a:ext uri="{FF2B5EF4-FFF2-40B4-BE49-F238E27FC236}">
                <a16:creationId xmlns:a16="http://schemas.microsoft.com/office/drawing/2014/main" id="{54BE671E-DC04-45F2-AD3D-B453B0258D22}"/>
              </a:ext>
            </a:extLst>
          </p:cNvPr>
          <p:cNvSpPr/>
          <p:nvPr/>
        </p:nvSpPr>
        <p:spPr>
          <a:xfrm rot="17561270">
            <a:off x="735093" y="4245684"/>
            <a:ext cx="670376" cy="369332"/>
          </a:xfrm>
          <a:prstGeom prst="rect">
            <a:avLst/>
          </a:prstGeom>
        </p:spPr>
        <p:txBody>
          <a:bodyPr wrap="none">
            <a:spAutoFit/>
          </a:bodyPr>
          <a:lstStyle/>
          <a:p>
            <a:r>
              <a:rPr lang="en-US" dirty="0"/>
              <a:t>(3, 4)</a:t>
            </a:r>
          </a:p>
        </p:txBody>
      </p:sp>
      <p:sp>
        <p:nvSpPr>
          <p:cNvPr id="9" name="Oval 8">
            <a:extLst>
              <a:ext uri="{FF2B5EF4-FFF2-40B4-BE49-F238E27FC236}">
                <a16:creationId xmlns:a16="http://schemas.microsoft.com/office/drawing/2014/main" id="{4A5F273E-16C3-441E-8E0A-08E4DF535CB9}"/>
              </a:ext>
            </a:extLst>
          </p:cNvPr>
          <p:cNvSpPr/>
          <p:nvPr/>
        </p:nvSpPr>
        <p:spPr>
          <a:xfrm>
            <a:off x="5291667" y="2658533"/>
            <a:ext cx="1944789" cy="97366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7BD715EB-6014-4838-8ED8-21260A641C91}"/>
              </a:ext>
            </a:extLst>
          </p:cNvPr>
          <p:cNvSpPr txBox="1"/>
          <p:nvPr/>
        </p:nvSpPr>
        <p:spPr>
          <a:xfrm>
            <a:off x="4382650" y="4049871"/>
            <a:ext cx="6487511" cy="1631216"/>
          </a:xfrm>
          <a:prstGeom prst="rect">
            <a:avLst/>
          </a:prstGeom>
          <a:noFill/>
        </p:spPr>
        <p:txBody>
          <a:bodyPr wrap="square" rtlCol="0">
            <a:spAutoFit/>
          </a:bodyPr>
          <a:lstStyle/>
          <a:p>
            <a:pPr marL="285750" indent="-285750">
              <a:buFont typeface="Arial" panose="020B0604020202020204" pitchFamily="34" charset="0"/>
              <a:buChar char="•"/>
            </a:pPr>
            <a:r>
              <a:rPr lang="en-US" sz="2000" dirty="0"/>
              <a:t>Final tweak: The </a:t>
            </a:r>
            <a:r>
              <a:rPr lang="en-US" sz="2000" b="1" dirty="0">
                <a:solidFill>
                  <a:srgbClr val="7030A0"/>
                </a:solidFill>
              </a:rPr>
              <a:t>leaf nodes </a:t>
            </a:r>
            <a:r>
              <a:rPr lang="en-US" sz="2000" dirty="0"/>
              <a:t>will be associated with the (zero-indexed) offsets of the </a:t>
            </a:r>
            <a:r>
              <a:rPr lang="en-US" sz="2000" b="1" i="1" dirty="0">
                <a:solidFill>
                  <a:schemeClr val="accent5"/>
                </a:solidFill>
              </a:rPr>
              <a:t>entire suffixes to which they correspond.</a:t>
            </a:r>
          </a:p>
          <a:p>
            <a:pPr marL="742950" lvl="1" indent="-285750">
              <a:buFont typeface="Arial" panose="020B0604020202020204" pitchFamily="34" charset="0"/>
              <a:buChar char="•"/>
            </a:pPr>
            <a:r>
              <a:rPr lang="en-US" sz="2000" dirty="0"/>
              <a:t>Recall that the per-inner-node offsets we have stored concern the offsets of </a:t>
            </a:r>
            <a:r>
              <a:rPr lang="en-US" sz="2000" b="1" dirty="0">
                <a:solidFill>
                  <a:schemeClr val="accent1"/>
                </a:solidFill>
              </a:rPr>
              <a:t>substrings</a:t>
            </a:r>
            <a:r>
              <a:rPr lang="en-US" sz="2000" dirty="0"/>
              <a:t> of these suffixes.</a:t>
            </a:r>
          </a:p>
        </p:txBody>
      </p:sp>
    </p:spTree>
    <p:extLst>
      <p:ext uri="{BB962C8B-B14F-4D97-AF65-F5344CB8AC3E}">
        <p14:creationId xmlns:p14="http://schemas.microsoft.com/office/powerpoint/2010/main" val="216880301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4F3F9-C2E6-4F79-8B43-C62096957853}"/>
              </a:ext>
            </a:extLst>
          </p:cNvPr>
          <p:cNvSpPr>
            <a:spLocks noGrp="1"/>
          </p:cNvSpPr>
          <p:nvPr>
            <p:ph type="title"/>
          </p:nvPr>
        </p:nvSpPr>
        <p:spPr/>
        <p:txBody>
          <a:bodyPr/>
          <a:lstStyle/>
          <a:p>
            <a:pPr algn="ctr"/>
            <a:r>
              <a:rPr lang="en-US" dirty="0"/>
              <a:t>Quiz time!</a:t>
            </a:r>
          </a:p>
        </p:txBody>
      </p:sp>
      <mc:AlternateContent xmlns:mc="http://schemas.openxmlformats.org/markup-compatibility/2006" xmlns:a14="http://schemas.microsoft.com/office/drawing/2010/main">
        <mc:Choice Requires="a14">
          <p:sp>
            <p:nvSpPr>
              <p:cNvPr id="104" name="TextBox 103">
                <a:extLst>
                  <a:ext uri="{FF2B5EF4-FFF2-40B4-BE49-F238E27FC236}">
                    <a16:creationId xmlns:a16="http://schemas.microsoft.com/office/drawing/2014/main" id="{3EAD760C-5A1C-4BA6-B155-A8210994F4A3}"/>
                  </a:ext>
                </a:extLst>
              </p:cNvPr>
              <p:cNvSpPr txBox="1"/>
              <p:nvPr/>
            </p:nvSpPr>
            <p:spPr>
              <a:xfrm>
                <a:off x="4188890" y="1841747"/>
                <a:ext cx="6487511" cy="707886"/>
              </a:xfrm>
              <a:prstGeom prst="rect">
                <a:avLst/>
              </a:prstGeom>
              <a:noFill/>
            </p:spPr>
            <p:txBody>
              <a:bodyPr wrap="square" rtlCol="0">
                <a:spAutoFit/>
              </a:bodyPr>
              <a:lstStyle/>
              <a:p>
                <a:pPr marL="285750" indent="-285750">
                  <a:buFont typeface="Arial" panose="020B0604020202020204" pitchFamily="34" charset="0"/>
                  <a:buChar char="•"/>
                </a:pPr>
                <a:r>
                  <a:rPr lang="en-US" dirty="0"/>
                  <a:t>A suffix tree, as shown on the left, consumes </a:t>
                </a:r>
                <a14:m>
                  <m:oMath xmlns:m="http://schemas.openxmlformats.org/officeDocument/2006/math">
                    <m:r>
                      <a:rPr lang="en-US" b="1" i="1" u="sng" smtClean="0">
                        <a:latin typeface="Cambria Math" panose="02040503050406030204" pitchFamily="18" charset="0"/>
                        <a:ea typeface="Cambria Math" panose="02040503050406030204" pitchFamily="18" charset="0"/>
                      </a:rPr>
                      <m:t>𝓞</m:t>
                    </m:r>
                    <m:r>
                      <a:rPr lang="en-US" b="1" i="1" u="sng" smtClean="0">
                        <a:latin typeface="Cambria Math" panose="02040503050406030204" pitchFamily="18" charset="0"/>
                        <a:ea typeface="Cambria Math" panose="02040503050406030204" pitchFamily="18" charset="0"/>
                      </a:rPr>
                      <m:t>(</m:t>
                    </m:r>
                    <m:sSup>
                      <m:sSupPr>
                        <m:ctrlPr>
                          <a:rPr lang="en-US" b="1" i="1" u="sng" smtClean="0">
                            <a:latin typeface="Cambria Math" panose="02040503050406030204" pitchFamily="18" charset="0"/>
                            <a:ea typeface="Cambria Math" panose="02040503050406030204" pitchFamily="18" charset="0"/>
                          </a:rPr>
                        </m:ctrlPr>
                      </m:sSupPr>
                      <m:e>
                        <m:r>
                          <a:rPr lang="en-US" b="1" i="1" u="sng" smtClean="0">
                            <a:latin typeface="Cambria Math" panose="02040503050406030204" pitchFamily="18" charset="0"/>
                            <a:ea typeface="Cambria Math" panose="02040503050406030204" pitchFamily="18" charset="0"/>
                          </a:rPr>
                          <m:t>𝒏</m:t>
                        </m:r>
                      </m:e>
                      <m:sup>
                        <m:r>
                          <a:rPr lang="en-US" b="1" i="1" u="sng" smtClean="0">
                            <a:latin typeface="Cambria Math" panose="02040503050406030204" pitchFamily="18" charset="0"/>
                            <a:ea typeface="Cambria Math" panose="02040503050406030204" pitchFamily="18" charset="0"/>
                          </a:rPr>
                          <m:t> </m:t>
                        </m:r>
                      </m:sup>
                    </m:sSup>
                    <m:r>
                      <a:rPr lang="en-US" b="1" i="1" u="sng" smtClean="0">
                        <a:latin typeface="Cambria Math" panose="02040503050406030204" pitchFamily="18" charset="0"/>
                        <a:ea typeface="Cambria Math" panose="02040503050406030204" pitchFamily="18" charset="0"/>
                      </a:rPr>
                      <m:t>)</m:t>
                    </m:r>
                  </m:oMath>
                </a14:m>
                <a:r>
                  <a:rPr lang="en-US" sz="2000" b="1" u="sng" dirty="0"/>
                  <a:t> space </a:t>
                </a:r>
                <a:r>
                  <a:rPr lang="en-US" sz="2000" dirty="0"/>
                  <a:t>(for a text of length </a:t>
                </a:r>
                <a14:m>
                  <m:oMath xmlns:m="http://schemas.openxmlformats.org/officeDocument/2006/math">
                    <m:r>
                      <a:rPr lang="en-US" sz="2000" b="0" i="1" smtClean="0">
                        <a:latin typeface="Cambria Math" panose="02040503050406030204" pitchFamily="18" charset="0"/>
                      </a:rPr>
                      <m:t>𝑛</m:t>
                    </m:r>
                  </m:oMath>
                </a14:m>
                <a:r>
                  <a:rPr lang="en-US" sz="2000" dirty="0"/>
                  <a:t>).</a:t>
                </a:r>
              </a:p>
            </p:txBody>
          </p:sp>
        </mc:Choice>
        <mc:Fallback xmlns="">
          <p:sp>
            <p:nvSpPr>
              <p:cNvPr id="104" name="TextBox 103">
                <a:extLst>
                  <a:ext uri="{FF2B5EF4-FFF2-40B4-BE49-F238E27FC236}">
                    <a16:creationId xmlns:a16="http://schemas.microsoft.com/office/drawing/2014/main" id="{3EAD760C-5A1C-4BA6-B155-A8210994F4A3}"/>
                  </a:ext>
                </a:extLst>
              </p:cNvPr>
              <p:cNvSpPr txBox="1">
                <a:spLocks noRot="1" noChangeAspect="1" noMove="1" noResize="1" noEditPoints="1" noAdjustHandles="1" noChangeArrowheads="1" noChangeShapeType="1" noTextEdit="1"/>
              </p:cNvSpPr>
              <p:nvPr/>
            </p:nvSpPr>
            <p:spPr>
              <a:xfrm>
                <a:off x="4188890" y="1841747"/>
                <a:ext cx="6487511" cy="707886"/>
              </a:xfrm>
              <a:prstGeom prst="rect">
                <a:avLst/>
              </a:prstGeom>
              <a:blipFill>
                <a:blip r:embed="rId2"/>
                <a:stretch>
                  <a:fillRect l="-564" t="-4310" b="-14655"/>
                </a:stretch>
              </a:blipFill>
            </p:spPr>
            <p:txBody>
              <a:bodyPr/>
              <a:lstStyle/>
              <a:p>
                <a:r>
                  <a:rPr lang="en-US">
                    <a:noFill/>
                  </a:rPr>
                  <a:t> </a:t>
                </a:r>
              </a:p>
            </p:txBody>
          </p:sp>
        </mc:Fallback>
      </mc:AlternateContent>
      <p:sp>
        <p:nvSpPr>
          <p:cNvPr id="3" name="Rectangle: Rounded Corners 2">
            <a:extLst>
              <a:ext uri="{FF2B5EF4-FFF2-40B4-BE49-F238E27FC236}">
                <a16:creationId xmlns:a16="http://schemas.microsoft.com/office/drawing/2014/main" id="{AA89B765-FEE6-43E2-B8BD-B4426A14999E}"/>
              </a:ext>
            </a:extLst>
          </p:cNvPr>
          <p:cNvSpPr/>
          <p:nvPr/>
        </p:nvSpPr>
        <p:spPr>
          <a:xfrm>
            <a:off x="5589665" y="2842221"/>
            <a:ext cx="1356777" cy="58627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True</a:t>
            </a:r>
          </a:p>
        </p:txBody>
      </p:sp>
      <p:sp>
        <p:nvSpPr>
          <p:cNvPr id="39" name="Rectangle: Rounded Corners 38">
            <a:extLst>
              <a:ext uri="{FF2B5EF4-FFF2-40B4-BE49-F238E27FC236}">
                <a16:creationId xmlns:a16="http://schemas.microsoft.com/office/drawing/2014/main" id="{3373702B-0E3E-4FF6-8664-03C5899EBD8D}"/>
              </a:ext>
            </a:extLst>
          </p:cNvPr>
          <p:cNvSpPr/>
          <p:nvPr/>
        </p:nvSpPr>
        <p:spPr>
          <a:xfrm>
            <a:off x="7660223" y="2803460"/>
            <a:ext cx="1356777" cy="58627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False</a:t>
            </a:r>
          </a:p>
        </p:txBody>
      </p:sp>
      <p:sp>
        <p:nvSpPr>
          <p:cNvPr id="59" name="Oval 58">
            <a:extLst>
              <a:ext uri="{FF2B5EF4-FFF2-40B4-BE49-F238E27FC236}">
                <a16:creationId xmlns:a16="http://schemas.microsoft.com/office/drawing/2014/main" id="{53A38010-7ECF-4238-8787-1FB57551C527}"/>
              </a:ext>
            </a:extLst>
          </p:cNvPr>
          <p:cNvSpPr/>
          <p:nvPr/>
        </p:nvSpPr>
        <p:spPr>
          <a:xfrm>
            <a:off x="1944498" y="2274541"/>
            <a:ext cx="195943" cy="177301"/>
          </a:xfrm>
          <a:prstGeom prst="ellipse">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092B6D48-4A92-4F1F-8821-58D7623AA82D}"/>
              </a:ext>
            </a:extLst>
          </p:cNvPr>
          <p:cNvSpPr/>
          <p:nvPr/>
        </p:nvSpPr>
        <p:spPr>
          <a:xfrm>
            <a:off x="2462662" y="2792705"/>
            <a:ext cx="302114" cy="25610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6</a:t>
            </a:r>
          </a:p>
        </p:txBody>
      </p:sp>
      <p:sp>
        <p:nvSpPr>
          <p:cNvPr id="61" name="Oval 60">
            <a:extLst>
              <a:ext uri="{FF2B5EF4-FFF2-40B4-BE49-F238E27FC236}">
                <a16:creationId xmlns:a16="http://schemas.microsoft.com/office/drawing/2014/main" id="{630D5919-8813-4316-AB0B-7F4EC93FB070}"/>
              </a:ext>
            </a:extLst>
          </p:cNvPr>
          <p:cNvSpPr/>
          <p:nvPr/>
        </p:nvSpPr>
        <p:spPr>
          <a:xfrm>
            <a:off x="1317483" y="2836247"/>
            <a:ext cx="195943" cy="177301"/>
          </a:xfrm>
          <a:prstGeom prst="ellipse">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594C9F9C-1BDE-4918-B71C-248069C481C1}"/>
              </a:ext>
            </a:extLst>
          </p:cNvPr>
          <p:cNvSpPr/>
          <p:nvPr/>
        </p:nvSpPr>
        <p:spPr>
          <a:xfrm>
            <a:off x="2205758" y="3280388"/>
            <a:ext cx="195943" cy="177301"/>
          </a:xfrm>
          <a:prstGeom prst="ellipse">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570F7F89-C24A-4982-BEF4-718A25BD25B5}"/>
              </a:ext>
            </a:extLst>
          </p:cNvPr>
          <p:cNvSpPr/>
          <p:nvPr/>
        </p:nvSpPr>
        <p:spPr>
          <a:xfrm>
            <a:off x="2584584" y="3826129"/>
            <a:ext cx="277150" cy="250245"/>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64" name="Oval 63">
            <a:extLst>
              <a:ext uri="{FF2B5EF4-FFF2-40B4-BE49-F238E27FC236}">
                <a16:creationId xmlns:a16="http://schemas.microsoft.com/office/drawing/2014/main" id="{00C7EB46-66B6-43BF-9234-3D172E7C5318}"/>
              </a:ext>
            </a:extLst>
          </p:cNvPr>
          <p:cNvSpPr/>
          <p:nvPr/>
        </p:nvSpPr>
        <p:spPr>
          <a:xfrm>
            <a:off x="1321839" y="3872569"/>
            <a:ext cx="195943" cy="177301"/>
          </a:xfrm>
          <a:prstGeom prst="ellipse">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560ADE27-6A3F-4532-9734-1BB10B0DE303}"/>
              </a:ext>
            </a:extLst>
          </p:cNvPr>
          <p:cNvSpPr/>
          <p:nvPr/>
        </p:nvSpPr>
        <p:spPr>
          <a:xfrm>
            <a:off x="957042" y="4854491"/>
            <a:ext cx="195943" cy="17730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874F4346-8762-419B-9CA2-885BCCD7DB1A}"/>
              </a:ext>
            </a:extLst>
          </p:cNvPr>
          <p:cNvSpPr/>
          <p:nvPr/>
        </p:nvSpPr>
        <p:spPr>
          <a:xfrm>
            <a:off x="1718076" y="3315222"/>
            <a:ext cx="195943" cy="17730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F13EF960-485E-4169-AFD0-3F4C055C39F3}"/>
              </a:ext>
            </a:extLst>
          </p:cNvPr>
          <p:cNvSpPr/>
          <p:nvPr/>
        </p:nvSpPr>
        <p:spPr>
          <a:xfrm>
            <a:off x="799322" y="3336992"/>
            <a:ext cx="195943" cy="17730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8" name="Straight Arrow Connector 67">
            <a:extLst>
              <a:ext uri="{FF2B5EF4-FFF2-40B4-BE49-F238E27FC236}">
                <a16:creationId xmlns:a16="http://schemas.microsoft.com/office/drawing/2014/main" id="{359BE4BD-0E2C-46B8-BE7C-C9C5E98D28EE}"/>
              </a:ext>
            </a:extLst>
          </p:cNvPr>
          <p:cNvCxnSpPr>
            <a:stCxn id="59" idx="2"/>
            <a:endCxn id="61" idx="7"/>
          </p:cNvCxnSpPr>
          <p:nvPr/>
        </p:nvCxnSpPr>
        <p:spPr>
          <a:xfrm flipH="1">
            <a:off x="1484731" y="2363192"/>
            <a:ext cx="459767" cy="4990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1F61FC5C-E6C7-4BFD-9AB3-FAABE0E77902}"/>
              </a:ext>
            </a:extLst>
          </p:cNvPr>
          <p:cNvCxnSpPr>
            <a:cxnSpLocks/>
            <a:stCxn id="59" idx="6"/>
            <a:endCxn id="60" idx="1"/>
          </p:cNvCxnSpPr>
          <p:nvPr/>
        </p:nvCxnSpPr>
        <p:spPr>
          <a:xfrm>
            <a:off x="2140441" y="2363192"/>
            <a:ext cx="366465" cy="46701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BD80D777-DE1E-4524-B64A-CD551417B10A}"/>
              </a:ext>
            </a:extLst>
          </p:cNvPr>
          <p:cNvCxnSpPr>
            <a:cxnSpLocks/>
            <a:endCxn id="63" idx="0"/>
          </p:cNvCxnSpPr>
          <p:nvPr/>
        </p:nvCxnSpPr>
        <p:spPr>
          <a:xfrm>
            <a:off x="2381713" y="3502263"/>
            <a:ext cx="341446" cy="3238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CDCF54A1-12DF-4651-8DB8-F79A175DE3F8}"/>
              </a:ext>
            </a:extLst>
          </p:cNvPr>
          <p:cNvCxnSpPr>
            <a:cxnSpLocks/>
            <a:endCxn id="67" idx="0"/>
          </p:cNvCxnSpPr>
          <p:nvPr/>
        </p:nvCxnSpPr>
        <p:spPr>
          <a:xfrm flipH="1">
            <a:off x="897294" y="2959731"/>
            <a:ext cx="441960" cy="37726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835C753E-17C8-46CD-A6ED-D6F9CA8A6D81}"/>
              </a:ext>
            </a:extLst>
          </p:cNvPr>
          <p:cNvCxnSpPr>
            <a:cxnSpLocks/>
            <a:endCxn id="66" idx="0"/>
          </p:cNvCxnSpPr>
          <p:nvPr/>
        </p:nvCxnSpPr>
        <p:spPr>
          <a:xfrm>
            <a:off x="1515599" y="3016320"/>
            <a:ext cx="300449" cy="29890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CECCE77E-91A2-4CC6-AC90-CF1E204A2A1D}"/>
              </a:ext>
            </a:extLst>
          </p:cNvPr>
          <p:cNvCxnSpPr>
            <a:cxnSpLocks/>
          </p:cNvCxnSpPr>
          <p:nvPr/>
        </p:nvCxnSpPr>
        <p:spPr>
          <a:xfrm flipH="1">
            <a:off x="1384209" y="3048806"/>
            <a:ext cx="4148" cy="76748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919162CF-DF01-4C5E-88F2-72DA6BDA0AEE}"/>
              </a:ext>
            </a:extLst>
          </p:cNvPr>
          <p:cNvCxnSpPr>
            <a:cxnSpLocks/>
          </p:cNvCxnSpPr>
          <p:nvPr/>
        </p:nvCxnSpPr>
        <p:spPr>
          <a:xfrm flipH="1">
            <a:off x="1104116" y="4002174"/>
            <a:ext cx="279892" cy="77071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D65C9625-359D-4668-AD09-93FA3B48014D}"/>
              </a:ext>
            </a:extLst>
          </p:cNvPr>
          <p:cNvSpPr txBox="1"/>
          <p:nvPr/>
        </p:nvSpPr>
        <p:spPr>
          <a:xfrm rot="19172715">
            <a:off x="768213" y="2774738"/>
            <a:ext cx="808898" cy="338554"/>
          </a:xfrm>
          <a:prstGeom prst="rect">
            <a:avLst/>
          </a:prstGeom>
          <a:noFill/>
        </p:spPr>
        <p:txBody>
          <a:bodyPr wrap="square" rtlCol="0">
            <a:spAutoFit/>
          </a:bodyPr>
          <a:lstStyle/>
          <a:p>
            <a:r>
              <a:rPr lang="en-US" sz="1600" dirty="0"/>
              <a:t>(3, 4)</a:t>
            </a:r>
          </a:p>
        </p:txBody>
      </p:sp>
      <p:sp>
        <p:nvSpPr>
          <p:cNvPr id="78" name="Oval 77">
            <a:extLst>
              <a:ext uri="{FF2B5EF4-FFF2-40B4-BE49-F238E27FC236}">
                <a16:creationId xmlns:a16="http://schemas.microsoft.com/office/drawing/2014/main" id="{62096BBF-3277-4864-ADFA-4809AD93C759}"/>
              </a:ext>
            </a:extLst>
          </p:cNvPr>
          <p:cNvSpPr/>
          <p:nvPr/>
        </p:nvSpPr>
        <p:spPr>
          <a:xfrm>
            <a:off x="1577192" y="4551406"/>
            <a:ext cx="336827" cy="303085"/>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cxnSp>
        <p:nvCxnSpPr>
          <p:cNvPr id="79" name="Straight Arrow Connector 78">
            <a:extLst>
              <a:ext uri="{FF2B5EF4-FFF2-40B4-BE49-F238E27FC236}">
                <a16:creationId xmlns:a16="http://schemas.microsoft.com/office/drawing/2014/main" id="{332D891A-AA5E-44E8-898F-3CC3DEC42CD1}"/>
              </a:ext>
            </a:extLst>
          </p:cNvPr>
          <p:cNvCxnSpPr>
            <a:cxnSpLocks/>
            <a:stCxn id="64" idx="5"/>
            <a:endCxn id="78" idx="0"/>
          </p:cNvCxnSpPr>
          <p:nvPr/>
        </p:nvCxnSpPr>
        <p:spPr>
          <a:xfrm>
            <a:off x="1489087" y="4023905"/>
            <a:ext cx="256519" cy="52750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1" name="TextBox 80">
            <a:extLst>
              <a:ext uri="{FF2B5EF4-FFF2-40B4-BE49-F238E27FC236}">
                <a16:creationId xmlns:a16="http://schemas.microsoft.com/office/drawing/2014/main" id="{9FB1E01C-D10B-4E38-AC51-B3D03ADA42BF}"/>
              </a:ext>
            </a:extLst>
          </p:cNvPr>
          <p:cNvSpPr txBox="1"/>
          <p:nvPr/>
        </p:nvSpPr>
        <p:spPr>
          <a:xfrm rot="3006064">
            <a:off x="2376911" y="3393313"/>
            <a:ext cx="645803" cy="338554"/>
          </a:xfrm>
          <a:prstGeom prst="rect">
            <a:avLst/>
          </a:prstGeom>
          <a:noFill/>
        </p:spPr>
        <p:txBody>
          <a:bodyPr wrap="square" rtlCol="0">
            <a:spAutoFit/>
          </a:bodyPr>
          <a:lstStyle/>
          <a:p>
            <a:r>
              <a:rPr lang="en-US" sz="1600" dirty="0"/>
              <a:t>(6, 1)</a:t>
            </a:r>
          </a:p>
        </p:txBody>
      </p:sp>
      <p:sp>
        <p:nvSpPr>
          <p:cNvPr id="82" name="TextBox 81">
            <a:extLst>
              <a:ext uri="{FF2B5EF4-FFF2-40B4-BE49-F238E27FC236}">
                <a16:creationId xmlns:a16="http://schemas.microsoft.com/office/drawing/2014/main" id="{1BAA3288-FD54-44FC-B3D2-4A4A4B33A559}"/>
              </a:ext>
            </a:extLst>
          </p:cNvPr>
          <p:cNvSpPr txBox="1"/>
          <p:nvPr/>
        </p:nvSpPr>
        <p:spPr>
          <a:xfrm rot="18710565">
            <a:off x="1265039" y="2299026"/>
            <a:ext cx="840158" cy="338554"/>
          </a:xfrm>
          <a:prstGeom prst="rect">
            <a:avLst/>
          </a:prstGeom>
          <a:noFill/>
        </p:spPr>
        <p:txBody>
          <a:bodyPr wrap="square" rtlCol="0">
            <a:spAutoFit/>
          </a:bodyPr>
          <a:lstStyle/>
          <a:p>
            <a:r>
              <a:rPr lang="en-US" sz="1600" dirty="0"/>
              <a:t>(0, 1)</a:t>
            </a:r>
          </a:p>
        </p:txBody>
      </p:sp>
      <p:cxnSp>
        <p:nvCxnSpPr>
          <p:cNvPr id="83" name="Straight Arrow Connector 82">
            <a:extLst>
              <a:ext uri="{FF2B5EF4-FFF2-40B4-BE49-F238E27FC236}">
                <a16:creationId xmlns:a16="http://schemas.microsoft.com/office/drawing/2014/main" id="{E97EC645-5377-46C1-AD86-17B9F3BA9D50}"/>
              </a:ext>
            </a:extLst>
          </p:cNvPr>
          <p:cNvCxnSpPr>
            <a:cxnSpLocks/>
          </p:cNvCxnSpPr>
          <p:nvPr/>
        </p:nvCxnSpPr>
        <p:spPr>
          <a:xfrm flipH="1">
            <a:off x="2162826" y="3501756"/>
            <a:ext cx="107001" cy="62830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5" name="Oval 84">
            <a:extLst>
              <a:ext uri="{FF2B5EF4-FFF2-40B4-BE49-F238E27FC236}">
                <a16:creationId xmlns:a16="http://schemas.microsoft.com/office/drawing/2014/main" id="{06BDD0C9-C838-4A39-A925-BBA6F448872E}"/>
              </a:ext>
            </a:extLst>
          </p:cNvPr>
          <p:cNvSpPr/>
          <p:nvPr/>
        </p:nvSpPr>
        <p:spPr>
          <a:xfrm>
            <a:off x="2022006" y="4189956"/>
            <a:ext cx="310619" cy="330090"/>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86" name="TextBox 85">
            <a:extLst>
              <a:ext uri="{FF2B5EF4-FFF2-40B4-BE49-F238E27FC236}">
                <a16:creationId xmlns:a16="http://schemas.microsoft.com/office/drawing/2014/main" id="{EDD74F04-72F8-4B48-B5E1-E0839669AC58}"/>
              </a:ext>
            </a:extLst>
          </p:cNvPr>
          <p:cNvSpPr txBox="1"/>
          <p:nvPr/>
        </p:nvSpPr>
        <p:spPr>
          <a:xfrm rot="3129986">
            <a:off x="2196022" y="2380355"/>
            <a:ext cx="767915" cy="338554"/>
          </a:xfrm>
          <a:prstGeom prst="rect">
            <a:avLst/>
          </a:prstGeom>
          <a:noFill/>
        </p:spPr>
        <p:txBody>
          <a:bodyPr wrap="square" rtlCol="0">
            <a:spAutoFit/>
          </a:bodyPr>
          <a:lstStyle/>
          <a:p>
            <a:r>
              <a:rPr lang="en-US" sz="1600" dirty="0"/>
              <a:t>(6, 1)</a:t>
            </a:r>
          </a:p>
        </p:txBody>
      </p:sp>
      <p:cxnSp>
        <p:nvCxnSpPr>
          <p:cNvPr id="87" name="Straight Arrow Connector 86">
            <a:extLst>
              <a:ext uri="{FF2B5EF4-FFF2-40B4-BE49-F238E27FC236}">
                <a16:creationId xmlns:a16="http://schemas.microsoft.com/office/drawing/2014/main" id="{DE02391F-D962-448D-828D-A9675148A0CE}"/>
              </a:ext>
            </a:extLst>
          </p:cNvPr>
          <p:cNvCxnSpPr>
            <a:cxnSpLocks/>
          </p:cNvCxnSpPr>
          <p:nvPr/>
        </p:nvCxnSpPr>
        <p:spPr>
          <a:xfrm>
            <a:off x="2042470" y="2451842"/>
            <a:ext cx="261260" cy="82854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8" name="TextBox 87">
            <a:extLst>
              <a:ext uri="{FF2B5EF4-FFF2-40B4-BE49-F238E27FC236}">
                <a16:creationId xmlns:a16="http://schemas.microsoft.com/office/drawing/2014/main" id="{4629E2F8-22E2-4337-B16A-4FB53BFD4BAB}"/>
              </a:ext>
            </a:extLst>
          </p:cNvPr>
          <p:cNvSpPr txBox="1"/>
          <p:nvPr/>
        </p:nvSpPr>
        <p:spPr>
          <a:xfrm rot="4221933">
            <a:off x="1957377" y="2712534"/>
            <a:ext cx="728285" cy="338554"/>
          </a:xfrm>
          <a:prstGeom prst="rect">
            <a:avLst/>
          </a:prstGeom>
          <a:noFill/>
        </p:spPr>
        <p:txBody>
          <a:bodyPr wrap="square" rtlCol="0">
            <a:spAutoFit/>
          </a:bodyPr>
          <a:lstStyle/>
          <a:p>
            <a:r>
              <a:rPr lang="en-US" sz="1600" dirty="0"/>
              <a:t>(1, 2)</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E68B2269-EC52-4AA5-8B2C-9F1D7B38A07B}"/>
                  </a:ext>
                </a:extLst>
              </p:cNvPr>
              <p:cNvSpPr txBox="1"/>
              <p:nvPr/>
            </p:nvSpPr>
            <p:spPr>
              <a:xfrm>
                <a:off x="726541" y="1287780"/>
                <a:ext cx="156132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𝑇</m:t>
                      </m:r>
                      <m:r>
                        <a:rPr lang="en-US" b="0" i="1" smtClean="0">
                          <a:latin typeface="Cambria Math" panose="02040503050406030204" pitchFamily="18" charset="0"/>
                        </a:rPr>
                        <m:t>$=</m:t>
                      </m:r>
                      <m:r>
                        <a:rPr lang="en-US" b="0" i="1" smtClean="0">
                          <a:solidFill>
                            <a:schemeClr val="tx1"/>
                          </a:solidFill>
                          <a:latin typeface="Cambria Math" panose="02040503050406030204" pitchFamily="18" charset="0"/>
                        </a:rPr>
                        <m:t>𝑎𝑏𝑎</m:t>
                      </m:r>
                      <m:r>
                        <a:rPr lang="en-US" b="1" i="1" smtClean="0">
                          <a:solidFill>
                            <a:srgbClr val="7030A0"/>
                          </a:solidFill>
                          <a:latin typeface="Cambria Math" panose="02040503050406030204" pitchFamily="18" charset="0"/>
                        </a:rPr>
                        <m:t>𝒂𝒃𝒂</m:t>
                      </m:r>
                      <m:r>
                        <a:rPr lang="en-US" b="1" i="1" smtClean="0">
                          <a:solidFill>
                            <a:srgbClr val="7030A0"/>
                          </a:solidFill>
                          <a:latin typeface="Cambria Math" panose="02040503050406030204" pitchFamily="18" charset="0"/>
                        </a:rPr>
                        <m:t>$</m:t>
                      </m:r>
                    </m:oMath>
                  </m:oMathPara>
                </a14:m>
                <a:endParaRPr lang="en-US" b="1" dirty="0">
                  <a:solidFill>
                    <a:srgbClr val="7030A0"/>
                  </a:solidFill>
                </a:endParaRPr>
              </a:p>
            </p:txBody>
          </p:sp>
        </mc:Choice>
        <mc:Fallback xmlns="">
          <p:sp>
            <p:nvSpPr>
              <p:cNvPr id="5" name="TextBox 4">
                <a:extLst>
                  <a:ext uri="{FF2B5EF4-FFF2-40B4-BE49-F238E27FC236}">
                    <a16:creationId xmlns:a16="http://schemas.microsoft.com/office/drawing/2014/main" id="{E68B2269-EC52-4AA5-8B2C-9F1D7B38A07B}"/>
                  </a:ext>
                </a:extLst>
              </p:cNvPr>
              <p:cNvSpPr txBox="1">
                <a:spLocks noRot="1" noChangeAspect="1" noMove="1" noResize="1" noEditPoints="1" noAdjustHandles="1" noChangeArrowheads="1" noChangeShapeType="1" noTextEdit="1"/>
              </p:cNvSpPr>
              <p:nvPr/>
            </p:nvSpPr>
            <p:spPr>
              <a:xfrm>
                <a:off x="726541" y="1287780"/>
                <a:ext cx="1561325" cy="276999"/>
              </a:xfrm>
              <a:prstGeom prst="rect">
                <a:avLst/>
              </a:prstGeom>
              <a:blipFill>
                <a:blip r:embed="rId3"/>
                <a:stretch>
                  <a:fillRect l="-3125" t="-4348" r="-3516" b="-15217"/>
                </a:stretch>
              </a:blipFill>
            </p:spPr>
            <p:txBody>
              <a:bodyPr/>
              <a:lstStyle/>
              <a:p>
                <a:r>
                  <a:rPr lang="en-US">
                    <a:noFill/>
                  </a:rPr>
                  <a:t> </a:t>
                </a:r>
              </a:p>
            </p:txBody>
          </p:sp>
        </mc:Fallback>
      </mc:AlternateContent>
      <p:sp>
        <p:nvSpPr>
          <p:cNvPr id="40" name="TextBox 39">
            <a:extLst>
              <a:ext uri="{FF2B5EF4-FFF2-40B4-BE49-F238E27FC236}">
                <a16:creationId xmlns:a16="http://schemas.microsoft.com/office/drawing/2014/main" id="{9D666D69-B728-4497-ACBB-5DDCBEF139E4}"/>
              </a:ext>
            </a:extLst>
          </p:cNvPr>
          <p:cNvSpPr txBox="1"/>
          <p:nvPr/>
        </p:nvSpPr>
        <p:spPr>
          <a:xfrm rot="4242391">
            <a:off x="1395175" y="4076369"/>
            <a:ext cx="645803" cy="338554"/>
          </a:xfrm>
          <a:prstGeom prst="rect">
            <a:avLst/>
          </a:prstGeom>
          <a:noFill/>
        </p:spPr>
        <p:txBody>
          <a:bodyPr wrap="square" rtlCol="0">
            <a:spAutoFit/>
          </a:bodyPr>
          <a:lstStyle/>
          <a:p>
            <a:r>
              <a:rPr lang="en-US" sz="1600" dirty="0"/>
              <a:t>(6, 1)</a:t>
            </a:r>
          </a:p>
        </p:txBody>
      </p:sp>
      <p:sp>
        <p:nvSpPr>
          <p:cNvPr id="41" name="TextBox 40">
            <a:extLst>
              <a:ext uri="{FF2B5EF4-FFF2-40B4-BE49-F238E27FC236}">
                <a16:creationId xmlns:a16="http://schemas.microsoft.com/office/drawing/2014/main" id="{F36F9063-2E06-41F5-B341-2739C64BA502}"/>
              </a:ext>
            </a:extLst>
          </p:cNvPr>
          <p:cNvSpPr txBox="1"/>
          <p:nvPr/>
        </p:nvSpPr>
        <p:spPr>
          <a:xfrm rot="2787663">
            <a:off x="1488352" y="2949751"/>
            <a:ext cx="645803" cy="338554"/>
          </a:xfrm>
          <a:prstGeom prst="rect">
            <a:avLst/>
          </a:prstGeom>
          <a:noFill/>
        </p:spPr>
        <p:txBody>
          <a:bodyPr wrap="square" rtlCol="0">
            <a:spAutoFit/>
          </a:bodyPr>
          <a:lstStyle/>
          <a:p>
            <a:r>
              <a:rPr lang="en-US" sz="1600" dirty="0"/>
              <a:t>(6, 1)</a:t>
            </a:r>
          </a:p>
        </p:txBody>
      </p:sp>
      <p:sp>
        <p:nvSpPr>
          <p:cNvPr id="42" name="TextBox 41">
            <a:extLst>
              <a:ext uri="{FF2B5EF4-FFF2-40B4-BE49-F238E27FC236}">
                <a16:creationId xmlns:a16="http://schemas.microsoft.com/office/drawing/2014/main" id="{93ECC266-6215-4378-97D1-2F4407A77964}"/>
              </a:ext>
            </a:extLst>
          </p:cNvPr>
          <p:cNvSpPr txBox="1"/>
          <p:nvPr/>
        </p:nvSpPr>
        <p:spPr>
          <a:xfrm rot="16200000">
            <a:off x="823248" y="3239055"/>
            <a:ext cx="728285" cy="338554"/>
          </a:xfrm>
          <a:prstGeom prst="rect">
            <a:avLst/>
          </a:prstGeom>
          <a:noFill/>
        </p:spPr>
        <p:txBody>
          <a:bodyPr wrap="square" rtlCol="0">
            <a:spAutoFit/>
          </a:bodyPr>
          <a:lstStyle/>
          <a:p>
            <a:r>
              <a:rPr lang="en-US" sz="1600" dirty="0"/>
              <a:t>(1, 2)</a:t>
            </a:r>
          </a:p>
        </p:txBody>
      </p:sp>
      <p:sp>
        <p:nvSpPr>
          <p:cNvPr id="4" name="Rectangle 3">
            <a:extLst>
              <a:ext uri="{FF2B5EF4-FFF2-40B4-BE49-F238E27FC236}">
                <a16:creationId xmlns:a16="http://schemas.microsoft.com/office/drawing/2014/main" id="{E1756B9D-1D8A-4BC4-BFF5-D3B681C9C7FC}"/>
              </a:ext>
            </a:extLst>
          </p:cNvPr>
          <p:cNvSpPr/>
          <p:nvPr/>
        </p:nvSpPr>
        <p:spPr>
          <a:xfrm rot="16880225">
            <a:off x="1704538" y="3644384"/>
            <a:ext cx="670376" cy="369332"/>
          </a:xfrm>
          <a:prstGeom prst="rect">
            <a:avLst/>
          </a:prstGeom>
        </p:spPr>
        <p:txBody>
          <a:bodyPr wrap="none">
            <a:spAutoFit/>
          </a:bodyPr>
          <a:lstStyle/>
          <a:p>
            <a:r>
              <a:rPr lang="en-US" dirty="0"/>
              <a:t>(3, 4)</a:t>
            </a:r>
          </a:p>
        </p:txBody>
      </p:sp>
      <p:sp>
        <p:nvSpPr>
          <p:cNvPr id="43" name="Rectangle 42">
            <a:extLst>
              <a:ext uri="{FF2B5EF4-FFF2-40B4-BE49-F238E27FC236}">
                <a16:creationId xmlns:a16="http://schemas.microsoft.com/office/drawing/2014/main" id="{54BE671E-DC04-45F2-AD3D-B453B0258D22}"/>
              </a:ext>
            </a:extLst>
          </p:cNvPr>
          <p:cNvSpPr/>
          <p:nvPr/>
        </p:nvSpPr>
        <p:spPr>
          <a:xfrm rot="17561270">
            <a:off x="735093" y="4245684"/>
            <a:ext cx="670376" cy="369332"/>
          </a:xfrm>
          <a:prstGeom prst="rect">
            <a:avLst/>
          </a:prstGeom>
        </p:spPr>
        <p:txBody>
          <a:bodyPr wrap="none">
            <a:spAutoFit/>
          </a:bodyPr>
          <a:lstStyle/>
          <a:p>
            <a:r>
              <a:rPr lang="en-US" dirty="0"/>
              <a:t>(3, 4)</a:t>
            </a:r>
          </a:p>
        </p:txBody>
      </p:sp>
      <p:sp>
        <p:nvSpPr>
          <p:cNvPr id="9" name="Oval 8">
            <a:extLst>
              <a:ext uri="{FF2B5EF4-FFF2-40B4-BE49-F238E27FC236}">
                <a16:creationId xmlns:a16="http://schemas.microsoft.com/office/drawing/2014/main" id="{4A5F273E-16C3-441E-8E0A-08E4DF535CB9}"/>
              </a:ext>
            </a:extLst>
          </p:cNvPr>
          <p:cNvSpPr/>
          <p:nvPr/>
        </p:nvSpPr>
        <p:spPr>
          <a:xfrm>
            <a:off x="5291667" y="2658533"/>
            <a:ext cx="1944789" cy="97366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7BD715EB-6014-4838-8ED8-21260A641C91}"/>
              </a:ext>
            </a:extLst>
          </p:cNvPr>
          <p:cNvSpPr txBox="1"/>
          <p:nvPr/>
        </p:nvSpPr>
        <p:spPr>
          <a:xfrm>
            <a:off x="4382650" y="4049871"/>
            <a:ext cx="6487511" cy="1631216"/>
          </a:xfrm>
          <a:prstGeom prst="rect">
            <a:avLst/>
          </a:prstGeom>
          <a:noFill/>
        </p:spPr>
        <p:txBody>
          <a:bodyPr wrap="square" rtlCol="0">
            <a:spAutoFit/>
          </a:bodyPr>
          <a:lstStyle/>
          <a:p>
            <a:pPr marL="285750" indent="-285750">
              <a:buFont typeface="Arial" panose="020B0604020202020204" pitchFamily="34" charset="0"/>
              <a:buChar char="•"/>
            </a:pPr>
            <a:r>
              <a:rPr lang="en-US" sz="2000" dirty="0"/>
              <a:t>Final tweak: The </a:t>
            </a:r>
            <a:r>
              <a:rPr lang="en-US" sz="2000" b="1" dirty="0">
                <a:solidFill>
                  <a:srgbClr val="7030A0"/>
                </a:solidFill>
              </a:rPr>
              <a:t>leaf nodes </a:t>
            </a:r>
            <a:r>
              <a:rPr lang="en-US" sz="2000" dirty="0"/>
              <a:t>will be associated with the (zero-indexed) offsets of the </a:t>
            </a:r>
            <a:r>
              <a:rPr lang="en-US" sz="2000" b="1" i="1" dirty="0">
                <a:solidFill>
                  <a:schemeClr val="accent5"/>
                </a:solidFill>
              </a:rPr>
              <a:t>entire suffixes to which they correspond.</a:t>
            </a:r>
          </a:p>
          <a:p>
            <a:pPr marL="742950" lvl="1" indent="-285750">
              <a:buFont typeface="Arial" panose="020B0604020202020204" pitchFamily="34" charset="0"/>
              <a:buChar char="•"/>
            </a:pPr>
            <a:r>
              <a:rPr lang="en-US" sz="2000" dirty="0"/>
              <a:t>Recall that the per-inner-node offsets we have stored concern the offsets of </a:t>
            </a:r>
            <a:r>
              <a:rPr lang="en-US" sz="2000" b="1" dirty="0">
                <a:solidFill>
                  <a:schemeClr val="accent1"/>
                </a:solidFill>
              </a:rPr>
              <a:t>substrings</a:t>
            </a:r>
            <a:r>
              <a:rPr lang="en-US" sz="2000" dirty="0"/>
              <a:t> of these suffixes.</a:t>
            </a:r>
          </a:p>
        </p:txBody>
      </p:sp>
    </p:spTree>
    <p:extLst>
      <p:ext uri="{BB962C8B-B14F-4D97-AF65-F5344CB8AC3E}">
        <p14:creationId xmlns:p14="http://schemas.microsoft.com/office/powerpoint/2010/main" val="5539719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4F3F9-C2E6-4F79-8B43-C62096957853}"/>
              </a:ext>
            </a:extLst>
          </p:cNvPr>
          <p:cNvSpPr>
            <a:spLocks noGrp="1"/>
          </p:cNvSpPr>
          <p:nvPr>
            <p:ph type="title"/>
          </p:nvPr>
        </p:nvSpPr>
        <p:spPr/>
        <p:txBody>
          <a:bodyPr/>
          <a:lstStyle/>
          <a:p>
            <a:pPr algn="ctr"/>
            <a:r>
              <a:rPr lang="en-US" dirty="0"/>
              <a:t>Quiz time!</a:t>
            </a:r>
          </a:p>
        </p:txBody>
      </p:sp>
      <mc:AlternateContent xmlns:mc="http://schemas.openxmlformats.org/markup-compatibility/2006" xmlns:a14="http://schemas.microsoft.com/office/drawing/2010/main">
        <mc:Choice Requires="a14">
          <p:sp>
            <p:nvSpPr>
              <p:cNvPr id="104" name="TextBox 103">
                <a:extLst>
                  <a:ext uri="{FF2B5EF4-FFF2-40B4-BE49-F238E27FC236}">
                    <a16:creationId xmlns:a16="http://schemas.microsoft.com/office/drawing/2014/main" id="{3EAD760C-5A1C-4BA6-B155-A8210994F4A3}"/>
                  </a:ext>
                </a:extLst>
              </p:cNvPr>
              <p:cNvSpPr txBox="1"/>
              <p:nvPr/>
            </p:nvSpPr>
            <p:spPr>
              <a:xfrm>
                <a:off x="4188890" y="1841747"/>
                <a:ext cx="6487511" cy="707886"/>
              </a:xfrm>
              <a:prstGeom prst="rect">
                <a:avLst/>
              </a:prstGeom>
              <a:noFill/>
            </p:spPr>
            <p:txBody>
              <a:bodyPr wrap="square" rtlCol="0">
                <a:spAutoFit/>
              </a:bodyPr>
              <a:lstStyle/>
              <a:p>
                <a:pPr marL="285750" indent="-285750">
                  <a:buFont typeface="Arial" panose="020B0604020202020204" pitchFamily="34" charset="0"/>
                  <a:buChar char="•"/>
                </a:pPr>
                <a:r>
                  <a:rPr lang="en-US" dirty="0"/>
                  <a:t>A suffix tree, as shown on the left, consumes </a:t>
                </a:r>
                <a14:m>
                  <m:oMath xmlns:m="http://schemas.openxmlformats.org/officeDocument/2006/math">
                    <m:r>
                      <a:rPr lang="en-US" b="1" i="1" u="sng" smtClean="0">
                        <a:latin typeface="Cambria Math" panose="02040503050406030204" pitchFamily="18" charset="0"/>
                        <a:ea typeface="Cambria Math" panose="02040503050406030204" pitchFamily="18" charset="0"/>
                      </a:rPr>
                      <m:t>𝓞</m:t>
                    </m:r>
                    <m:r>
                      <a:rPr lang="en-US" b="1" i="1" u="sng" smtClean="0">
                        <a:latin typeface="Cambria Math" panose="02040503050406030204" pitchFamily="18" charset="0"/>
                        <a:ea typeface="Cambria Math" panose="02040503050406030204" pitchFamily="18" charset="0"/>
                      </a:rPr>
                      <m:t>(</m:t>
                    </m:r>
                    <m:sSup>
                      <m:sSupPr>
                        <m:ctrlPr>
                          <a:rPr lang="en-US" b="1" i="1" u="sng" smtClean="0">
                            <a:latin typeface="Cambria Math" panose="02040503050406030204" pitchFamily="18" charset="0"/>
                            <a:ea typeface="Cambria Math" panose="02040503050406030204" pitchFamily="18" charset="0"/>
                          </a:rPr>
                        </m:ctrlPr>
                      </m:sSupPr>
                      <m:e>
                        <m:r>
                          <a:rPr lang="en-US" b="1" i="1" u="sng" smtClean="0">
                            <a:latin typeface="Cambria Math" panose="02040503050406030204" pitchFamily="18" charset="0"/>
                            <a:ea typeface="Cambria Math" panose="02040503050406030204" pitchFamily="18" charset="0"/>
                          </a:rPr>
                          <m:t>𝒏</m:t>
                        </m:r>
                      </m:e>
                      <m:sup>
                        <m:r>
                          <a:rPr lang="en-US" b="1" i="1" u="sng" smtClean="0">
                            <a:latin typeface="Cambria Math" panose="02040503050406030204" pitchFamily="18" charset="0"/>
                            <a:ea typeface="Cambria Math" panose="02040503050406030204" pitchFamily="18" charset="0"/>
                          </a:rPr>
                          <m:t> </m:t>
                        </m:r>
                      </m:sup>
                    </m:sSup>
                    <m:r>
                      <a:rPr lang="en-US" b="1" i="1" u="sng" smtClean="0">
                        <a:latin typeface="Cambria Math" panose="02040503050406030204" pitchFamily="18" charset="0"/>
                        <a:ea typeface="Cambria Math" panose="02040503050406030204" pitchFamily="18" charset="0"/>
                      </a:rPr>
                      <m:t>)</m:t>
                    </m:r>
                  </m:oMath>
                </a14:m>
                <a:r>
                  <a:rPr lang="en-US" sz="2000" b="1" u="sng" dirty="0"/>
                  <a:t> space </a:t>
                </a:r>
                <a:r>
                  <a:rPr lang="en-US" sz="2000" dirty="0"/>
                  <a:t>(for a text of length </a:t>
                </a:r>
                <a14:m>
                  <m:oMath xmlns:m="http://schemas.openxmlformats.org/officeDocument/2006/math">
                    <m:r>
                      <a:rPr lang="en-US" sz="2000" b="0" i="1" smtClean="0">
                        <a:latin typeface="Cambria Math" panose="02040503050406030204" pitchFamily="18" charset="0"/>
                      </a:rPr>
                      <m:t>𝑛</m:t>
                    </m:r>
                  </m:oMath>
                </a14:m>
                <a:r>
                  <a:rPr lang="en-US" sz="2000" dirty="0"/>
                  <a:t>).</a:t>
                </a:r>
              </a:p>
            </p:txBody>
          </p:sp>
        </mc:Choice>
        <mc:Fallback xmlns="">
          <p:sp>
            <p:nvSpPr>
              <p:cNvPr id="104" name="TextBox 103">
                <a:extLst>
                  <a:ext uri="{FF2B5EF4-FFF2-40B4-BE49-F238E27FC236}">
                    <a16:creationId xmlns:a16="http://schemas.microsoft.com/office/drawing/2014/main" id="{3EAD760C-5A1C-4BA6-B155-A8210994F4A3}"/>
                  </a:ext>
                </a:extLst>
              </p:cNvPr>
              <p:cNvSpPr txBox="1">
                <a:spLocks noRot="1" noChangeAspect="1" noMove="1" noResize="1" noEditPoints="1" noAdjustHandles="1" noChangeArrowheads="1" noChangeShapeType="1" noTextEdit="1"/>
              </p:cNvSpPr>
              <p:nvPr/>
            </p:nvSpPr>
            <p:spPr>
              <a:xfrm>
                <a:off x="4188890" y="1841747"/>
                <a:ext cx="6487511" cy="707886"/>
              </a:xfrm>
              <a:prstGeom prst="rect">
                <a:avLst/>
              </a:prstGeom>
              <a:blipFill>
                <a:blip r:embed="rId2"/>
                <a:stretch>
                  <a:fillRect l="-564" t="-4310" b="-14655"/>
                </a:stretch>
              </a:blipFill>
            </p:spPr>
            <p:txBody>
              <a:bodyPr/>
              <a:lstStyle/>
              <a:p>
                <a:r>
                  <a:rPr lang="en-US">
                    <a:noFill/>
                  </a:rPr>
                  <a:t> </a:t>
                </a:r>
              </a:p>
            </p:txBody>
          </p:sp>
        </mc:Fallback>
      </mc:AlternateContent>
      <p:sp>
        <p:nvSpPr>
          <p:cNvPr id="3" name="Rectangle: Rounded Corners 2">
            <a:extLst>
              <a:ext uri="{FF2B5EF4-FFF2-40B4-BE49-F238E27FC236}">
                <a16:creationId xmlns:a16="http://schemas.microsoft.com/office/drawing/2014/main" id="{AA89B765-FEE6-43E2-B8BD-B4426A14999E}"/>
              </a:ext>
            </a:extLst>
          </p:cNvPr>
          <p:cNvSpPr/>
          <p:nvPr/>
        </p:nvSpPr>
        <p:spPr>
          <a:xfrm>
            <a:off x="5589665" y="2842221"/>
            <a:ext cx="1356777" cy="58627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True</a:t>
            </a:r>
          </a:p>
        </p:txBody>
      </p:sp>
      <p:sp>
        <p:nvSpPr>
          <p:cNvPr id="39" name="Rectangle: Rounded Corners 38">
            <a:extLst>
              <a:ext uri="{FF2B5EF4-FFF2-40B4-BE49-F238E27FC236}">
                <a16:creationId xmlns:a16="http://schemas.microsoft.com/office/drawing/2014/main" id="{3373702B-0E3E-4FF6-8664-03C5899EBD8D}"/>
              </a:ext>
            </a:extLst>
          </p:cNvPr>
          <p:cNvSpPr/>
          <p:nvPr/>
        </p:nvSpPr>
        <p:spPr>
          <a:xfrm>
            <a:off x="7660223" y="2803460"/>
            <a:ext cx="1356777" cy="58627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False</a:t>
            </a:r>
          </a:p>
        </p:txBody>
      </p:sp>
      <p:sp>
        <p:nvSpPr>
          <p:cNvPr id="59" name="Oval 58">
            <a:extLst>
              <a:ext uri="{FF2B5EF4-FFF2-40B4-BE49-F238E27FC236}">
                <a16:creationId xmlns:a16="http://schemas.microsoft.com/office/drawing/2014/main" id="{53A38010-7ECF-4238-8787-1FB57551C527}"/>
              </a:ext>
            </a:extLst>
          </p:cNvPr>
          <p:cNvSpPr/>
          <p:nvPr/>
        </p:nvSpPr>
        <p:spPr>
          <a:xfrm>
            <a:off x="1944498" y="2274541"/>
            <a:ext cx="195943" cy="177301"/>
          </a:xfrm>
          <a:prstGeom prst="ellipse">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092B6D48-4A92-4F1F-8821-58D7623AA82D}"/>
              </a:ext>
            </a:extLst>
          </p:cNvPr>
          <p:cNvSpPr/>
          <p:nvPr/>
        </p:nvSpPr>
        <p:spPr>
          <a:xfrm>
            <a:off x="2462662" y="2792705"/>
            <a:ext cx="302114" cy="25610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6</a:t>
            </a:r>
          </a:p>
        </p:txBody>
      </p:sp>
      <p:sp>
        <p:nvSpPr>
          <p:cNvPr id="61" name="Oval 60">
            <a:extLst>
              <a:ext uri="{FF2B5EF4-FFF2-40B4-BE49-F238E27FC236}">
                <a16:creationId xmlns:a16="http://schemas.microsoft.com/office/drawing/2014/main" id="{630D5919-8813-4316-AB0B-7F4EC93FB070}"/>
              </a:ext>
            </a:extLst>
          </p:cNvPr>
          <p:cNvSpPr/>
          <p:nvPr/>
        </p:nvSpPr>
        <p:spPr>
          <a:xfrm>
            <a:off x="1317483" y="2836247"/>
            <a:ext cx="195943" cy="177301"/>
          </a:xfrm>
          <a:prstGeom prst="ellipse">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594C9F9C-1BDE-4918-B71C-248069C481C1}"/>
              </a:ext>
            </a:extLst>
          </p:cNvPr>
          <p:cNvSpPr/>
          <p:nvPr/>
        </p:nvSpPr>
        <p:spPr>
          <a:xfrm>
            <a:off x="2205758" y="3280388"/>
            <a:ext cx="195943" cy="177301"/>
          </a:xfrm>
          <a:prstGeom prst="ellipse">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570F7F89-C24A-4982-BEF4-718A25BD25B5}"/>
              </a:ext>
            </a:extLst>
          </p:cNvPr>
          <p:cNvSpPr/>
          <p:nvPr/>
        </p:nvSpPr>
        <p:spPr>
          <a:xfrm>
            <a:off x="2584584" y="3826129"/>
            <a:ext cx="277150" cy="250245"/>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64" name="Oval 63">
            <a:extLst>
              <a:ext uri="{FF2B5EF4-FFF2-40B4-BE49-F238E27FC236}">
                <a16:creationId xmlns:a16="http://schemas.microsoft.com/office/drawing/2014/main" id="{00C7EB46-66B6-43BF-9234-3D172E7C5318}"/>
              </a:ext>
            </a:extLst>
          </p:cNvPr>
          <p:cNvSpPr/>
          <p:nvPr/>
        </p:nvSpPr>
        <p:spPr>
          <a:xfrm>
            <a:off x="1321839" y="3872569"/>
            <a:ext cx="195943" cy="177301"/>
          </a:xfrm>
          <a:prstGeom prst="ellipse">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560ADE27-6A3F-4532-9734-1BB10B0DE303}"/>
              </a:ext>
            </a:extLst>
          </p:cNvPr>
          <p:cNvSpPr/>
          <p:nvPr/>
        </p:nvSpPr>
        <p:spPr>
          <a:xfrm>
            <a:off x="957042" y="4854491"/>
            <a:ext cx="195943" cy="17730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874F4346-8762-419B-9CA2-885BCCD7DB1A}"/>
              </a:ext>
            </a:extLst>
          </p:cNvPr>
          <p:cNvSpPr/>
          <p:nvPr/>
        </p:nvSpPr>
        <p:spPr>
          <a:xfrm>
            <a:off x="1676388" y="3323884"/>
            <a:ext cx="295941" cy="293443"/>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67" name="Oval 66">
            <a:extLst>
              <a:ext uri="{FF2B5EF4-FFF2-40B4-BE49-F238E27FC236}">
                <a16:creationId xmlns:a16="http://schemas.microsoft.com/office/drawing/2014/main" id="{F13EF960-485E-4169-AFD0-3F4C055C39F3}"/>
              </a:ext>
            </a:extLst>
          </p:cNvPr>
          <p:cNvSpPr/>
          <p:nvPr/>
        </p:nvSpPr>
        <p:spPr>
          <a:xfrm>
            <a:off x="799322" y="3336992"/>
            <a:ext cx="195943" cy="17730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8" name="Straight Arrow Connector 67">
            <a:extLst>
              <a:ext uri="{FF2B5EF4-FFF2-40B4-BE49-F238E27FC236}">
                <a16:creationId xmlns:a16="http://schemas.microsoft.com/office/drawing/2014/main" id="{359BE4BD-0E2C-46B8-BE7C-C9C5E98D28EE}"/>
              </a:ext>
            </a:extLst>
          </p:cNvPr>
          <p:cNvCxnSpPr>
            <a:stCxn id="59" idx="2"/>
            <a:endCxn id="61" idx="7"/>
          </p:cNvCxnSpPr>
          <p:nvPr/>
        </p:nvCxnSpPr>
        <p:spPr>
          <a:xfrm flipH="1">
            <a:off x="1484731" y="2363192"/>
            <a:ext cx="459767" cy="4990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1F61FC5C-E6C7-4BFD-9AB3-FAABE0E77902}"/>
              </a:ext>
            </a:extLst>
          </p:cNvPr>
          <p:cNvCxnSpPr>
            <a:cxnSpLocks/>
            <a:stCxn id="59" idx="6"/>
            <a:endCxn id="60" idx="1"/>
          </p:cNvCxnSpPr>
          <p:nvPr/>
        </p:nvCxnSpPr>
        <p:spPr>
          <a:xfrm>
            <a:off x="2140441" y="2363192"/>
            <a:ext cx="366465" cy="46701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BD80D777-DE1E-4524-B64A-CD551417B10A}"/>
              </a:ext>
            </a:extLst>
          </p:cNvPr>
          <p:cNvCxnSpPr>
            <a:cxnSpLocks/>
            <a:endCxn id="63" idx="0"/>
          </p:cNvCxnSpPr>
          <p:nvPr/>
        </p:nvCxnSpPr>
        <p:spPr>
          <a:xfrm>
            <a:off x="2381713" y="3502263"/>
            <a:ext cx="341446" cy="3238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CDCF54A1-12DF-4651-8DB8-F79A175DE3F8}"/>
              </a:ext>
            </a:extLst>
          </p:cNvPr>
          <p:cNvCxnSpPr>
            <a:cxnSpLocks/>
            <a:endCxn id="67" idx="0"/>
          </p:cNvCxnSpPr>
          <p:nvPr/>
        </p:nvCxnSpPr>
        <p:spPr>
          <a:xfrm flipH="1">
            <a:off x="897294" y="2959731"/>
            <a:ext cx="441960" cy="37726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835C753E-17C8-46CD-A6ED-D6F9CA8A6D81}"/>
              </a:ext>
            </a:extLst>
          </p:cNvPr>
          <p:cNvCxnSpPr>
            <a:cxnSpLocks/>
            <a:endCxn id="66" idx="0"/>
          </p:cNvCxnSpPr>
          <p:nvPr/>
        </p:nvCxnSpPr>
        <p:spPr>
          <a:xfrm>
            <a:off x="1473911" y="3024982"/>
            <a:ext cx="350448" cy="29890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CECCE77E-91A2-4CC6-AC90-CF1E204A2A1D}"/>
              </a:ext>
            </a:extLst>
          </p:cNvPr>
          <p:cNvCxnSpPr>
            <a:cxnSpLocks/>
          </p:cNvCxnSpPr>
          <p:nvPr/>
        </p:nvCxnSpPr>
        <p:spPr>
          <a:xfrm flipH="1">
            <a:off x="1384209" y="3048806"/>
            <a:ext cx="4148" cy="76748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919162CF-DF01-4C5E-88F2-72DA6BDA0AEE}"/>
              </a:ext>
            </a:extLst>
          </p:cNvPr>
          <p:cNvCxnSpPr>
            <a:cxnSpLocks/>
          </p:cNvCxnSpPr>
          <p:nvPr/>
        </p:nvCxnSpPr>
        <p:spPr>
          <a:xfrm flipH="1">
            <a:off x="1104116" y="4002174"/>
            <a:ext cx="279892" cy="77071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D65C9625-359D-4668-AD09-93FA3B48014D}"/>
              </a:ext>
            </a:extLst>
          </p:cNvPr>
          <p:cNvSpPr txBox="1"/>
          <p:nvPr/>
        </p:nvSpPr>
        <p:spPr>
          <a:xfrm rot="19172715">
            <a:off x="768213" y="2774738"/>
            <a:ext cx="808898" cy="338554"/>
          </a:xfrm>
          <a:prstGeom prst="rect">
            <a:avLst/>
          </a:prstGeom>
          <a:noFill/>
        </p:spPr>
        <p:txBody>
          <a:bodyPr wrap="square" rtlCol="0">
            <a:spAutoFit/>
          </a:bodyPr>
          <a:lstStyle/>
          <a:p>
            <a:r>
              <a:rPr lang="en-US" sz="1600" dirty="0"/>
              <a:t>(3, 4)</a:t>
            </a:r>
          </a:p>
        </p:txBody>
      </p:sp>
      <p:sp>
        <p:nvSpPr>
          <p:cNvPr id="78" name="Oval 77">
            <a:extLst>
              <a:ext uri="{FF2B5EF4-FFF2-40B4-BE49-F238E27FC236}">
                <a16:creationId xmlns:a16="http://schemas.microsoft.com/office/drawing/2014/main" id="{62096BBF-3277-4864-ADFA-4809AD93C759}"/>
              </a:ext>
            </a:extLst>
          </p:cNvPr>
          <p:cNvSpPr/>
          <p:nvPr/>
        </p:nvSpPr>
        <p:spPr>
          <a:xfrm>
            <a:off x="1577192" y="4551406"/>
            <a:ext cx="336827" cy="303085"/>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cxnSp>
        <p:nvCxnSpPr>
          <p:cNvPr id="79" name="Straight Arrow Connector 78">
            <a:extLst>
              <a:ext uri="{FF2B5EF4-FFF2-40B4-BE49-F238E27FC236}">
                <a16:creationId xmlns:a16="http://schemas.microsoft.com/office/drawing/2014/main" id="{332D891A-AA5E-44E8-898F-3CC3DEC42CD1}"/>
              </a:ext>
            </a:extLst>
          </p:cNvPr>
          <p:cNvCxnSpPr>
            <a:cxnSpLocks/>
            <a:stCxn id="64" idx="5"/>
            <a:endCxn id="78" idx="0"/>
          </p:cNvCxnSpPr>
          <p:nvPr/>
        </p:nvCxnSpPr>
        <p:spPr>
          <a:xfrm>
            <a:off x="1489087" y="4023905"/>
            <a:ext cx="256519" cy="52750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1" name="TextBox 80">
            <a:extLst>
              <a:ext uri="{FF2B5EF4-FFF2-40B4-BE49-F238E27FC236}">
                <a16:creationId xmlns:a16="http://schemas.microsoft.com/office/drawing/2014/main" id="{9FB1E01C-D10B-4E38-AC51-B3D03ADA42BF}"/>
              </a:ext>
            </a:extLst>
          </p:cNvPr>
          <p:cNvSpPr txBox="1"/>
          <p:nvPr/>
        </p:nvSpPr>
        <p:spPr>
          <a:xfrm rot="3006064">
            <a:off x="2376911" y="3393313"/>
            <a:ext cx="645803" cy="338554"/>
          </a:xfrm>
          <a:prstGeom prst="rect">
            <a:avLst/>
          </a:prstGeom>
          <a:noFill/>
        </p:spPr>
        <p:txBody>
          <a:bodyPr wrap="square" rtlCol="0">
            <a:spAutoFit/>
          </a:bodyPr>
          <a:lstStyle/>
          <a:p>
            <a:r>
              <a:rPr lang="en-US" sz="1600" dirty="0"/>
              <a:t>(6, 1)</a:t>
            </a:r>
          </a:p>
        </p:txBody>
      </p:sp>
      <p:sp>
        <p:nvSpPr>
          <p:cNvPr id="82" name="TextBox 81">
            <a:extLst>
              <a:ext uri="{FF2B5EF4-FFF2-40B4-BE49-F238E27FC236}">
                <a16:creationId xmlns:a16="http://schemas.microsoft.com/office/drawing/2014/main" id="{1BAA3288-FD54-44FC-B3D2-4A4A4B33A559}"/>
              </a:ext>
            </a:extLst>
          </p:cNvPr>
          <p:cNvSpPr txBox="1"/>
          <p:nvPr/>
        </p:nvSpPr>
        <p:spPr>
          <a:xfrm rot="18710565">
            <a:off x="1265039" y="2299026"/>
            <a:ext cx="840158" cy="338554"/>
          </a:xfrm>
          <a:prstGeom prst="rect">
            <a:avLst/>
          </a:prstGeom>
          <a:noFill/>
        </p:spPr>
        <p:txBody>
          <a:bodyPr wrap="square" rtlCol="0">
            <a:spAutoFit/>
          </a:bodyPr>
          <a:lstStyle/>
          <a:p>
            <a:r>
              <a:rPr lang="en-US" sz="1600" dirty="0"/>
              <a:t>(0, 1)</a:t>
            </a:r>
          </a:p>
        </p:txBody>
      </p:sp>
      <p:cxnSp>
        <p:nvCxnSpPr>
          <p:cNvPr id="83" name="Straight Arrow Connector 82">
            <a:extLst>
              <a:ext uri="{FF2B5EF4-FFF2-40B4-BE49-F238E27FC236}">
                <a16:creationId xmlns:a16="http://schemas.microsoft.com/office/drawing/2014/main" id="{E97EC645-5377-46C1-AD86-17B9F3BA9D50}"/>
              </a:ext>
            </a:extLst>
          </p:cNvPr>
          <p:cNvCxnSpPr>
            <a:cxnSpLocks/>
          </p:cNvCxnSpPr>
          <p:nvPr/>
        </p:nvCxnSpPr>
        <p:spPr>
          <a:xfrm flipH="1">
            <a:off x="2162826" y="3501756"/>
            <a:ext cx="107001" cy="62830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5" name="Oval 84">
            <a:extLst>
              <a:ext uri="{FF2B5EF4-FFF2-40B4-BE49-F238E27FC236}">
                <a16:creationId xmlns:a16="http://schemas.microsoft.com/office/drawing/2014/main" id="{06BDD0C9-C838-4A39-A925-BBA6F448872E}"/>
              </a:ext>
            </a:extLst>
          </p:cNvPr>
          <p:cNvSpPr/>
          <p:nvPr/>
        </p:nvSpPr>
        <p:spPr>
          <a:xfrm>
            <a:off x="2022006" y="4189956"/>
            <a:ext cx="310619" cy="330090"/>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86" name="TextBox 85">
            <a:extLst>
              <a:ext uri="{FF2B5EF4-FFF2-40B4-BE49-F238E27FC236}">
                <a16:creationId xmlns:a16="http://schemas.microsoft.com/office/drawing/2014/main" id="{EDD74F04-72F8-4B48-B5E1-E0839669AC58}"/>
              </a:ext>
            </a:extLst>
          </p:cNvPr>
          <p:cNvSpPr txBox="1"/>
          <p:nvPr/>
        </p:nvSpPr>
        <p:spPr>
          <a:xfrm rot="3129986">
            <a:off x="2196022" y="2380355"/>
            <a:ext cx="767915" cy="338554"/>
          </a:xfrm>
          <a:prstGeom prst="rect">
            <a:avLst/>
          </a:prstGeom>
          <a:noFill/>
        </p:spPr>
        <p:txBody>
          <a:bodyPr wrap="square" rtlCol="0">
            <a:spAutoFit/>
          </a:bodyPr>
          <a:lstStyle/>
          <a:p>
            <a:r>
              <a:rPr lang="en-US" sz="1600" dirty="0"/>
              <a:t>(6, 1)</a:t>
            </a:r>
          </a:p>
        </p:txBody>
      </p:sp>
      <p:cxnSp>
        <p:nvCxnSpPr>
          <p:cNvPr id="87" name="Straight Arrow Connector 86">
            <a:extLst>
              <a:ext uri="{FF2B5EF4-FFF2-40B4-BE49-F238E27FC236}">
                <a16:creationId xmlns:a16="http://schemas.microsoft.com/office/drawing/2014/main" id="{DE02391F-D962-448D-828D-A9675148A0CE}"/>
              </a:ext>
            </a:extLst>
          </p:cNvPr>
          <p:cNvCxnSpPr>
            <a:cxnSpLocks/>
          </p:cNvCxnSpPr>
          <p:nvPr/>
        </p:nvCxnSpPr>
        <p:spPr>
          <a:xfrm>
            <a:off x="2042470" y="2451842"/>
            <a:ext cx="261260" cy="82854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8" name="TextBox 87">
            <a:extLst>
              <a:ext uri="{FF2B5EF4-FFF2-40B4-BE49-F238E27FC236}">
                <a16:creationId xmlns:a16="http://schemas.microsoft.com/office/drawing/2014/main" id="{4629E2F8-22E2-4337-B16A-4FB53BFD4BAB}"/>
              </a:ext>
            </a:extLst>
          </p:cNvPr>
          <p:cNvSpPr txBox="1"/>
          <p:nvPr/>
        </p:nvSpPr>
        <p:spPr>
          <a:xfrm rot="4221933">
            <a:off x="1957377" y="2712534"/>
            <a:ext cx="728285" cy="338554"/>
          </a:xfrm>
          <a:prstGeom prst="rect">
            <a:avLst/>
          </a:prstGeom>
          <a:noFill/>
        </p:spPr>
        <p:txBody>
          <a:bodyPr wrap="square" rtlCol="0">
            <a:spAutoFit/>
          </a:bodyPr>
          <a:lstStyle/>
          <a:p>
            <a:r>
              <a:rPr lang="en-US" sz="1600" dirty="0"/>
              <a:t>(1, 2)</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E68B2269-EC52-4AA5-8B2C-9F1D7B38A07B}"/>
                  </a:ext>
                </a:extLst>
              </p:cNvPr>
              <p:cNvSpPr txBox="1"/>
              <p:nvPr/>
            </p:nvSpPr>
            <p:spPr>
              <a:xfrm>
                <a:off x="726541" y="1287780"/>
                <a:ext cx="148918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𝑇</m:t>
                      </m:r>
                      <m:r>
                        <a:rPr lang="en-US" b="0" i="1" smtClean="0">
                          <a:latin typeface="Cambria Math" panose="02040503050406030204" pitchFamily="18" charset="0"/>
                        </a:rPr>
                        <m:t>$=</m:t>
                      </m:r>
                      <m:r>
                        <a:rPr lang="en-US" b="0" i="1" smtClean="0">
                          <a:solidFill>
                            <a:schemeClr val="tx1"/>
                          </a:solidFill>
                          <a:latin typeface="Cambria Math" panose="02040503050406030204" pitchFamily="18" charset="0"/>
                        </a:rPr>
                        <m:t>𝑎𝑏𝑎𝑎𝑏</m:t>
                      </m:r>
                      <m:r>
                        <a:rPr lang="en-US" b="1" i="1" smtClean="0">
                          <a:solidFill>
                            <a:srgbClr val="7030A0"/>
                          </a:solidFill>
                          <a:latin typeface="Cambria Math" panose="02040503050406030204" pitchFamily="18" charset="0"/>
                        </a:rPr>
                        <m:t>𝒂</m:t>
                      </m:r>
                      <m:r>
                        <a:rPr lang="en-US" b="1" i="1" smtClean="0">
                          <a:solidFill>
                            <a:srgbClr val="7030A0"/>
                          </a:solidFill>
                          <a:latin typeface="Cambria Math" panose="02040503050406030204" pitchFamily="18" charset="0"/>
                        </a:rPr>
                        <m:t>$</m:t>
                      </m:r>
                    </m:oMath>
                  </m:oMathPara>
                </a14:m>
                <a:endParaRPr lang="en-US" b="1" dirty="0">
                  <a:solidFill>
                    <a:srgbClr val="7030A0"/>
                  </a:solidFill>
                </a:endParaRPr>
              </a:p>
            </p:txBody>
          </p:sp>
        </mc:Choice>
        <mc:Fallback xmlns="">
          <p:sp>
            <p:nvSpPr>
              <p:cNvPr id="5" name="TextBox 4">
                <a:extLst>
                  <a:ext uri="{FF2B5EF4-FFF2-40B4-BE49-F238E27FC236}">
                    <a16:creationId xmlns:a16="http://schemas.microsoft.com/office/drawing/2014/main" id="{E68B2269-EC52-4AA5-8B2C-9F1D7B38A07B}"/>
                  </a:ext>
                </a:extLst>
              </p:cNvPr>
              <p:cNvSpPr txBox="1">
                <a:spLocks noRot="1" noChangeAspect="1" noMove="1" noResize="1" noEditPoints="1" noAdjustHandles="1" noChangeArrowheads="1" noChangeShapeType="1" noTextEdit="1"/>
              </p:cNvSpPr>
              <p:nvPr/>
            </p:nvSpPr>
            <p:spPr>
              <a:xfrm>
                <a:off x="726541" y="1287780"/>
                <a:ext cx="1489189" cy="276999"/>
              </a:xfrm>
              <a:prstGeom prst="rect">
                <a:avLst/>
              </a:prstGeom>
              <a:blipFill>
                <a:blip r:embed="rId3"/>
                <a:stretch>
                  <a:fillRect l="-4918" t="-4348" r="-5328" b="-15217"/>
                </a:stretch>
              </a:blipFill>
            </p:spPr>
            <p:txBody>
              <a:bodyPr/>
              <a:lstStyle/>
              <a:p>
                <a:r>
                  <a:rPr lang="en-US">
                    <a:noFill/>
                  </a:rPr>
                  <a:t> </a:t>
                </a:r>
              </a:p>
            </p:txBody>
          </p:sp>
        </mc:Fallback>
      </mc:AlternateContent>
      <p:sp>
        <p:nvSpPr>
          <p:cNvPr id="40" name="TextBox 39">
            <a:extLst>
              <a:ext uri="{FF2B5EF4-FFF2-40B4-BE49-F238E27FC236}">
                <a16:creationId xmlns:a16="http://schemas.microsoft.com/office/drawing/2014/main" id="{9D666D69-B728-4497-ACBB-5DDCBEF139E4}"/>
              </a:ext>
            </a:extLst>
          </p:cNvPr>
          <p:cNvSpPr txBox="1"/>
          <p:nvPr/>
        </p:nvSpPr>
        <p:spPr>
          <a:xfrm rot="4242391">
            <a:off x="1395175" y="4076369"/>
            <a:ext cx="645803" cy="338554"/>
          </a:xfrm>
          <a:prstGeom prst="rect">
            <a:avLst/>
          </a:prstGeom>
          <a:noFill/>
        </p:spPr>
        <p:txBody>
          <a:bodyPr wrap="square" rtlCol="0">
            <a:spAutoFit/>
          </a:bodyPr>
          <a:lstStyle/>
          <a:p>
            <a:r>
              <a:rPr lang="en-US" sz="1600" dirty="0"/>
              <a:t>(6, 1)</a:t>
            </a:r>
          </a:p>
        </p:txBody>
      </p:sp>
      <p:sp>
        <p:nvSpPr>
          <p:cNvPr id="41" name="TextBox 40">
            <a:extLst>
              <a:ext uri="{FF2B5EF4-FFF2-40B4-BE49-F238E27FC236}">
                <a16:creationId xmlns:a16="http://schemas.microsoft.com/office/drawing/2014/main" id="{F36F9063-2E06-41F5-B341-2739C64BA502}"/>
              </a:ext>
            </a:extLst>
          </p:cNvPr>
          <p:cNvSpPr txBox="1"/>
          <p:nvPr/>
        </p:nvSpPr>
        <p:spPr>
          <a:xfrm rot="2787663">
            <a:off x="1488352" y="2949751"/>
            <a:ext cx="645803" cy="338554"/>
          </a:xfrm>
          <a:prstGeom prst="rect">
            <a:avLst/>
          </a:prstGeom>
          <a:noFill/>
        </p:spPr>
        <p:txBody>
          <a:bodyPr wrap="square" rtlCol="0">
            <a:spAutoFit/>
          </a:bodyPr>
          <a:lstStyle/>
          <a:p>
            <a:r>
              <a:rPr lang="en-US" sz="1600" dirty="0"/>
              <a:t>(6, 1)</a:t>
            </a:r>
          </a:p>
        </p:txBody>
      </p:sp>
      <p:sp>
        <p:nvSpPr>
          <p:cNvPr id="42" name="TextBox 41">
            <a:extLst>
              <a:ext uri="{FF2B5EF4-FFF2-40B4-BE49-F238E27FC236}">
                <a16:creationId xmlns:a16="http://schemas.microsoft.com/office/drawing/2014/main" id="{93ECC266-6215-4378-97D1-2F4407A77964}"/>
              </a:ext>
            </a:extLst>
          </p:cNvPr>
          <p:cNvSpPr txBox="1"/>
          <p:nvPr/>
        </p:nvSpPr>
        <p:spPr>
          <a:xfrm rot="16200000">
            <a:off x="823248" y="3239055"/>
            <a:ext cx="728285" cy="338554"/>
          </a:xfrm>
          <a:prstGeom prst="rect">
            <a:avLst/>
          </a:prstGeom>
          <a:noFill/>
        </p:spPr>
        <p:txBody>
          <a:bodyPr wrap="square" rtlCol="0">
            <a:spAutoFit/>
          </a:bodyPr>
          <a:lstStyle/>
          <a:p>
            <a:r>
              <a:rPr lang="en-US" sz="1600" dirty="0"/>
              <a:t>(1, 2)</a:t>
            </a:r>
          </a:p>
        </p:txBody>
      </p:sp>
      <p:sp>
        <p:nvSpPr>
          <p:cNvPr id="4" name="Rectangle 3">
            <a:extLst>
              <a:ext uri="{FF2B5EF4-FFF2-40B4-BE49-F238E27FC236}">
                <a16:creationId xmlns:a16="http://schemas.microsoft.com/office/drawing/2014/main" id="{E1756B9D-1D8A-4BC4-BFF5-D3B681C9C7FC}"/>
              </a:ext>
            </a:extLst>
          </p:cNvPr>
          <p:cNvSpPr/>
          <p:nvPr/>
        </p:nvSpPr>
        <p:spPr>
          <a:xfrm rot="16880225">
            <a:off x="1704538" y="3644384"/>
            <a:ext cx="670376" cy="369332"/>
          </a:xfrm>
          <a:prstGeom prst="rect">
            <a:avLst/>
          </a:prstGeom>
        </p:spPr>
        <p:txBody>
          <a:bodyPr wrap="none">
            <a:spAutoFit/>
          </a:bodyPr>
          <a:lstStyle/>
          <a:p>
            <a:r>
              <a:rPr lang="en-US" dirty="0"/>
              <a:t>(3, 4)</a:t>
            </a:r>
          </a:p>
        </p:txBody>
      </p:sp>
      <p:sp>
        <p:nvSpPr>
          <p:cNvPr id="43" name="Rectangle 42">
            <a:extLst>
              <a:ext uri="{FF2B5EF4-FFF2-40B4-BE49-F238E27FC236}">
                <a16:creationId xmlns:a16="http://schemas.microsoft.com/office/drawing/2014/main" id="{54BE671E-DC04-45F2-AD3D-B453B0258D22}"/>
              </a:ext>
            </a:extLst>
          </p:cNvPr>
          <p:cNvSpPr/>
          <p:nvPr/>
        </p:nvSpPr>
        <p:spPr>
          <a:xfrm rot="17561270">
            <a:off x="735093" y="4245684"/>
            <a:ext cx="670376" cy="369332"/>
          </a:xfrm>
          <a:prstGeom prst="rect">
            <a:avLst/>
          </a:prstGeom>
        </p:spPr>
        <p:txBody>
          <a:bodyPr wrap="none">
            <a:spAutoFit/>
          </a:bodyPr>
          <a:lstStyle/>
          <a:p>
            <a:r>
              <a:rPr lang="en-US" dirty="0"/>
              <a:t>(3, 4)</a:t>
            </a:r>
          </a:p>
        </p:txBody>
      </p:sp>
      <p:sp>
        <p:nvSpPr>
          <p:cNvPr id="9" name="Oval 8">
            <a:extLst>
              <a:ext uri="{FF2B5EF4-FFF2-40B4-BE49-F238E27FC236}">
                <a16:creationId xmlns:a16="http://schemas.microsoft.com/office/drawing/2014/main" id="{4A5F273E-16C3-441E-8E0A-08E4DF535CB9}"/>
              </a:ext>
            </a:extLst>
          </p:cNvPr>
          <p:cNvSpPr/>
          <p:nvPr/>
        </p:nvSpPr>
        <p:spPr>
          <a:xfrm>
            <a:off x="5291667" y="2658533"/>
            <a:ext cx="1944789" cy="97366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7BD715EB-6014-4838-8ED8-21260A641C91}"/>
              </a:ext>
            </a:extLst>
          </p:cNvPr>
          <p:cNvSpPr txBox="1"/>
          <p:nvPr/>
        </p:nvSpPr>
        <p:spPr>
          <a:xfrm>
            <a:off x="4382650" y="4049871"/>
            <a:ext cx="6487511" cy="1631216"/>
          </a:xfrm>
          <a:prstGeom prst="rect">
            <a:avLst/>
          </a:prstGeom>
          <a:noFill/>
        </p:spPr>
        <p:txBody>
          <a:bodyPr wrap="square" rtlCol="0">
            <a:spAutoFit/>
          </a:bodyPr>
          <a:lstStyle/>
          <a:p>
            <a:pPr marL="285750" indent="-285750">
              <a:buFont typeface="Arial" panose="020B0604020202020204" pitchFamily="34" charset="0"/>
              <a:buChar char="•"/>
            </a:pPr>
            <a:r>
              <a:rPr lang="en-US" sz="2000" dirty="0"/>
              <a:t>Final tweak: The </a:t>
            </a:r>
            <a:r>
              <a:rPr lang="en-US" sz="2000" b="1" dirty="0">
                <a:solidFill>
                  <a:srgbClr val="7030A0"/>
                </a:solidFill>
              </a:rPr>
              <a:t>leaf nodes </a:t>
            </a:r>
            <a:r>
              <a:rPr lang="en-US" sz="2000" dirty="0"/>
              <a:t>will be associated with the (zero-indexed) offsets of the </a:t>
            </a:r>
            <a:r>
              <a:rPr lang="en-US" sz="2000" b="1" i="1" dirty="0">
                <a:solidFill>
                  <a:schemeClr val="accent5"/>
                </a:solidFill>
              </a:rPr>
              <a:t>entire suffixes to which they correspond.</a:t>
            </a:r>
          </a:p>
          <a:p>
            <a:pPr marL="742950" lvl="1" indent="-285750">
              <a:buFont typeface="Arial" panose="020B0604020202020204" pitchFamily="34" charset="0"/>
              <a:buChar char="•"/>
            </a:pPr>
            <a:r>
              <a:rPr lang="en-US" sz="2000" dirty="0"/>
              <a:t>Recall that the per-inner-node offsets we have stored concern the offsets of </a:t>
            </a:r>
            <a:r>
              <a:rPr lang="en-US" sz="2000" b="1" dirty="0">
                <a:solidFill>
                  <a:schemeClr val="accent1"/>
                </a:solidFill>
              </a:rPr>
              <a:t>substrings</a:t>
            </a:r>
            <a:r>
              <a:rPr lang="en-US" sz="2000" dirty="0"/>
              <a:t> of these suffixes.</a:t>
            </a:r>
          </a:p>
        </p:txBody>
      </p:sp>
    </p:spTree>
    <p:extLst>
      <p:ext uri="{BB962C8B-B14F-4D97-AF65-F5344CB8AC3E}">
        <p14:creationId xmlns:p14="http://schemas.microsoft.com/office/powerpoint/2010/main" val="129929175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4F3F9-C2E6-4F79-8B43-C62096957853}"/>
              </a:ext>
            </a:extLst>
          </p:cNvPr>
          <p:cNvSpPr>
            <a:spLocks noGrp="1"/>
          </p:cNvSpPr>
          <p:nvPr>
            <p:ph type="title"/>
          </p:nvPr>
        </p:nvSpPr>
        <p:spPr/>
        <p:txBody>
          <a:bodyPr/>
          <a:lstStyle/>
          <a:p>
            <a:pPr algn="ctr"/>
            <a:r>
              <a:rPr lang="en-US" dirty="0"/>
              <a:t>Quiz time!</a:t>
            </a:r>
          </a:p>
        </p:txBody>
      </p:sp>
      <mc:AlternateContent xmlns:mc="http://schemas.openxmlformats.org/markup-compatibility/2006" xmlns:a14="http://schemas.microsoft.com/office/drawing/2010/main">
        <mc:Choice Requires="a14">
          <p:sp>
            <p:nvSpPr>
              <p:cNvPr id="104" name="TextBox 103">
                <a:extLst>
                  <a:ext uri="{FF2B5EF4-FFF2-40B4-BE49-F238E27FC236}">
                    <a16:creationId xmlns:a16="http://schemas.microsoft.com/office/drawing/2014/main" id="{3EAD760C-5A1C-4BA6-B155-A8210994F4A3}"/>
                  </a:ext>
                </a:extLst>
              </p:cNvPr>
              <p:cNvSpPr txBox="1"/>
              <p:nvPr/>
            </p:nvSpPr>
            <p:spPr>
              <a:xfrm>
                <a:off x="4188890" y="1841747"/>
                <a:ext cx="6487511" cy="707886"/>
              </a:xfrm>
              <a:prstGeom prst="rect">
                <a:avLst/>
              </a:prstGeom>
              <a:noFill/>
            </p:spPr>
            <p:txBody>
              <a:bodyPr wrap="square" rtlCol="0">
                <a:spAutoFit/>
              </a:bodyPr>
              <a:lstStyle/>
              <a:p>
                <a:pPr marL="285750" indent="-285750">
                  <a:buFont typeface="Arial" panose="020B0604020202020204" pitchFamily="34" charset="0"/>
                  <a:buChar char="•"/>
                </a:pPr>
                <a:r>
                  <a:rPr lang="en-US" dirty="0"/>
                  <a:t>A suffix tree, as shown on the left, consumes </a:t>
                </a:r>
                <a14:m>
                  <m:oMath xmlns:m="http://schemas.openxmlformats.org/officeDocument/2006/math">
                    <m:r>
                      <a:rPr lang="en-US" b="1" i="1" u="sng" smtClean="0">
                        <a:latin typeface="Cambria Math" panose="02040503050406030204" pitchFamily="18" charset="0"/>
                        <a:ea typeface="Cambria Math" panose="02040503050406030204" pitchFamily="18" charset="0"/>
                      </a:rPr>
                      <m:t>𝓞</m:t>
                    </m:r>
                    <m:r>
                      <a:rPr lang="en-US" b="1" i="1" u="sng" smtClean="0">
                        <a:latin typeface="Cambria Math" panose="02040503050406030204" pitchFamily="18" charset="0"/>
                        <a:ea typeface="Cambria Math" panose="02040503050406030204" pitchFamily="18" charset="0"/>
                      </a:rPr>
                      <m:t>(</m:t>
                    </m:r>
                    <m:sSup>
                      <m:sSupPr>
                        <m:ctrlPr>
                          <a:rPr lang="en-US" b="1" i="1" u="sng" smtClean="0">
                            <a:latin typeface="Cambria Math" panose="02040503050406030204" pitchFamily="18" charset="0"/>
                            <a:ea typeface="Cambria Math" panose="02040503050406030204" pitchFamily="18" charset="0"/>
                          </a:rPr>
                        </m:ctrlPr>
                      </m:sSupPr>
                      <m:e>
                        <m:r>
                          <a:rPr lang="en-US" b="1" i="1" u="sng" smtClean="0">
                            <a:latin typeface="Cambria Math" panose="02040503050406030204" pitchFamily="18" charset="0"/>
                            <a:ea typeface="Cambria Math" panose="02040503050406030204" pitchFamily="18" charset="0"/>
                          </a:rPr>
                          <m:t>𝒏</m:t>
                        </m:r>
                      </m:e>
                      <m:sup>
                        <m:r>
                          <a:rPr lang="en-US" b="1" i="1" u="sng" smtClean="0">
                            <a:latin typeface="Cambria Math" panose="02040503050406030204" pitchFamily="18" charset="0"/>
                            <a:ea typeface="Cambria Math" panose="02040503050406030204" pitchFamily="18" charset="0"/>
                          </a:rPr>
                          <m:t> </m:t>
                        </m:r>
                      </m:sup>
                    </m:sSup>
                    <m:r>
                      <a:rPr lang="en-US" b="1" i="1" u="sng" smtClean="0">
                        <a:latin typeface="Cambria Math" panose="02040503050406030204" pitchFamily="18" charset="0"/>
                        <a:ea typeface="Cambria Math" panose="02040503050406030204" pitchFamily="18" charset="0"/>
                      </a:rPr>
                      <m:t>)</m:t>
                    </m:r>
                  </m:oMath>
                </a14:m>
                <a:r>
                  <a:rPr lang="en-US" sz="2000" b="1" u="sng" dirty="0"/>
                  <a:t> space </a:t>
                </a:r>
                <a:r>
                  <a:rPr lang="en-US" sz="2000" dirty="0"/>
                  <a:t>(for a text of length </a:t>
                </a:r>
                <a14:m>
                  <m:oMath xmlns:m="http://schemas.openxmlformats.org/officeDocument/2006/math">
                    <m:r>
                      <a:rPr lang="en-US" sz="2000" b="0" i="1" smtClean="0">
                        <a:latin typeface="Cambria Math" panose="02040503050406030204" pitchFamily="18" charset="0"/>
                      </a:rPr>
                      <m:t>𝑛</m:t>
                    </m:r>
                  </m:oMath>
                </a14:m>
                <a:r>
                  <a:rPr lang="en-US" sz="2000" dirty="0"/>
                  <a:t>).</a:t>
                </a:r>
              </a:p>
            </p:txBody>
          </p:sp>
        </mc:Choice>
        <mc:Fallback xmlns="">
          <p:sp>
            <p:nvSpPr>
              <p:cNvPr id="104" name="TextBox 103">
                <a:extLst>
                  <a:ext uri="{FF2B5EF4-FFF2-40B4-BE49-F238E27FC236}">
                    <a16:creationId xmlns:a16="http://schemas.microsoft.com/office/drawing/2014/main" id="{3EAD760C-5A1C-4BA6-B155-A8210994F4A3}"/>
                  </a:ext>
                </a:extLst>
              </p:cNvPr>
              <p:cNvSpPr txBox="1">
                <a:spLocks noRot="1" noChangeAspect="1" noMove="1" noResize="1" noEditPoints="1" noAdjustHandles="1" noChangeArrowheads="1" noChangeShapeType="1" noTextEdit="1"/>
              </p:cNvSpPr>
              <p:nvPr/>
            </p:nvSpPr>
            <p:spPr>
              <a:xfrm>
                <a:off x="4188890" y="1841747"/>
                <a:ext cx="6487511" cy="707886"/>
              </a:xfrm>
              <a:prstGeom prst="rect">
                <a:avLst/>
              </a:prstGeom>
              <a:blipFill>
                <a:blip r:embed="rId2"/>
                <a:stretch>
                  <a:fillRect l="-564" t="-4310" b="-14655"/>
                </a:stretch>
              </a:blipFill>
            </p:spPr>
            <p:txBody>
              <a:bodyPr/>
              <a:lstStyle/>
              <a:p>
                <a:r>
                  <a:rPr lang="en-US">
                    <a:noFill/>
                  </a:rPr>
                  <a:t> </a:t>
                </a:r>
              </a:p>
            </p:txBody>
          </p:sp>
        </mc:Fallback>
      </mc:AlternateContent>
      <p:sp>
        <p:nvSpPr>
          <p:cNvPr id="3" name="Rectangle: Rounded Corners 2">
            <a:extLst>
              <a:ext uri="{FF2B5EF4-FFF2-40B4-BE49-F238E27FC236}">
                <a16:creationId xmlns:a16="http://schemas.microsoft.com/office/drawing/2014/main" id="{AA89B765-FEE6-43E2-B8BD-B4426A14999E}"/>
              </a:ext>
            </a:extLst>
          </p:cNvPr>
          <p:cNvSpPr/>
          <p:nvPr/>
        </p:nvSpPr>
        <p:spPr>
          <a:xfrm>
            <a:off x="5589665" y="2842221"/>
            <a:ext cx="1356777" cy="58627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True</a:t>
            </a:r>
          </a:p>
        </p:txBody>
      </p:sp>
      <p:sp>
        <p:nvSpPr>
          <p:cNvPr id="39" name="Rectangle: Rounded Corners 38">
            <a:extLst>
              <a:ext uri="{FF2B5EF4-FFF2-40B4-BE49-F238E27FC236}">
                <a16:creationId xmlns:a16="http://schemas.microsoft.com/office/drawing/2014/main" id="{3373702B-0E3E-4FF6-8664-03C5899EBD8D}"/>
              </a:ext>
            </a:extLst>
          </p:cNvPr>
          <p:cNvSpPr/>
          <p:nvPr/>
        </p:nvSpPr>
        <p:spPr>
          <a:xfrm>
            <a:off x="7660223" y="2803460"/>
            <a:ext cx="1356777" cy="58627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False</a:t>
            </a:r>
          </a:p>
        </p:txBody>
      </p:sp>
      <p:sp>
        <p:nvSpPr>
          <p:cNvPr id="59" name="Oval 58">
            <a:extLst>
              <a:ext uri="{FF2B5EF4-FFF2-40B4-BE49-F238E27FC236}">
                <a16:creationId xmlns:a16="http://schemas.microsoft.com/office/drawing/2014/main" id="{53A38010-7ECF-4238-8787-1FB57551C527}"/>
              </a:ext>
            </a:extLst>
          </p:cNvPr>
          <p:cNvSpPr/>
          <p:nvPr/>
        </p:nvSpPr>
        <p:spPr>
          <a:xfrm>
            <a:off x="1944498" y="2274541"/>
            <a:ext cx="195943" cy="177301"/>
          </a:xfrm>
          <a:prstGeom prst="ellipse">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092B6D48-4A92-4F1F-8821-58D7623AA82D}"/>
              </a:ext>
            </a:extLst>
          </p:cNvPr>
          <p:cNvSpPr/>
          <p:nvPr/>
        </p:nvSpPr>
        <p:spPr>
          <a:xfrm>
            <a:off x="2462662" y="2792705"/>
            <a:ext cx="302114" cy="25610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6</a:t>
            </a:r>
          </a:p>
        </p:txBody>
      </p:sp>
      <p:sp>
        <p:nvSpPr>
          <p:cNvPr id="61" name="Oval 60">
            <a:extLst>
              <a:ext uri="{FF2B5EF4-FFF2-40B4-BE49-F238E27FC236}">
                <a16:creationId xmlns:a16="http://schemas.microsoft.com/office/drawing/2014/main" id="{630D5919-8813-4316-AB0B-7F4EC93FB070}"/>
              </a:ext>
            </a:extLst>
          </p:cNvPr>
          <p:cNvSpPr/>
          <p:nvPr/>
        </p:nvSpPr>
        <p:spPr>
          <a:xfrm>
            <a:off x="1317483" y="2836247"/>
            <a:ext cx="195943" cy="177301"/>
          </a:xfrm>
          <a:prstGeom prst="ellipse">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594C9F9C-1BDE-4918-B71C-248069C481C1}"/>
              </a:ext>
            </a:extLst>
          </p:cNvPr>
          <p:cNvSpPr/>
          <p:nvPr/>
        </p:nvSpPr>
        <p:spPr>
          <a:xfrm>
            <a:off x="2205758" y="3280388"/>
            <a:ext cx="195943" cy="177301"/>
          </a:xfrm>
          <a:prstGeom prst="ellipse">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570F7F89-C24A-4982-BEF4-718A25BD25B5}"/>
              </a:ext>
            </a:extLst>
          </p:cNvPr>
          <p:cNvSpPr/>
          <p:nvPr/>
        </p:nvSpPr>
        <p:spPr>
          <a:xfrm>
            <a:off x="2584584" y="3826129"/>
            <a:ext cx="277150" cy="250245"/>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64" name="Oval 63">
            <a:extLst>
              <a:ext uri="{FF2B5EF4-FFF2-40B4-BE49-F238E27FC236}">
                <a16:creationId xmlns:a16="http://schemas.microsoft.com/office/drawing/2014/main" id="{00C7EB46-66B6-43BF-9234-3D172E7C5318}"/>
              </a:ext>
            </a:extLst>
          </p:cNvPr>
          <p:cNvSpPr/>
          <p:nvPr/>
        </p:nvSpPr>
        <p:spPr>
          <a:xfrm>
            <a:off x="1321839" y="3872569"/>
            <a:ext cx="195943" cy="177301"/>
          </a:xfrm>
          <a:prstGeom prst="ellipse">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560ADE27-6A3F-4532-9734-1BB10B0DE303}"/>
              </a:ext>
            </a:extLst>
          </p:cNvPr>
          <p:cNvSpPr/>
          <p:nvPr/>
        </p:nvSpPr>
        <p:spPr>
          <a:xfrm>
            <a:off x="926625" y="4828806"/>
            <a:ext cx="321738" cy="303085"/>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66" name="Oval 65">
            <a:extLst>
              <a:ext uri="{FF2B5EF4-FFF2-40B4-BE49-F238E27FC236}">
                <a16:creationId xmlns:a16="http://schemas.microsoft.com/office/drawing/2014/main" id="{874F4346-8762-419B-9CA2-885BCCD7DB1A}"/>
              </a:ext>
            </a:extLst>
          </p:cNvPr>
          <p:cNvSpPr/>
          <p:nvPr/>
        </p:nvSpPr>
        <p:spPr>
          <a:xfrm>
            <a:off x="1676388" y="3323884"/>
            <a:ext cx="295941" cy="293443"/>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67" name="Oval 66">
            <a:extLst>
              <a:ext uri="{FF2B5EF4-FFF2-40B4-BE49-F238E27FC236}">
                <a16:creationId xmlns:a16="http://schemas.microsoft.com/office/drawing/2014/main" id="{F13EF960-485E-4169-AFD0-3F4C055C39F3}"/>
              </a:ext>
            </a:extLst>
          </p:cNvPr>
          <p:cNvSpPr/>
          <p:nvPr/>
        </p:nvSpPr>
        <p:spPr>
          <a:xfrm>
            <a:off x="799322" y="3336992"/>
            <a:ext cx="195943" cy="17730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8" name="Straight Arrow Connector 67">
            <a:extLst>
              <a:ext uri="{FF2B5EF4-FFF2-40B4-BE49-F238E27FC236}">
                <a16:creationId xmlns:a16="http://schemas.microsoft.com/office/drawing/2014/main" id="{359BE4BD-0E2C-46B8-BE7C-C9C5E98D28EE}"/>
              </a:ext>
            </a:extLst>
          </p:cNvPr>
          <p:cNvCxnSpPr>
            <a:stCxn id="59" idx="2"/>
            <a:endCxn id="61" idx="7"/>
          </p:cNvCxnSpPr>
          <p:nvPr/>
        </p:nvCxnSpPr>
        <p:spPr>
          <a:xfrm flipH="1">
            <a:off x="1484731" y="2363192"/>
            <a:ext cx="459767" cy="4990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1F61FC5C-E6C7-4BFD-9AB3-FAABE0E77902}"/>
              </a:ext>
            </a:extLst>
          </p:cNvPr>
          <p:cNvCxnSpPr>
            <a:cxnSpLocks/>
            <a:stCxn id="59" idx="6"/>
            <a:endCxn id="60" idx="1"/>
          </p:cNvCxnSpPr>
          <p:nvPr/>
        </p:nvCxnSpPr>
        <p:spPr>
          <a:xfrm>
            <a:off x="2140441" y="2363192"/>
            <a:ext cx="366465" cy="46701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BD80D777-DE1E-4524-B64A-CD551417B10A}"/>
              </a:ext>
            </a:extLst>
          </p:cNvPr>
          <p:cNvCxnSpPr>
            <a:cxnSpLocks/>
            <a:endCxn id="63" idx="0"/>
          </p:cNvCxnSpPr>
          <p:nvPr/>
        </p:nvCxnSpPr>
        <p:spPr>
          <a:xfrm>
            <a:off x="2381713" y="3502263"/>
            <a:ext cx="341446" cy="3238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CDCF54A1-12DF-4651-8DB8-F79A175DE3F8}"/>
              </a:ext>
            </a:extLst>
          </p:cNvPr>
          <p:cNvCxnSpPr>
            <a:cxnSpLocks/>
            <a:endCxn id="67" idx="0"/>
          </p:cNvCxnSpPr>
          <p:nvPr/>
        </p:nvCxnSpPr>
        <p:spPr>
          <a:xfrm flipH="1">
            <a:off x="897294" y="2959731"/>
            <a:ext cx="441960" cy="37726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835C753E-17C8-46CD-A6ED-D6F9CA8A6D81}"/>
              </a:ext>
            </a:extLst>
          </p:cNvPr>
          <p:cNvCxnSpPr>
            <a:cxnSpLocks/>
            <a:endCxn id="66" idx="0"/>
          </p:cNvCxnSpPr>
          <p:nvPr/>
        </p:nvCxnSpPr>
        <p:spPr>
          <a:xfrm>
            <a:off x="1473911" y="3024982"/>
            <a:ext cx="350448" cy="29890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CECCE77E-91A2-4CC6-AC90-CF1E204A2A1D}"/>
              </a:ext>
            </a:extLst>
          </p:cNvPr>
          <p:cNvCxnSpPr>
            <a:cxnSpLocks/>
          </p:cNvCxnSpPr>
          <p:nvPr/>
        </p:nvCxnSpPr>
        <p:spPr>
          <a:xfrm flipH="1">
            <a:off x="1384209" y="3048806"/>
            <a:ext cx="4148" cy="76748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919162CF-DF01-4C5E-88F2-72DA6BDA0AEE}"/>
              </a:ext>
            </a:extLst>
          </p:cNvPr>
          <p:cNvCxnSpPr>
            <a:cxnSpLocks/>
          </p:cNvCxnSpPr>
          <p:nvPr/>
        </p:nvCxnSpPr>
        <p:spPr>
          <a:xfrm flipH="1">
            <a:off x="1104116" y="4002174"/>
            <a:ext cx="279892" cy="77071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D65C9625-359D-4668-AD09-93FA3B48014D}"/>
              </a:ext>
            </a:extLst>
          </p:cNvPr>
          <p:cNvSpPr txBox="1"/>
          <p:nvPr/>
        </p:nvSpPr>
        <p:spPr>
          <a:xfrm rot="19172715">
            <a:off x="768213" y="2774738"/>
            <a:ext cx="808898" cy="338554"/>
          </a:xfrm>
          <a:prstGeom prst="rect">
            <a:avLst/>
          </a:prstGeom>
          <a:noFill/>
        </p:spPr>
        <p:txBody>
          <a:bodyPr wrap="square" rtlCol="0">
            <a:spAutoFit/>
          </a:bodyPr>
          <a:lstStyle/>
          <a:p>
            <a:r>
              <a:rPr lang="en-US" sz="1600" dirty="0"/>
              <a:t>(3, 4)</a:t>
            </a:r>
          </a:p>
        </p:txBody>
      </p:sp>
      <p:sp>
        <p:nvSpPr>
          <p:cNvPr id="78" name="Oval 77">
            <a:extLst>
              <a:ext uri="{FF2B5EF4-FFF2-40B4-BE49-F238E27FC236}">
                <a16:creationId xmlns:a16="http://schemas.microsoft.com/office/drawing/2014/main" id="{62096BBF-3277-4864-ADFA-4809AD93C759}"/>
              </a:ext>
            </a:extLst>
          </p:cNvPr>
          <p:cNvSpPr/>
          <p:nvPr/>
        </p:nvSpPr>
        <p:spPr>
          <a:xfrm>
            <a:off x="1577192" y="4551406"/>
            <a:ext cx="336827" cy="303085"/>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cxnSp>
        <p:nvCxnSpPr>
          <p:cNvPr id="79" name="Straight Arrow Connector 78">
            <a:extLst>
              <a:ext uri="{FF2B5EF4-FFF2-40B4-BE49-F238E27FC236}">
                <a16:creationId xmlns:a16="http://schemas.microsoft.com/office/drawing/2014/main" id="{332D891A-AA5E-44E8-898F-3CC3DEC42CD1}"/>
              </a:ext>
            </a:extLst>
          </p:cNvPr>
          <p:cNvCxnSpPr>
            <a:cxnSpLocks/>
            <a:stCxn id="64" idx="5"/>
            <a:endCxn id="78" idx="0"/>
          </p:cNvCxnSpPr>
          <p:nvPr/>
        </p:nvCxnSpPr>
        <p:spPr>
          <a:xfrm>
            <a:off x="1489087" y="4023905"/>
            <a:ext cx="256519" cy="52750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1" name="TextBox 80">
            <a:extLst>
              <a:ext uri="{FF2B5EF4-FFF2-40B4-BE49-F238E27FC236}">
                <a16:creationId xmlns:a16="http://schemas.microsoft.com/office/drawing/2014/main" id="{9FB1E01C-D10B-4E38-AC51-B3D03ADA42BF}"/>
              </a:ext>
            </a:extLst>
          </p:cNvPr>
          <p:cNvSpPr txBox="1"/>
          <p:nvPr/>
        </p:nvSpPr>
        <p:spPr>
          <a:xfrm rot="3006064">
            <a:off x="2376911" y="3393313"/>
            <a:ext cx="645803" cy="338554"/>
          </a:xfrm>
          <a:prstGeom prst="rect">
            <a:avLst/>
          </a:prstGeom>
          <a:noFill/>
        </p:spPr>
        <p:txBody>
          <a:bodyPr wrap="square" rtlCol="0">
            <a:spAutoFit/>
          </a:bodyPr>
          <a:lstStyle/>
          <a:p>
            <a:r>
              <a:rPr lang="en-US" sz="1600" dirty="0"/>
              <a:t>(6, 1)</a:t>
            </a:r>
          </a:p>
        </p:txBody>
      </p:sp>
      <p:sp>
        <p:nvSpPr>
          <p:cNvPr id="82" name="TextBox 81">
            <a:extLst>
              <a:ext uri="{FF2B5EF4-FFF2-40B4-BE49-F238E27FC236}">
                <a16:creationId xmlns:a16="http://schemas.microsoft.com/office/drawing/2014/main" id="{1BAA3288-FD54-44FC-B3D2-4A4A4B33A559}"/>
              </a:ext>
            </a:extLst>
          </p:cNvPr>
          <p:cNvSpPr txBox="1"/>
          <p:nvPr/>
        </p:nvSpPr>
        <p:spPr>
          <a:xfrm rot="18710565">
            <a:off x="1265039" y="2299026"/>
            <a:ext cx="840158" cy="338554"/>
          </a:xfrm>
          <a:prstGeom prst="rect">
            <a:avLst/>
          </a:prstGeom>
          <a:noFill/>
        </p:spPr>
        <p:txBody>
          <a:bodyPr wrap="square" rtlCol="0">
            <a:spAutoFit/>
          </a:bodyPr>
          <a:lstStyle/>
          <a:p>
            <a:r>
              <a:rPr lang="en-US" sz="1600" dirty="0"/>
              <a:t>(0, 1)</a:t>
            </a:r>
          </a:p>
        </p:txBody>
      </p:sp>
      <p:cxnSp>
        <p:nvCxnSpPr>
          <p:cNvPr id="83" name="Straight Arrow Connector 82">
            <a:extLst>
              <a:ext uri="{FF2B5EF4-FFF2-40B4-BE49-F238E27FC236}">
                <a16:creationId xmlns:a16="http://schemas.microsoft.com/office/drawing/2014/main" id="{E97EC645-5377-46C1-AD86-17B9F3BA9D50}"/>
              </a:ext>
            </a:extLst>
          </p:cNvPr>
          <p:cNvCxnSpPr>
            <a:cxnSpLocks/>
          </p:cNvCxnSpPr>
          <p:nvPr/>
        </p:nvCxnSpPr>
        <p:spPr>
          <a:xfrm flipH="1">
            <a:off x="2162826" y="3501756"/>
            <a:ext cx="107001" cy="62830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5" name="Oval 84">
            <a:extLst>
              <a:ext uri="{FF2B5EF4-FFF2-40B4-BE49-F238E27FC236}">
                <a16:creationId xmlns:a16="http://schemas.microsoft.com/office/drawing/2014/main" id="{06BDD0C9-C838-4A39-A925-BBA6F448872E}"/>
              </a:ext>
            </a:extLst>
          </p:cNvPr>
          <p:cNvSpPr/>
          <p:nvPr/>
        </p:nvSpPr>
        <p:spPr>
          <a:xfrm>
            <a:off x="2022006" y="4189956"/>
            <a:ext cx="310619" cy="330090"/>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86" name="TextBox 85">
            <a:extLst>
              <a:ext uri="{FF2B5EF4-FFF2-40B4-BE49-F238E27FC236}">
                <a16:creationId xmlns:a16="http://schemas.microsoft.com/office/drawing/2014/main" id="{EDD74F04-72F8-4B48-B5E1-E0839669AC58}"/>
              </a:ext>
            </a:extLst>
          </p:cNvPr>
          <p:cNvSpPr txBox="1"/>
          <p:nvPr/>
        </p:nvSpPr>
        <p:spPr>
          <a:xfrm rot="3129986">
            <a:off x="2196022" y="2380355"/>
            <a:ext cx="767915" cy="338554"/>
          </a:xfrm>
          <a:prstGeom prst="rect">
            <a:avLst/>
          </a:prstGeom>
          <a:noFill/>
        </p:spPr>
        <p:txBody>
          <a:bodyPr wrap="square" rtlCol="0">
            <a:spAutoFit/>
          </a:bodyPr>
          <a:lstStyle/>
          <a:p>
            <a:r>
              <a:rPr lang="en-US" sz="1600" dirty="0"/>
              <a:t>(6, 1)</a:t>
            </a:r>
          </a:p>
        </p:txBody>
      </p:sp>
      <p:cxnSp>
        <p:nvCxnSpPr>
          <p:cNvPr id="87" name="Straight Arrow Connector 86">
            <a:extLst>
              <a:ext uri="{FF2B5EF4-FFF2-40B4-BE49-F238E27FC236}">
                <a16:creationId xmlns:a16="http://schemas.microsoft.com/office/drawing/2014/main" id="{DE02391F-D962-448D-828D-A9675148A0CE}"/>
              </a:ext>
            </a:extLst>
          </p:cNvPr>
          <p:cNvCxnSpPr>
            <a:cxnSpLocks/>
          </p:cNvCxnSpPr>
          <p:nvPr/>
        </p:nvCxnSpPr>
        <p:spPr>
          <a:xfrm>
            <a:off x="2042470" y="2451842"/>
            <a:ext cx="261260" cy="82854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8" name="TextBox 87">
            <a:extLst>
              <a:ext uri="{FF2B5EF4-FFF2-40B4-BE49-F238E27FC236}">
                <a16:creationId xmlns:a16="http://schemas.microsoft.com/office/drawing/2014/main" id="{4629E2F8-22E2-4337-B16A-4FB53BFD4BAB}"/>
              </a:ext>
            </a:extLst>
          </p:cNvPr>
          <p:cNvSpPr txBox="1"/>
          <p:nvPr/>
        </p:nvSpPr>
        <p:spPr>
          <a:xfrm rot="4221933">
            <a:off x="1957377" y="2712534"/>
            <a:ext cx="728285" cy="338554"/>
          </a:xfrm>
          <a:prstGeom prst="rect">
            <a:avLst/>
          </a:prstGeom>
          <a:noFill/>
        </p:spPr>
        <p:txBody>
          <a:bodyPr wrap="square" rtlCol="0">
            <a:spAutoFit/>
          </a:bodyPr>
          <a:lstStyle/>
          <a:p>
            <a:r>
              <a:rPr lang="en-US" sz="1600" dirty="0"/>
              <a:t>(1, 2)</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E68B2269-EC52-4AA5-8B2C-9F1D7B38A07B}"/>
                  </a:ext>
                </a:extLst>
              </p:cNvPr>
              <p:cNvSpPr txBox="1"/>
              <p:nvPr/>
            </p:nvSpPr>
            <p:spPr>
              <a:xfrm>
                <a:off x="726541" y="1287780"/>
                <a:ext cx="157575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𝑇</m:t>
                      </m:r>
                      <m:r>
                        <a:rPr lang="en-US" b="0" i="1" smtClean="0">
                          <a:latin typeface="Cambria Math" panose="02040503050406030204" pitchFamily="18" charset="0"/>
                        </a:rPr>
                        <m:t>$=</m:t>
                      </m:r>
                      <m:r>
                        <a:rPr lang="en-US" b="1" i="1" smtClean="0">
                          <a:solidFill>
                            <a:srgbClr val="7030A0"/>
                          </a:solidFill>
                          <a:latin typeface="Cambria Math" panose="02040503050406030204" pitchFamily="18" charset="0"/>
                        </a:rPr>
                        <m:t>𝒂𝒃𝒂𝒂𝒃𝒂</m:t>
                      </m:r>
                      <m:r>
                        <a:rPr lang="en-US" b="1" i="1" smtClean="0">
                          <a:solidFill>
                            <a:srgbClr val="7030A0"/>
                          </a:solidFill>
                          <a:latin typeface="Cambria Math" panose="02040503050406030204" pitchFamily="18" charset="0"/>
                        </a:rPr>
                        <m:t>$</m:t>
                      </m:r>
                    </m:oMath>
                  </m:oMathPara>
                </a14:m>
                <a:endParaRPr lang="en-US" b="1" dirty="0">
                  <a:solidFill>
                    <a:srgbClr val="7030A0"/>
                  </a:solidFill>
                </a:endParaRPr>
              </a:p>
            </p:txBody>
          </p:sp>
        </mc:Choice>
        <mc:Fallback xmlns="">
          <p:sp>
            <p:nvSpPr>
              <p:cNvPr id="5" name="TextBox 4">
                <a:extLst>
                  <a:ext uri="{FF2B5EF4-FFF2-40B4-BE49-F238E27FC236}">
                    <a16:creationId xmlns:a16="http://schemas.microsoft.com/office/drawing/2014/main" id="{E68B2269-EC52-4AA5-8B2C-9F1D7B38A07B}"/>
                  </a:ext>
                </a:extLst>
              </p:cNvPr>
              <p:cNvSpPr txBox="1">
                <a:spLocks noRot="1" noChangeAspect="1" noMove="1" noResize="1" noEditPoints="1" noAdjustHandles="1" noChangeArrowheads="1" noChangeShapeType="1" noTextEdit="1"/>
              </p:cNvSpPr>
              <p:nvPr/>
            </p:nvSpPr>
            <p:spPr>
              <a:xfrm>
                <a:off x="726541" y="1287780"/>
                <a:ext cx="1575752" cy="276999"/>
              </a:xfrm>
              <a:prstGeom prst="rect">
                <a:avLst/>
              </a:prstGeom>
              <a:blipFill>
                <a:blip r:embed="rId3"/>
                <a:stretch>
                  <a:fillRect l="-4247" t="-4348" r="-4247" b="-15217"/>
                </a:stretch>
              </a:blipFill>
            </p:spPr>
            <p:txBody>
              <a:bodyPr/>
              <a:lstStyle/>
              <a:p>
                <a:r>
                  <a:rPr lang="en-US">
                    <a:noFill/>
                  </a:rPr>
                  <a:t> </a:t>
                </a:r>
              </a:p>
            </p:txBody>
          </p:sp>
        </mc:Fallback>
      </mc:AlternateContent>
      <p:sp>
        <p:nvSpPr>
          <p:cNvPr id="40" name="TextBox 39">
            <a:extLst>
              <a:ext uri="{FF2B5EF4-FFF2-40B4-BE49-F238E27FC236}">
                <a16:creationId xmlns:a16="http://schemas.microsoft.com/office/drawing/2014/main" id="{9D666D69-B728-4497-ACBB-5DDCBEF139E4}"/>
              </a:ext>
            </a:extLst>
          </p:cNvPr>
          <p:cNvSpPr txBox="1"/>
          <p:nvPr/>
        </p:nvSpPr>
        <p:spPr>
          <a:xfrm rot="4242391">
            <a:off x="1395175" y="4076369"/>
            <a:ext cx="645803" cy="338554"/>
          </a:xfrm>
          <a:prstGeom prst="rect">
            <a:avLst/>
          </a:prstGeom>
          <a:noFill/>
        </p:spPr>
        <p:txBody>
          <a:bodyPr wrap="square" rtlCol="0">
            <a:spAutoFit/>
          </a:bodyPr>
          <a:lstStyle/>
          <a:p>
            <a:r>
              <a:rPr lang="en-US" sz="1600" dirty="0"/>
              <a:t>(6, 1)</a:t>
            </a:r>
          </a:p>
        </p:txBody>
      </p:sp>
      <p:sp>
        <p:nvSpPr>
          <p:cNvPr id="41" name="TextBox 40">
            <a:extLst>
              <a:ext uri="{FF2B5EF4-FFF2-40B4-BE49-F238E27FC236}">
                <a16:creationId xmlns:a16="http://schemas.microsoft.com/office/drawing/2014/main" id="{F36F9063-2E06-41F5-B341-2739C64BA502}"/>
              </a:ext>
            </a:extLst>
          </p:cNvPr>
          <p:cNvSpPr txBox="1"/>
          <p:nvPr/>
        </p:nvSpPr>
        <p:spPr>
          <a:xfrm rot="2787663">
            <a:off x="1488352" y="2949751"/>
            <a:ext cx="645803" cy="338554"/>
          </a:xfrm>
          <a:prstGeom prst="rect">
            <a:avLst/>
          </a:prstGeom>
          <a:noFill/>
        </p:spPr>
        <p:txBody>
          <a:bodyPr wrap="square" rtlCol="0">
            <a:spAutoFit/>
          </a:bodyPr>
          <a:lstStyle/>
          <a:p>
            <a:r>
              <a:rPr lang="en-US" sz="1600" dirty="0"/>
              <a:t>(6, 1)</a:t>
            </a:r>
          </a:p>
        </p:txBody>
      </p:sp>
      <p:sp>
        <p:nvSpPr>
          <p:cNvPr id="42" name="TextBox 41">
            <a:extLst>
              <a:ext uri="{FF2B5EF4-FFF2-40B4-BE49-F238E27FC236}">
                <a16:creationId xmlns:a16="http://schemas.microsoft.com/office/drawing/2014/main" id="{93ECC266-6215-4378-97D1-2F4407A77964}"/>
              </a:ext>
            </a:extLst>
          </p:cNvPr>
          <p:cNvSpPr txBox="1"/>
          <p:nvPr/>
        </p:nvSpPr>
        <p:spPr>
          <a:xfrm rot="16200000">
            <a:off x="823248" y="3239055"/>
            <a:ext cx="728285" cy="338554"/>
          </a:xfrm>
          <a:prstGeom prst="rect">
            <a:avLst/>
          </a:prstGeom>
          <a:noFill/>
        </p:spPr>
        <p:txBody>
          <a:bodyPr wrap="square" rtlCol="0">
            <a:spAutoFit/>
          </a:bodyPr>
          <a:lstStyle/>
          <a:p>
            <a:r>
              <a:rPr lang="en-US" sz="1600" dirty="0"/>
              <a:t>(1, 2)</a:t>
            </a:r>
          </a:p>
        </p:txBody>
      </p:sp>
      <p:sp>
        <p:nvSpPr>
          <p:cNvPr id="4" name="Rectangle 3">
            <a:extLst>
              <a:ext uri="{FF2B5EF4-FFF2-40B4-BE49-F238E27FC236}">
                <a16:creationId xmlns:a16="http://schemas.microsoft.com/office/drawing/2014/main" id="{E1756B9D-1D8A-4BC4-BFF5-D3B681C9C7FC}"/>
              </a:ext>
            </a:extLst>
          </p:cNvPr>
          <p:cNvSpPr/>
          <p:nvPr/>
        </p:nvSpPr>
        <p:spPr>
          <a:xfrm rot="16880225">
            <a:off x="1704538" y="3644384"/>
            <a:ext cx="670376" cy="369332"/>
          </a:xfrm>
          <a:prstGeom prst="rect">
            <a:avLst/>
          </a:prstGeom>
        </p:spPr>
        <p:txBody>
          <a:bodyPr wrap="none">
            <a:spAutoFit/>
          </a:bodyPr>
          <a:lstStyle/>
          <a:p>
            <a:r>
              <a:rPr lang="en-US" dirty="0"/>
              <a:t>(3, 4)</a:t>
            </a:r>
          </a:p>
        </p:txBody>
      </p:sp>
      <p:sp>
        <p:nvSpPr>
          <p:cNvPr id="43" name="Rectangle 42">
            <a:extLst>
              <a:ext uri="{FF2B5EF4-FFF2-40B4-BE49-F238E27FC236}">
                <a16:creationId xmlns:a16="http://schemas.microsoft.com/office/drawing/2014/main" id="{54BE671E-DC04-45F2-AD3D-B453B0258D22}"/>
              </a:ext>
            </a:extLst>
          </p:cNvPr>
          <p:cNvSpPr/>
          <p:nvPr/>
        </p:nvSpPr>
        <p:spPr>
          <a:xfrm rot="17561270">
            <a:off x="735093" y="4245684"/>
            <a:ext cx="670376" cy="369332"/>
          </a:xfrm>
          <a:prstGeom prst="rect">
            <a:avLst/>
          </a:prstGeom>
        </p:spPr>
        <p:txBody>
          <a:bodyPr wrap="none">
            <a:spAutoFit/>
          </a:bodyPr>
          <a:lstStyle/>
          <a:p>
            <a:r>
              <a:rPr lang="en-US" dirty="0"/>
              <a:t>(3, 4)</a:t>
            </a:r>
          </a:p>
        </p:txBody>
      </p:sp>
      <p:sp>
        <p:nvSpPr>
          <p:cNvPr id="9" name="Oval 8">
            <a:extLst>
              <a:ext uri="{FF2B5EF4-FFF2-40B4-BE49-F238E27FC236}">
                <a16:creationId xmlns:a16="http://schemas.microsoft.com/office/drawing/2014/main" id="{4A5F273E-16C3-441E-8E0A-08E4DF535CB9}"/>
              </a:ext>
            </a:extLst>
          </p:cNvPr>
          <p:cNvSpPr/>
          <p:nvPr/>
        </p:nvSpPr>
        <p:spPr>
          <a:xfrm>
            <a:off x="5291667" y="2658533"/>
            <a:ext cx="1944789" cy="97366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7BD715EB-6014-4838-8ED8-21260A641C91}"/>
              </a:ext>
            </a:extLst>
          </p:cNvPr>
          <p:cNvSpPr txBox="1"/>
          <p:nvPr/>
        </p:nvSpPr>
        <p:spPr>
          <a:xfrm>
            <a:off x="4382650" y="4049871"/>
            <a:ext cx="6487511" cy="1631216"/>
          </a:xfrm>
          <a:prstGeom prst="rect">
            <a:avLst/>
          </a:prstGeom>
          <a:noFill/>
        </p:spPr>
        <p:txBody>
          <a:bodyPr wrap="square" rtlCol="0">
            <a:spAutoFit/>
          </a:bodyPr>
          <a:lstStyle/>
          <a:p>
            <a:pPr marL="285750" indent="-285750">
              <a:buFont typeface="Arial" panose="020B0604020202020204" pitchFamily="34" charset="0"/>
              <a:buChar char="•"/>
            </a:pPr>
            <a:r>
              <a:rPr lang="en-US" sz="2000" dirty="0"/>
              <a:t>Final tweak: The </a:t>
            </a:r>
            <a:r>
              <a:rPr lang="en-US" sz="2000" b="1" dirty="0">
                <a:solidFill>
                  <a:srgbClr val="7030A0"/>
                </a:solidFill>
              </a:rPr>
              <a:t>leaf nodes </a:t>
            </a:r>
            <a:r>
              <a:rPr lang="en-US" sz="2000" dirty="0"/>
              <a:t>will be associated with the (zero-indexed) offsets of the </a:t>
            </a:r>
            <a:r>
              <a:rPr lang="en-US" sz="2000" b="1" i="1" dirty="0">
                <a:solidFill>
                  <a:schemeClr val="accent5"/>
                </a:solidFill>
              </a:rPr>
              <a:t>entire suffixes to which they correspond.</a:t>
            </a:r>
          </a:p>
          <a:p>
            <a:pPr marL="742950" lvl="1" indent="-285750">
              <a:buFont typeface="Arial" panose="020B0604020202020204" pitchFamily="34" charset="0"/>
              <a:buChar char="•"/>
            </a:pPr>
            <a:r>
              <a:rPr lang="en-US" sz="2000" dirty="0"/>
              <a:t>Recall that the per-inner-node offsets we have stored concern the offsets of </a:t>
            </a:r>
            <a:r>
              <a:rPr lang="en-US" sz="2000" b="1" dirty="0">
                <a:solidFill>
                  <a:schemeClr val="accent1"/>
                </a:solidFill>
              </a:rPr>
              <a:t>substrings</a:t>
            </a:r>
            <a:r>
              <a:rPr lang="en-US" sz="2000" dirty="0"/>
              <a:t> of these suffixes.</a:t>
            </a:r>
          </a:p>
        </p:txBody>
      </p:sp>
    </p:spTree>
    <p:extLst>
      <p:ext uri="{BB962C8B-B14F-4D97-AF65-F5344CB8AC3E}">
        <p14:creationId xmlns:p14="http://schemas.microsoft.com/office/powerpoint/2010/main" val="311380755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4F3F9-C2E6-4F79-8B43-C62096957853}"/>
              </a:ext>
            </a:extLst>
          </p:cNvPr>
          <p:cNvSpPr>
            <a:spLocks noGrp="1"/>
          </p:cNvSpPr>
          <p:nvPr>
            <p:ph type="title"/>
          </p:nvPr>
        </p:nvSpPr>
        <p:spPr/>
        <p:txBody>
          <a:bodyPr/>
          <a:lstStyle/>
          <a:p>
            <a:pPr algn="ctr"/>
            <a:r>
              <a:rPr lang="en-US" dirty="0"/>
              <a:t>Quiz time!</a:t>
            </a:r>
          </a:p>
        </p:txBody>
      </p:sp>
      <mc:AlternateContent xmlns:mc="http://schemas.openxmlformats.org/markup-compatibility/2006" xmlns:a14="http://schemas.microsoft.com/office/drawing/2010/main">
        <mc:Choice Requires="a14">
          <p:sp>
            <p:nvSpPr>
              <p:cNvPr id="104" name="TextBox 103">
                <a:extLst>
                  <a:ext uri="{FF2B5EF4-FFF2-40B4-BE49-F238E27FC236}">
                    <a16:creationId xmlns:a16="http://schemas.microsoft.com/office/drawing/2014/main" id="{3EAD760C-5A1C-4BA6-B155-A8210994F4A3}"/>
                  </a:ext>
                </a:extLst>
              </p:cNvPr>
              <p:cNvSpPr txBox="1"/>
              <p:nvPr/>
            </p:nvSpPr>
            <p:spPr>
              <a:xfrm>
                <a:off x="4188890" y="1841747"/>
                <a:ext cx="6487511" cy="707886"/>
              </a:xfrm>
              <a:prstGeom prst="rect">
                <a:avLst/>
              </a:prstGeom>
              <a:noFill/>
            </p:spPr>
            <p:txBody>
              <a:bodyPr wrap="square" rtlCol="0">
                <a:spAutoFit/>
              </a:bodyPr>
              <a:lstStyle/>
              <a:p>
                <a:pPr marL="285750" indent="-285750">
                  <a:buFont typeface="Arial" panose="020B0604020202020204" pitchFamily="34" charset="0"/>
                  <a:buChar char="•"/>
                </a:pPr>
                <a:r>
                  <a:rPr lang="en-US" dirty="0"/>
                  <a:t>A suffix tree, as shown on the left, consumes </a:t>
                </a:r>
                <a14:m>
                  <m:oMath xmlns:m="http://schemas.openxmlformats.org/officeDocument/2006/math">
                    <m:r>
                      <a:rPr lang="en-US" b="1" i="1" u="sng" smtClean="0">
                        <a:latin typeface="Cambria Math" panose="02040503050406030204" pitchFamily="18" charset="0"/>
                        <a:ea typeface="Cambria Math" panose="02040503050406030204" pitchFamily="18" charset="0"/>
                      </a:rPr>
                      <m:t>𝓞</m:t>
                    </m:r>
                    <m:r>
                      <a:rPr lang="en-US" b="1" i="1" u="sng" smtClean="0">
                        <a:latin typeface="Cambria Math" panose="02040503050406030204" pitchFamily="18" charset="0"/>
                        <a:ea typeface="Cambria Math" panose="02040503050406030204" pitchFamily="18" charset="0"/>
                      </a:rPr>
                      <m:t>(</m:t>
                    </m:r>
                    <m:sSup>
                      <m:sSupPr>
                        <m:ctrlPr>
                          <a:rPr lang="en-US" b="1" i="1" u="sng" smtClean="0">
                            <a:latin typeface="Cambria Math" panose="02040503050406030204" pitchFamily="18" charset="0"/>
                            <a:ea typeface="Cambria Math" panose="02040503050406030204" pitchFamily="18" charset="0"/>
                          </a:rPr>
                        </m:ctrlPr>
                      </m:sSupPr>
                      <m:e>
                        <m:r>
                          <a:rPr lang="en-US" b="1" i="1" u="sng" smtClean="0">
                            <a:latin typeface="Cambria Math" panose="02040503050406030204" pitchFamily="18" charset="0"/>
                            <a:ea typeface="Cambria Math" panose="02040503050406030204" pitchFamily="18" charset="0"/>
                          </a:rPr>
                          <m:t>𝒏</m:t>
                        </m:r>
                      </m:e>
                      <m:sup>
                        <m:r>
                          <a:rPr lang="en-US" b="1" i="1" u="sng" smtClean="0">
                            <a:latin typeface="Cambria Math" panose="02040503050406030204" pitchFamily="18" charset="0"/>
                            <a:ea typeface="Cambria Math" panose="02040503050406030204" pitchFamily="18" charset="0"/>
                          </a:rPr>
                          <m:t> </m:t>
                        </m:r>
                      </m:sup>
                    </m:sSup>
                    <m:r>
                      <a:rPr lang="en-US" b="1" i="1" u="sng" smtClean="0">
                        <a:latin typeface="Cambria Math" panose="02040503050406030204" pitchFamily="18" charset="0"/>
                        <a:ea typeface="Cambria Math" panose="02040503050406030204" pitchFamily="18" charset="0"/>
                      </a:rPr>
                      <m:t>)</m:t>
                    </m:r>
                  </m:oMath>
                </a14:m>
                <a:r>
                  <a:rPr lang="en-US" sz="2000" b="1" u="sng" dirty="0"/>
                  <a:t> space </a:t>
                </a:r>
                <a:r>
                  <a:rPr lang="en-US" sz="2000" dirty="0"/>
                  <a:t>(for a text of length </a:t>
                </a:r>
                <a14:m>
                  <m:oMath xmlns:m="http://schemas.openxmlformats.org/officeDocument/2006/math">
                    <m:r>
                      <a:rPr lang="en-US" sz="2000" b="0" i="1" smtClean="0">
                        <a:latin typeface="Cambria Math" panose="02040503050406030204" pitchFamily="18" charset="0"/>
                      </a:rPr>
                      <m:t>𝑛</m:t>
                    </m:r>
                  </m:oMath>
                </a14:m>
                <a:r>
                  <a:rPr lang="en-US" sz="2000" dirty="0"/>
                  <a:t>).</a:t>
                </a:r>
              </a:p>
            </p:txBody>
          </p:sp>
        </mc:Choice>
        <mc:Fallback xmlns="">
          <p:sp>
            <p:nvSpPr>
              <p:cNvPr id="104" name="TextBox 103">
                <a:extLst>
                  <a:ext uri="{FF2B5EF4-FFF2-40B4-BE49-F238E27FC236}">
                    <a16:creationId xmlns:a16="http://schemas.microsoft.com/office/drawing/2014/main" id="{3EAD760C-5A1C-4BA6-B155-A8210994F4A3}"/>
                  </a:ext>
                </a:extLst>
              </p:cNvPr>
              <p:cNvSpPr txBox="1">
                <a:spLocks noRot="1" noChangeAspect="1" noMove="1" noResize="1" noEditPoints="1" noAdjustHandles="1" noChangeArrowheads="1" noChangeShapeType="1" noTextEdit="1"/>
              </p:cNvSpPr>
              <p:nvPr/>
            </p:nvSpPr>
            <p:spPr>
              <a:xfrm>
                <a:off x="4188890" y="1841747"/>
                <a:ext cx="6487511" cy="707886"/>
              </a:xfrm>
              <a:prstGeom prst="rect">
                <a:avLst/>
              </a:prstGeom>
              <a:blipFill>
                <a:blip r:embed="rId2"/>
                <a:stretch>
                  <a:fillRect l="-564" t="-4310" b="-14655"/>
                </a:stretch>
              </a:blipFill>
            </p:spPr>
            <p:txBody>
              <a:bodyPr/>
              <a:lstStyle/>
              <a:p>
                <a:r>
                  <a:rPr lang="en-US">
                    <a:noFill/>
                  </a:rPr>
                  <a:t> </a:t>
                </a:r>
              </a:p>
            </p:txBody>
          </p:sp>
        </mc:Fallback>
      </mc:AlternateContent>
      <p:sp>
        <p:nvSpPr>
          <p:cNvPr id="3" name="Rectangle: Rounded Corners 2">
            <a:extLst>
              <a:ext uri="{FF2B5EF4-FFF2-40B4-BE49-F238E27FC236}">
                <a16:creationId xmlns:a16="http://schemas.microsoft.com/office/drawing/2014/main" id="{AA89B765-FEE6-43E2-B8BD-B4426A14999E}"/>
              </a:ext>
            </a:extLst>
          </p:cNvPr>
          <p:cNvSpPr/>
          <p:nvPr/>
        </p:nvSpPr>
        <p:spPr>
          <a:xfrm>
            <a:off x="5589665" y="2842221"/>
            <a:ext cx="1356777" cy="58627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True</a:t>
            </a:r>
          </a:p>
        </p:txBody>
      </p:sp>
      <p:sp>
        <p:nvSpPr>
          <p:cNvPr id="39" name="Rectangle: Rounded Corners 38">
            <a:extLst>
              <a:ext uri="{FF2B5EF4-FFF2-40B4-BE49-F238E27FC236}">
                <a16:creationId xmlns:a16="http://schemas.microsoft.com/office/drawing/2014/main" id="{3373702B-0E3E-4FF6-8664-03C5899EBD8D}"/>
              </a:ext>
            </a:extLst>
          </p:cNvPr>
          <p:cNvSpPr/>
          <p:nvPr/>
        </p:nvSpPr>
        <p:spPr>
          <a:xfrm>
            <a:off x="7660223" y="2803460"/>
            <a:ext cx="1356777" cy="58627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False</a:t>
            </a:r>
          </a:p>
        </p:txBody>
      </p:sp>
      <p:sp>
        <p:nvSpPr>
          <p:cNvPr id="59" name="Oval 58">
            <a:extLst>
              <a:ext uri="{FF2B5EF4-FFF2-40B4-BE49-F238E27FC236}">
                <a16:creationId xmlns:a16="http://schemas.microsoft.com/office/drawing/2014/main" id="{53A38010-7ECF-4238-8787-1FB57551C527}"/>
              </a:ext>
            </a:extLst>
          </p:cNvPr>
          <p:cNvSpPr/>
          <p:nvPr/>
        </p:nvSpPr>
        <p:spPr>
          <a:xfrm>
            <a:off x="1944498" y="2274541"/>
            <a:ext cx="195943" cy="177301"/>
          </a:xfrm>
          <a:prstGeom prst="ellipse">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092B6D48-4A92-4F1F-8821-58D7623AA82D}"/>
              </a:ext>
            </a:extLst>
          </p:cNvPr>
          <p:cNvSpPr/>
          <p:nvPr/>
        </p:nvSpPr>
        <p:spPr>
          <a:xfrm>
            <a:off x="2462662" y="2792705"/>
            <a:ext cx="302114" cy="25610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6</a:t>
            </a:r>
          </a:p>
        </p:txBody>
      </p:sp>
      <p:sp>
        <p:nvSpPr>
          <p:cNvPr id="61" name="Oval 60">
            <a:extLst>
              <a:ext uri="{FF2B5EF4-FFF2-40B4-BE49-F238E27FC236}">
                <a16:creationId xmlns:a16="http://schemas.microsoft.com/office/drawing/2014/main" id="{630D5919-8813-4316-AB0B-7F4EC93FB070}"/>
              </a:ext>
            </a:extLst>
          </p:cNvPr>
          <p:cNvSpPr/>
          <p:nvPr/>
        </p:nvSpPr>
        <p:spPr>
          <a:xfrm>
            <a:off x="1317483" y="2836247"/>
            <a:ext cx="195943" cy="177301"/>
          </a:xfrm>
          <a:prstGeom prst="ellipse">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594C9F9C-1BDE-4918-B71C-248069C481C1}"/>
              </a:ext>
            </a:extLst>
          </p:cNvPr>
          <p:cNvSpPr/>
          <p:nvPr/>
        </p:nvSpPr>
        <p:spPr>
          <a:xfrm>
            <a:off x="2205758" y="3280388"/>
            <a:ext cx="195943" cy="177301"/>
          </a:xfrm>
          <a:prstGeom prst="ellipse">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570F7F89-C24A-4982-BEF4-718A25BD25B5}"/>
              </a:ext>
            </a:extLst>
          </p:cNvPr>
          <p:cNvSpPr/>
          <p:nvPr/>
        </p:nvSpPr>
        <p:spPr>
          <a:xfrm>
            <a:off x="2584584" y="3826129"/>
            <a:ext cx="277150" cy="250245"/>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64" name="Oval 63">
            <a:extLst>
              <a:ext uri="{FF2B5EF4-FFF2-40B4-BE49-F238E27FC236}">
                <a16:creationId xmlns:a16="http://schemas.microsoft.com/office/drawing/2014/main" id="{00C7EB46-66B6-43BF-9234-3D172E7C5318}"/>
              </a:ext>
            </a:extLst>
          </p:cNvPr>
          <p:cNvSpPr/>
          <p:nvPr/>
        </p:nvSpPr>
        <p:spPr>
          <a:xfrm>
            <a:off x="1321839" y="3872569"/>
            <a:ext cx="195943" cy="177301"/>
          </a:xfrm>
          <a:prstGeom prst="ellipse">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560ADE27-6A3F-4532-9734-1BB10B0DE303}"/>
              </a:ext>
            </a:extLst>
          </p:cNvPr>
          <p:cNvSpPr/>
          <p:nvPr/>
        </p:nvSpPr>
        <p:spPr>
          <a:xfrm>
            <a:off x="926625" y="4828806"/>
            <a:ext cx="321738" cy="303085"/>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66" name="Oval 65">
            <a:extLst>
              <a:ext uri="{FF2B5EF4-FFF2-40B4-BE49-F238E27FC236}">
                <a16:creationId xmlns:a16="http://schemas.microsoft.com/office/drawing/2014/main" id="{874F4346-8762-419B-9CA2-885BCCD7DB1A}"/>
              </a:ext>
            </a:extLst>
          </p:cNvPr>
          <p:cNvSpPr/>
          <p:nvPr/>
        </p:nvSpPr>
        <p:spPr>
          <a:xfrm>
            <a:off x="1676388" y="3323884"/>
            <a:ext cx="295941" cy="293443"/>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67" name="Oval 66">
            <a:extLst>
              <a:ext uri="{FF2B5EF4-FFF2-40B4-BE49-F238E27FC236}">
                <a16:creationId xmlns:a16="http://schemas.microsoft.com/office/drawing/2014/main" id="{F13EF960-485E-4169-AFD0-3F4C055C39F3}"/>
              </a:ext>
            </a:extLst>
          </p:cNvPr>
          <p:cNvSpPr/>
          <p:nvPr/>
        </p:nvSpPr>
        <p:spPr>
          <a:xfrm>
            <a:off x="703762" y="3336992"/>
            <a:ext cx="291504" cy="295208"/>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cxnSp>
        <p:nvCxnSpPr>
          <p:cNvPr id="68" name="Straight Arrow Connector 67">
            <a:extLst>
              <a:ext uri="{FF2B5EF4-FFF2-40B4-BE49-F238E27FC236}">
                <a16:creationId xmlns:a16="http://schemas.microsoft.com/office/drawing/2014/main" id="{359BE4BD-0E2C-46B8-BE7C-C9C5E98D28EE}"/>
              </a:ext>
            </a:extLst>
          </p:cNvPr>
          <p:cNvCxnSpPr>
            <a:stCxn id="59" idx="2"/>
            <a:endCxn id="61" idx="7"/>
          </p:cNvCxnSpPr>
          <p:nvPr/>
        </p:nvCxnSpPr>
        <p:spPr>
          <a:xfrm flipH="1">
            <a:off x="1484731" y="2363192"/>
            <a:ext cx="459767" cy="4990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1F61FC5C-E6C7-4BFD-9AB3-FAABE0E77902}"/>
              </a:ext>
            </a:extLst>
          </p:cNvPr>
          <p:cNvCxnSpPr>
            <a:cxnSpLocks/>
            <a:stCxn id="59" idx="6"/>
            <a:endCxn id="60" idx="1"/>
          </p:cNvCxnSpPr>
          <p:nvPr/>
        </p:nvCxnSpPr>
        <p:spPr>
          <a:xfrm>
            <a:off x="2140441" y="2363192"/>
            <a:ext cx="366465" cy="46701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BD80D777-DE1E-4524-B64A-CD551417B10A}"/>
              </a:ext>
            </a:extLst>
          </p:cNvPr>
          <p:cNvCxnSpPr>
            <a:cxnSpLocks/>
            <a:endCxn id="63" idx="0"/>
          </p:cNvCxnSpPr>
          <p:nvPr/>
        </p:nvCxnSpPr>
        <p:spPr>
          <a:xfrm>
            <a:off x="2381713" y="3502263"/>
            <a:ext cx="341446" cy="3238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CDCF54A1-12DF-4651-8DB8-F79A175DE3F8}"/>
              </a:ext>
            </a:extLst>
          </p:cNvPr>
          <p:cNvCxnSpPr>
            <a:cxnSpLocks/>
            <a:endCxn id="67" idx="0"/>
          </p:cNvCxnSpPr>
          <p:nvPr/>
        </p:nvCxnSpPr>
        <p:spPr>
          <a:xfrm flipH="1">
            <a:off x="849514" y="2959731"/>
            <a:ext cx="489740" cy="37726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835C753E-17C8-46CD-A6ED-D6F9CA8A6D81}"/>
              </a:ext>
            </a:extLst>
          </p:cNvPr>
          <p:cNvCxnSpPr>
            <a:cxnSpLocks/>
            <a:endCxn id="66" idx="0"/>
          </p:cNvCxnSpPr>
          <p:nvPr/>
        </p:nvCxnSpPr>
        <p:spPr>
          <a:xfrm>
            <a:off x="1473911" y="3024982"/>
            <a:ext cx="350448" cy="29890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CECCE77E-91A2-4CC6-AC90-CF1E204A2A1D}"/>
              </a:ext>
            </a:extLst>
          </p:cNvPr>
          <p:cNvCxnSpPr>
            <a:cxnSpLocks/>
          </p:cNvCxnSpPr>
          <p:nvPr/>
        </p:nvCxnSpPr>
        <p:spPr>
          <a:xfrm flipH="1">
            <a:off x="1384209" y="3048806"/>
            <a:ext cx="4148" cy="76748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919162CF-DF01-4C5E-88F2-72DA6BDA0AEE}"/>
              </a:ext>
            </a:extLst>
          </p:cNvPr>
          <p:cNvCxnSpPr>
            <a:cxnSpLocks/>
          </p:cNvCxnSpPr>
          <p:nvPr/>
        </p:nvCxnSpPr>
        <p:spPr>
          <a:xfrm flipH="1">
            <a:off x="1104116" y="4002174"/>
            <a:ext cx="279892" cy="77071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D65C9625-359D-4668-AD09-93FA3B48014D}"/>
              </a:ext>
            </a:extLst>
          </p:cNvPr>
          <p:cNvSpPr txBox="1"/>
          <p:nvPr/>
        </p:nvSpPr>
        <p:spPr>
          <a:xfrm rot="19172715">
            <a:off x="768213" y="2774738"/>
            <a:ext cx="808898" cy="338554"/>
          </a:xfrm>
          <a:prstGeom prst="rect">
            <a:avLst/>
          </a:prstGeom>
          <a:noFill/>
        </p:spPr>
        <p:txBody>
          <a:bodyPr wrap="square" rtlCol="0">
            <a:spAutoFit/>
          </a:bodyPr>
          <a:lstStyle/>
          <a:p>
            <a:r>
              <a:rPr lang="en-US" sz="1600" dirty="0"/>
              <a:t>(3, 4)</a:t>
            </a:r>
          </a:p>
        </p:txBody>
      </p:sp>
      <p:sp>
        <p:nvSpPr>
          <p:cNvPr id="78" name="Oval 77">
            <a:extLst>
              <a:ext uri="{FF2B5EF4-FFF2-40B4-BE49-F238E27FC236}">
                <a16:creationId xmlns:a16="http://schemas.microsoft.com/office/drawing/2014/main" id="{62096BBF-3277-4864-ADFA-4809AD93C759}"/>
              </a:ext>
            </a:extLst>
          </p:cNvPr>
          <p:cNvSpPr/>
          <p:nvPr/>
        </p:nvSpPr>
        <p:spPr>
          <a:xfrm>
            <a:off x="1577192" y="4551406"/>
            <a:ext cx="336827" cy="303085"/>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cxnSp>
        <p:nvCxnSpPr>
          <p:cNvPr id="79" name="Straight Arrow Connector 78">
            <a:extLst>
              <a:ext uri="{FF2B5EF4-FFF2-40B4-BE49-F238E27FC236}">
                <a16:creationId xmlns:a16="http://schemas.microsoft.com/office/drawing/2014/main" id="{332D891A-AA5E-44E8-898F-3CC3DEC42CD1}"/>
              </a:ext>
            </a:extLst>
          </p:cNvPr>
          <p:cNvCxnSpPr>
            <a:cxnSpLocks/>
            <a:stCxn id="64" idx="5"/>
            <a:endCxn id="78" idx="0"/>
          </p:cNvCxnSpPr>
          <p:nvPr/>
        </p:nvCxnSpPr>
        <p:spPr>
          <a:xfrm>
            <a:off x="1489087" y="4023905"/>
            <a:ext cx="256519" cy="52750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1" name="TextBox 80">
            <a:extLst>
              <a:ext uri="{FF2B5EF4-FFF2-40B4-BE49-F238E27FC236}">
                <a16:creationId xmlns:a16="http://schemas.microsoft.com/office/drawing/2014/main" id="{9FB1E01C-D10B-4E38-AC51-B3D03ADA42BF}"/>
              </a:ext>
            </a:extLst>
          </p:cNvPr>
          <p:cNvSpPr txBox="1"/>
          <p:nvPr/>
        </p:nvSpPr>
        <p:spPr>
          <a:xfrm rot="3006064">
            <a:off x="2376911" y="3393313"/>
            <a:ext cx="645803" cy="338554"/>
          </a:xfrm>
          <a:prstGeom prst="rect">
            <a:avLst/>
          </a:prstGeom>
          <a:noFill/>
        </p:spPr>
        <p:txBody>
          <a:bodyPr wrap="square" rtlCol="0">
            <a:spAutoFit/>
          </a:bodyPr>
          <a:lstStyle/>
          <a:p>
            <a:r>
              <a:rPr lang="en-US" sz="1600" dirty="0"/>
              <a:t>(6, 1)</a:t>
            </a:r>
          </a:p>
        </p:txBody>
      </p:sp>
      <p:sp>
        <p:nvSpPr>
          <p:cNvPr id="82" name="TextBox 81">
            <a:extLst>
              <a:ext uri="{FF2B5EF4-FFF2-40B4-BE49-F238E27FC236}">
                <a16:creationId xmlns:a16="http://schemas.microsoft.com/office/drawing/2014/main" id="{1BAA3288-FD54-44FC-B3D2-4A4A4B33A559}"/>
              </a:ext>
            </a:extLst>
          </p:cNvPr>
          <p:cNvSpPr txBox="1"/>
          <p:nvPr/>
        </p:nvSpPr>
        <p:spPr>
          <a:xfrm rot="18710565">
            <a:off x="1265039" y="2299026"/>
            <a:ext cx="840158" cy="338554"/>
          </a:xfrm>
          <a:prstGeom prst="rect">
            <a:avLst/>
          </a:prstGeom>
          <a:noFill/>
        </p:spPr>
        <p:txBody>
          <a:bodyPr wrap="square" rtlCol="0">
            <a:spAutoFit/>
          </a:bodyPr>
          <a:lstStyle/>
          <a:p>
            <a:r>
              <a:rPr lang="en-US" sz="1600" dirty="0"/>
              <a:t>(0, 1)</a:t>
            </a:r>
          </a:p>
        </p:txBody>
      </p:sp>
      <p:cxnSp>
        <p:nvCxnSpPr>
          <p:cNvPr id="83" name="Straight Arrow Connector 82">
            <a:extLst>
              <a:ext uri="{FF2B5EF4-FFF2-40B4-BE49-F238E27FC236}">
                <a16:creationId xmlns:a16="http://schemas.microsoft.com/office/drawing/2014/main" id="{E97EC645-5377-46C1-AD86-17B9F3BA9D50}"/>
              </a:ext>
            </a:extLst>
          </p:cNvPr>
          <p:cNvCxnSpPr>
            <a:cxnSpLocks/>
          </p:cNvCxnSpPr>
          <p:nvPr/>
        </p:nvCxnSpPr>
        <p:spPr>
          <a:xfrm flipH="1">
            <a:off x="2162826" y="3501756"/>
            <a:ext cx="107001" cy="62830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5" name="Oval 84">
            <a:extLst>
              <a:ext uri="{FF2B5EF4-FFF2-40B4-BE49-F238E27FC236}">
                <a16:creationId xmlns:a16="http://schemas.microsoft.com/office/drawing/2014/main" id="{06BDD0C9-C838-4A39-A925-BBA6F448872E}"/>
              </a:ext>
            </a:extLst>
          </p:cNvPr>
          <p:cNvSpPr/>
          <p:nvPr/>
        </p:nvSpPr>
        <p:spPr>
          <a:xfrm>
            <a:off x="2022006" y="4189956"/>
            <a:ext cx="310619" cy="330090"/>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86" name="TextBox 85">
            <a:extLst>
              <a:ext uri="{FF2B5EF4-FFF2-40B4-BE49-F238E27FC236}">
                <a16:creationId xmlns:a16="http://schemas.microsoft.com/office/drawing/2014/main" id="{EDD74F04-72F8-4B48-B5E1-E0839669AC58}"/>
              </a:ext>
            </a:extLst>
          </p:cNvPr>
          <p:cNvSpPr txBox="1"/>
          <p:nvPr/>
        </p:nvSpPr>
        <p:spPr>
          <a:xfrm rot="3129986">
            <a:off x="2196022" y="2380355"/>
            <a:ext cx="767915" cy="338554"/>
          </a:xfrm>
          <a:prstGeom prst="rect">
            <a:avLst/>
          </a:prstGeom>
          <a:noFill/>
        </p:spPr>
        <p:txBody>
          <a:bodyPr wrap="square" rtlCol="0">
            <a:spAutoFit/>
          </a:bodyPr>
          <a:lstStyle/>
          <a:p>
            <a:r>
              <a:rPr lang="en-US" sz="1600" dirty="0"/>
              <a:t>(6, 1)</a:t>
            </a:r>
          </a:p>
        </p:txBody>
      </p:sp>
      <p:cxnSp>
        <p:nvCxnSpPr>
          <p:cNvPr id="87" name="Straight Arrow Connector 86">
            <a:extLst>
              <a:ext uri="{FF2B5EF4-FFF2-40B4-BE49-F238E27FC236}">
                <a16:creationId xmlns:a16="http://schemas.microsoft.com/office/drawing/2014/main" id="{DE02391F-D962-448D-828D-A9675148A0CE}"/>
              </a:ext>
            </a:extLst>
          </p:cNvPr>
          <p:cNvCxnSpPr>
            <a:cxnSpLocks/>
          </p:cNvCxnSpPr>
          <p:nvPr/>
        </p:nvCxnSpPr>
        <p:spPr>
          <a:xfrm>
            <a:off x="2042470" y="2451842"/>
            <a:ext cx="261260" cy="82854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8" name="TextBox 87">
            <a:extLst>
              <a:ext uri="{FF2B5EF4-FFF2-40B4-BE49-F238E27FC236}">
                <a16:creationId xmlns:a16="http://schemas.microsoft.com/office/drawing/2014/main" id="{4629E2F8-22E2-4337-B16A-4FB53BFD4BAB}"/>
              </a:ext>
            </a:extLst>
          </p:cNvPr>
          <p:cNvSpPr txBox="1"/>
          <p:nvPr/>
        </p:nvSpPr>
        <p:spPr>
          <a:xfrm rot="4221933">
            <a:off x="1957377" y="2712534"/>
            <a:ext cx="728285" cy="338554"/>
          </a:xfrm>
          <a:prstGeom prst="rect">
            <a:avLst/>
          </a:prstGeom>
          <a:noFill/>
        </p:spPr>
        <p:txBody>
          <a:bodyPr wrap="square" rtlCol="0">
            <a:spAutoFit/>
          </a:bodyPr>
          <a:lstStyle/>
          <a:p>
            <a:r>
              <a:rPr lang="en-US" sz="1600" dirty="0"/>
              <a:t>(1, 2)</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E68B2269-EC52-4AA5-8B2C-9F1D7B38A07B}"/>
                  </a:ext>
                </a:extLst>
              </p:cNvPr>
              <p:cNvSpPr txBox="1"/>
              <p:nvPr/>
            </p:nvSpPr>
            <p:spPr>
              <a:xfrm>
                <a:off x="726541" y="1287780"/>
                <a:ext cx="154689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𝑇</m:t>
                      </m:r>
                      <m:r>
                        <a:rPr lang="en-US" b="0" i="1" smtClean="0">
                          <a:latin typeface="Cambria Math" panose="02040503050406030204" pitchFamily="18" charset="0"/>
                        </a:rPr>
                        <m:t>$=</m:t>
                      </m:r>
                      <m:r>
                        <a:rPr lang="en-US" b="0" i="1" smtClean="0">
                          <a:solidFill>
                            <a:schemeClr val="tx1"/>
                          </a:solidFill>
                          <a:latin typeface="Cambria Math" panose="02040503050406030204" pitchFamily="18" charset="0"/>
                        </a:rPr>
                        <m:t>𝑎𝑏</m:t>
                      </m:r>
                      <m:r>
                        <a:rPr lang="en-US" b="1" i="1" smtClean="0">
                          <a:solidFill>
                            <a:srgbClr val="7030A0"/>
                          </a:solidFill>
                          <a:latin typeface="Cambria Math" panose="02040503050406030204" pitchFamily="18" charset="0"/>
                        </a:rPr>
                        <m:t>𝒂𝒂𝒃𝒂</m:t>
                      </m:r>
                      <m:r>
                        <a:rPr lang="en-US" b="1" i="1" smtClean="0">
                          <a:solidFill>
                            <a:srgbClr val="7030A0"/>
                          </a:solidFill>
                          <a:latin typeface="Cambria Math" panose="02040503050406030204" pitchFamily="18" charset="0"/>
                        </a:rPr>
                        <m:t>$</m:t>
                      </m:r>
                    </m:oMath>
                  </m:oMathPara>
                </a14:m>
                <a:endParaRPr lang="en-US" b="1" dirty="0">
                  <a:solidFill>
                    <a:srgbClr val="7030A0"/>
                  </a:solidFill>
                </a:endParaRPr>
              </a:p>
            </p:txBody>
          </p:sp>
        </mc:Choice>
        <mc:Fallback xmlns="">
          <p:sp>
            <p:nvSpPr>
              <p:cNvPr id="5" name="TextBox 4">
                <a:extLst>
                  <a:ext uri="{FF2B5EF4-FFF2-40B4-BE49-F238E27FC236}">
                    <a16:creationId xmlns:a16="http://schemas.microsoft.com/office/drawing/2014/main" id="{E68B2269-EC52-4AA5-8B2C-9F1D7B38A07B}"/>
                  </a:ext>
                </a:extLst>
              </p:cNvPr>
              <p:cNvSpPr txBox="1">
                <a:spLocks noRot="1" noChangeAspect="1" noMove="1" noResize="1" noEditPoints="1" noAdjustHandles="1" noChangeArrowheads="1" noChangeShapeType="1" noTextEdit="1"/>
              </p:cNvSpPr>
              <p:nvPr/>
            </p:nvSpPr>
            <p:spPr>
              <a:xfrm>
                <a:off x="726541" y="1287780"/>
                <a:ext cx="1546897" cy="276999"/>
              </a:xfrm>
              <a:prstGeom prst="rect">
                <a:avLst/>
              </a:prstGeom>
              <a:blipFill>
                <a:blip r:embed="rId3"/>
                <a:stretch>
                  <a:fillRect l="-4331" t="-4348" r="-4331" b="-15217"/>
                </a:stretch>
              </a:blipFill>
            </p:spPr>
            <p:txBody>
              <a:bodyPr/>
              <a:lstStyle/>
              <a:p>
                <a:r>
                  <a:rPr lang="en-US">
                    <a:noFill/>
                  </a:rPr>
                  <a:t> </a:t>
                </a:r>
              </a:p>
            </p:txBody>
          </p:sp>
        </mc:Fallback>
      </mc:AlternateContent>
      <p:sp>
        <p:nvSpPr>
          <p:cNvPr id="40" name="TextBox 39">
            <a:extLst>
              <a:ext uri="{FF2B5EF4-FFF2-40B4-BE49-F238E27FC236}">
                <a16:creationId xmlns:a16="http://schemas.microsoft.com/office/drawing/2014/main" id="{9D666D69-B728-4497-ACBB-5DDCBEF139E4}"/>
              </a:ext>
            </a:extLst>
          </p:cNvPr>
          <p:cNvSpPr txBox="1"/>
          <p:nvPr/>
        </p:nvSpPr>
        <p:spPr>
          <a:xfrm rot="4242391">
            <a:off x="1395175" y="4076369"/>
            <a:ext cx="645803" cy="338554"/>
          </a:xfrm>
          <a:prstGeom prst="rect">
            <a:avLst/>
          </a:prstGeom>
          <a:noFill/>
        </p:spPr>
        <p:txBody>
          <a:bodyPr wrap="square" rtlCol="0">
            <a:spAutoFit/>
          </a:bodyPr>
          <a:lstStyle/>
          <a:p>
            <a:r>
              <a:rPr lang="en-US" sz="1600" dirty="0"/>
              <a:t>(6, 1)</a:t>
            </a:r>
          </a:p>
        </p:txBody>
      </p:sp>
      <p:sp>
        <p:nvSpPr>
          <p:cNvPr id="41" name="TextBox 40">
            <a:extLst>
              <a:ext uri="{FF2B5EF4-FFF2-40B4-BE49-F238E27FC236}">
                <a16:creationId xmlns:a16="http://schemas.microsoft.com/office/drawing/2014/main" id="{F36F9063-2E06-41F5-B341-2739C64BA502}"/>
              </a:ext>
            </a:extLst>
          </p:cNvPr>
          <p:cNvSpPr txBox="1"/>
          <p:nvPr/>
        </p:nvSpPr>
        <p:spPr>
          <a:xfrm rot="2787663">
            <a:off x="1488352" y="2949751"/>
            <a:ext cx="645803" cy="338554"/>
          </a:xfrm>
          <a:prstGeom prst="rect">
            <a:avLst/>
          </a:prstGeom>
          <a:noFill/>
        </p:spPr>
        <p:txBody>
          <a:bodyPr wrap="square" rtlCol="0">
            <a:spAutoFit/>
          </a:bodyPr>
          <a:lstStyle/>
          <a:p>
            <a:r>
              <a:rPr lang="en-US" sz="1600" dirty="0"/>
              <a:t>(6, 1)</a:t>
            </a:r>
          </a:p>
        </p:txBody>
      </p:sp>
      <p:sp>
        <p:nvSpPr>
          <p:cNvPr id="42" name="TextBox 41">
            <a:extLst>
              <a:ext uri="{FF2B5EF4-FFF2-40B4-BE49-F238E27FC236}">
                <a16:creationId xmlns:a16="http://schemas.microsoft.com/office/drawing/2014/main" id="{93ECC266-6215-4378-97D1-2F4407A77964}"/>
              </a:ext>
            </a:extLst>
          </p:cNvPr>
          <p:cNvSpPr txBox="1"/>
          <p:nvPr/>
        </p:nvSpPr>
        <p:spPr>
          <a:xfrm rot="16200000">
            <a:off x="823248" y="3239055"/>
            <a:ext cx="728285" cy="338554"/>
          </a:xfrm>
          <a:prstGeom prst="rect">
            <a:avLst/>
          </a:prstGeom>
          <a:noFill/>
        </p:spPr>
        <p:txBody>
          <a:bodyPr wrap="square" rtlCol="0">
            <a:spAutoFit/>
          </a:bodyPr>
          <a:lstStyle/>
          <a:p>
            <a:r>
              <a:rPr lang="en-US" sz="1600" dirty="0"/>
              <a:t>(1, 2)</a:t>
            </a:r>
          </a:p>
        </p:txBody>
      </p:sp>
      <p:sp>
        <p:nvSpPr>
          <p:cNvPr id="4" name="Rectangle 3">
            <a:extLst>
              <a:ext uri="{FF2B5EF4-FFF2-40B4-BE49-F238E27FC236}">
                <a16:creationId xmlns:a16="http://schemas.microsoft.com/office/drawing/2014/main" id="{E1756B9D-1D8A-4BC4-BFF5-D3B681C9C7FC}"/>
              </a:ext>
            </a:extLst>
          </p:cNvPr>
          <p:cNvSpPr/>
          <p:nvPr/>
        </p:nvSpPr>
        <p:spPr>
          <a:xfrm rot="16880225">
            <a:off x="1704538" y="3644384"/>
            <a:ext cx="670376" cy="369332"/>
          </a:xfrm>
          <a:prstGeom prst="rect">
            <a:avLst/>
          </a:prstGeom>
        </p:spPr>
        <p:txBody>
          <a:bodyPr wrap="none">
            <a:spAutoFit/>
          </a:bodyPr>
          <a:lstStyle/>
          <a:p>
            <a:r>
              <a:rPr lang="en-US" dirty="0"/>
              <a:t>(3, 4)</a:t>
            </a:r>
          </a:p>
        </p:txBody>
      </p:sp>
      <p:sp>
        <p:nvSpPr>
          <p:cNvPr id="43" name="Rectangle 42">
            <a:extLst>
              <a:ext uri="{FF2B5EF4-FFF2-40B4-BE49-F238E27FC236}">
                <a16:creationId xmlns:a16="http://schemas.microsoft.com/office/drawing/2014/main" id="{54BE671E-DC04-45F2-AD3D-B453B0258D22}"/>
              </a:ext>
            </a:extLst>
          </p:cNvPr>
          <p:cNvSpPr/>
          <p:nvPr/>
        </p:nvSpPr>
        <p:spPr>
          <a:xfrm rot="17561270">
            <a:off x="735093" y="4245684"/>
            <a:ext cx="670376" cy="369332"/>
          </a:xfrm>
          <a:prstGeom prst="rect">
            <a:avLst/>
          </a:prstGeom>
        </p:spPr>
        <p:txBody>
          <a:bodyPr wrap="none">
            <a:spAutoFit/>
          </a:bodyPr>
          <a:lstStyle/>
          <a:p>
            <a:r>
              <a:rPr lang="en-US" dirty="0"/>
              <a:t>(3, 4)</a:t>
            </a:r>
          </a:p>
        </p:txBody>
      </p:sp>
      <p:sp>
        <p:nvSpPr>
          <p:cNvPr id="9" name="Oval 8">
            <a:extLst>
              <a:ext uri="{FF2B5EF4-FFF2-40B4-BE49-F238E27FC236}">
                <a16:creationId xmlns:a16="http://schemas.microsoft.com/office/drawing/2014/main" id="{4A5F273E-16C3-441E-8E0A-08E4DF535CB9}"/>
              </a:ext>
            </a:extLst>
          </p:cNvPr>
          <p:cNvSpPr/>
          <p:nvPr/>
        </p:nvSpPr>
        <p:spPr>
          <a:xfrm>
            <a:off x="5291667" y="2658533"/>
            <a:ext cx="1944789" cy="97366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7BD715EB-6014-4838-8ED8-21260A641C91}"/>
              </a:ext>
            </a:extLst>
          </p:cNvPr>
          <p:cNvSpPr txBox="1"/>
          <p:nvPr/>
        </p:nvSpPr>
        <p:spPr>
          <a:xfrm>
            <a:off x="4382650" y="4049871"/>
            <a:ext cx="6487511" cy="1631216"/>
          </a:xfrm>
          <a:prstGeom prst="rect">
            <a:avLst/>
          </a:prstGeom>
          <a:noFill/>
        </p:spPr>
        <p:txBody>
          <a:bodyPr wrap="square" rtlCol="0">
            <a:spAutoFit/>
          </a:bodyPr>
          <a:lstStyle/>
          <a:p>
            <a:pPr marL="285750" indent="-285750">
              <a:buFont typeface="Arial" panose="020B0604020202020204" pitchFamily="34" charset="0"/>
              <a:buChar char="•"/>
            </a:pPr>
            <a:r>
              <a:rPr lang="en-US" sz="2000" dirty="0"/>
              <a:t>Final tweak: The </a:t>
            </a:r>
            <a:r>
              <a:rPr lang="en-US" sz="2000" b="1" dirty="0">
                <a:solidFill>
                  <a:srgbClr val="7030A0"/>
                </a:solidFill>
              </a:rPr>
              <a:t>leaf nodes </a:t>
            </a:r>
            <a:r>
              <a:rPr lang="en-US" sz="2000" dirty="0"/>
              <a:t>will be associated with the (zero-indexed) offsets of the </a:t>
            </a:r>
            <a:r>
              <a:rPr lang="en-US" sz="2000" b="1" i="1" dirty="0">
                <a:solidFill>
                  <a:schemeClr val="accent5"/>
                </a:solidFill>
              </a:rPr>
              <a:t>entire suffixes to which they correspond.</a:t>
            </a:r>
          </a:p>
          <a:p>
            <a:pPr marL="742950" lvl="1" indent="-285750">
              <a:buFont typeface="Arial" panose="020B0604020202020204" pitchFamily="34" charset="0"/>
              <a:buChar char="•"/>
            </a:pPr>
            <a:r>
              <a:rPr lang="en-US" sz="2000" dirty="0"/>
              <a:t>Recall that the per-inner-node offsets we have stored concern the offsets of </a:t>
            </a:r>
            <a:r>
              <a:rPr lang="en-US" sz="2000" b="1" dirty="0">
                <a:solidFill>
                  <a:schemeClr val="accent1"/>
                </a:solidFill>
              </a:rPr>
              <a:t>substrings</a:t>
            </a:r>
            <a:r>
              <a:rPr lang="en-US" sz="2000" dirty="0"/>
              <a:t> of these suffixes.</a:t>
            </a:r>
          </a:p>
        </p:txBody>
      </p:sp>
    </p:spTree>
    <p:extLst>
      <p:ext uri="{BB962C8B-B14F-4D97-AF65-F5344CB8AC3E}">
        <p14:creationId xmlns:p14="http://schemas.microsoft.com/office/powerpoint/2010/main" val="405367884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A218F8-6AFD-45EF-B82A-2714B98D274C}"/>
              </a:ext>
            </a:extLst>
          </p:cNvPr>
          <p:cNvSpPr>
            <a:spLocks noGrp="1"/>
          </p:cNvSpPr>
          <p:nvPr>
            <p:ph type="title"/>
          </p:nvPr>
        </p:nvSpPr>
        <p:spPr/>
        <p:txBody>
          <a:bodyPr/>
          <a:lstStyle/>
          <a:p>
            <a:pPr algn="ctr"/>
            <a:r>
              <a:rPr lang="en-US" dirty="0"/>
              <a:t>Using a suffix tr</a:t>
            </a:r>
            <a:r>
              <a:rPr lang="en-US" b="1" i="1" u="sng" dirty="0">
                <a:solidFill>
                  <a:srgbClr val="FF0000"/>
                </a:solidFill>
              </a:rPr>
              <a:t>ee</a:t>
            </a:r>
          </a:p>
        </p:txBody>
      </p:sp>
      <p:sp>
        <p:nvSpPr>
          <p:cNvPr id="5" name="TextBox 4">
            <a:extLst>
              <a:ext uri="{FF2B5EF4-FFF2-40B4-BE49-F238E27FC236}">
                <a16:creationId xmlns:a16="http://schemas.microsoft.com/office/drawing/2014/main" id="{80DBC4A0-EF42-473F-AB93-B14BD17B1F4A}"/>
              </a:ext>
            </a:extLst>
          </p:cNvPr>
          <p:cNvSpPr txBox="1"/>
          <p:nvPr/>
        </p:nvSpPr>
        <p:spPr>
          <a:xfrm>
            <a:off x="4512733" y="1690688"/>
            <a:ext cx="7655937" cy="1477328"/>
          </a:xfrm>
          <a:prstGeom prst="rect">
            <a:avLst/>
          </a:prstGeom>
          <a:noFill/>
        </p:spPr>
        <p:txBody>
          <a:bodyPr wrap="square" rtlCol="0">
            <a:spAutoFit/>
          </a:bodyPr>
          <a:lstStyle/>
          <a:p>
            <a:r>
              <a:rPr lang="en-US" dirty="0"/>
              <a:t>How can we use a suffix tree to….</a:t>
            </a:r>
          </a:p>
          <a:p>
            <a:r>
              <a:rPr lang="en-US" dirty="0"/>
              <a:t>      </a:t>
            </a:r>
          </a:p>
          <a:p>
            <a:pPr marL="342900" indent="-342900">
              <a:buFont typeface="+mj-lt"/>
              <a:buAutoNum type="alphaLcParenR" startAt="4"/>
            </a:pPr>
            <a:endParaRPr lang="en-US" dirty="0"/>
          </a:p>
          <a:p>
            <a:pPr marL="342900" indent="-342900">
              <a:buFont typeface="+mj-lt"/>
              <a:buAutoNum type="alphaLcParenR" startAt="4"/>
            </a:pPr>
            <a:endParaRPr lang="en-US" dirty="0"/>
          </a:p>
          <a:p>
            <a:pPr marL="342900" indent="-342900">
              <a:buFont typeface="+mj-lt"/>
              <a:buAutoNum type="alphaLcParenR" startAt="4"/>
            </a:pPr>
            <a:endParaRPr lang="en-US" dirty="0"/>
          </a:p>
        </p:txBody>
      </p:sp>
      <p:sp>
        <p:nvSpPr>
          <p:cNvPr id="6" name="Oval 5">
            <a:extLst>
              <a:ext uri="{FF2B5EF4-FFF2-40B4-BE49-F238E27FC236}">
                <a16:creationId xmlns:a16="http://schemas.microsoft.com/office/drawing/2014/main" id="{94C4E1F2-F961-44A5-A597-7BC2436021B8}"/>
              </a:ext>
            </a:extLst>
          </p:cNvPr>
          <p:cNvSpPr/>
          <p:nvPr/>
        </p:nvSpPr>
        <p:spPr>
          <a:xfrm>
            <a:off x="1944498" y="2274541"/>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Oval 6">
            <a:extLst>
              <a:ext uri="{FF2B5EF4-FFF2-40B4-BE49-F238E27FC236}">
                <a16:creationId xmlns:a16="http://schemas.microsoft.com/office/drawing/2014/main" id="{4860D62D-7B94-4FD2-8042-FCAFA9D1983C}"/>
              </a:ext>
            </a:extLst>
          </p:cNvPr>
          <p:cNvSpPr/>
          <p:nvPr/>
        </p:nvSpPr>
        <p:spPr>
          <a:xfrm>
            <a:off x="2462662" y="2792705"/>
            <a:ext cx="302114" cy="2561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6</a:t>
            </a:r>
          </a:p>
        </p:txBody>
      </p:sp>
      <p:sp>
        <p:nvSpPr>
          <p:cNvPr id="8" name="Oval 7">
            <a:extLst>
              <a:ext uri="{FF2B5EF4-FFF2-40B4-BE49-F238E27FC236}">
                <a16:creationId xmlns:a16="http://schemas.microsoft.com/office/drawing/2014/main" id="{A2D4267A-1C8D-4DDD-8FCB-5001AF44F243}"/>
              </a:ext>
            </a:extLst>
          </p:cNvPr>
          <p:cNvSpPr/>
          <p:nvPr/>
        </p:nvSpPr>
        <p:spPr>
          <a:xfrm>
            <a:off x="1317483" y="2836247"/>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Oval 8">
            <a:extLst>
              <a:ext uri="{FF2B5EF4-FFF2-40B4-BE49-F238E27FC236}">
                <a16:creationId xmlns:a16="http://schemas.microsoft.com/office/drawing/2014/main" id="{AA8DC7D8-764E-4FBD-8057-49C6C4779677}"/>
              </a:ext>
            </a:extLst>
          </p:cNvPr>
          <p:cNvSpPr/>
          <p:nvPr/>
        </p:nvSpPr>
        <p:spPr>
          <a:xfrm>
            <a:off x="2205758" y="3280388"/>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Oval 9">
            <a:extLst>
              <a:ext uri="{FF2B5EF4-FFF2-40B4-BE49-F238E27FC236}">
                <a16:creationId xmlns:a16="http://schemas.microsoft.com/office/drawing/2014/main" id="{991E6B2C-6F57-4B56-B02E-8D98E51505DD}"/>
              </a:ext>
            </a:extLst>
          </p:cNvPr>
          <p:cNvSpPr/>
          <p:nvPr/>
        </p:nvSpPr>
        <p:spPr>
          <a:xfrm>
            <a:off x="2584584" y="3826129"/>
            <a:ext cx="277150" cy="25024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4</a:t>
            </a:r>
          </a:p>
        </p:txBody>
      </p:sp>
      <p:sp>
        <p:nvSpPr>
          <p:cNvPr id="11" name="Oval 10">
            <a:extLst>
              <a:ext uri="{FF2B5EF4-FFF2-40B4-BE49-F238E27FC236}">
                <a16:creationId xmlns:a16="http://schemas.microsoft.com/office/drawing/2014/main" id="{8BED06DF-0AE8-49FF-8D71-D550160E4692}"/>
              </a:ext>
            </a:extLst>
          </p:cNvPr>
          <p:cNvSpPr/>
          <p:nvPr/>
        </p:nvSpPr>
        <p:spPr>
          <a:xfrm>
            <a:off x="1321839" y="3872569"/>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Oval 11">
            <a:extLst>
              <a:ext uri="{FF2B5EF4-FFF2-40B4-BE49-F238E27FC236}">
                <a16:creationId xmlns:a16="http://schemas.microsoft.com/office/drawing/2014/main" id="{1A2FCE40-4087-4477-839D-0C83ED48D745}"/>
              </a:ext>
            </a:extLst>
          </p:cNvPr>
          <p:cNvSpPr/>
          <p:nvPr/>
        </p:nvSpPr>
        <p:spPr>
          <a:xfrm>
            <a:off x="926625" y="4828806"/>
            <a:ext cx="321738" cy="30308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13" name="Oval 12">
            <a:extLst>
              <a:ext uri="{FF2B5EF4-FFF2-40B4-BE49-F238E27FC236}">
                <a16:creationId xmlns:a16="http://schemas.microsoft.com/office/drawing/2014/main" id="{AA9454FA-7DF4-4916-94A6-5A305646BD5B}"/>
              </a:ext>
            </a:extLst>
          </p:cNvPr>
          <p:cNvSpPr/>
          <p:nvPr/>
        </p:nvSpPr>
        <p:spPr>
          <a:xfrm>
            <a:off x="1676388" y="3323884"/>
            <a:ext cx="295941" cy="293443"/>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5</a:t>
            </a:r>
          </a:p>
        </p:txBody>
      </p:sp>
      <p:sp>
        <p:nvSpPr>
          <p:cNvPr id="14" name="Oval 13">
            <a:extLst>
              <a:ext uri="{FF2B5EF4-FFF2-40B4-BE49-F238E27FC236}">
                <a16:creationId xmlns:a16="http://schemas.microsoft.com/office/drawing/2014/main" id="{370CFB01-9D29-4073-A465-A1C096EE2AAC}"/>
              </a:ext>
            </a:extLst>
          </p:cNvPr>
          <p:cNvSpPr/>
          <p:nvPr/>
        </p:nvSpPr>
        <p:spPr>
          <a:xfrm>
            <a:off x="703762" y="3336992"/>
            <a:ext cx="291504" cy="29520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a:t>
            </a:r>
          </a:p>
        </p:txBody>
      </p:sp>
      <p:cxnSp>
        <p:nvCxnSpPr>
          <p:cNvPr id="15" name="Straight Arrow Connector 14">
            <a:extLst>
              <a:ext uri="{FF2B5EF4-FFF2-40B4-BE49-F238E27FC236}">
                <a16:creationId xmlns:a16="http://schemas.microsoft.com/office/drawing/2014/main" id="{39E9EE0F-26B3-4220-A590-07EB1011C394}"/>
              </a:ext>
            </a:extLst>
          </p:cNvPr>
          <p:cNvCxnSpPr>
            <a:stCxn id="6" idx="2"/>
            <a:endCxn id="8" idx="7"/>
          </p:cNvCxnSpPr>
          <p:nvPr/>
        </p:nvCxnSpPr>
        <p:spPr>
          <a:xfrm flipH="1">
            <a:off x="1484731" y="2363192"/>
            <a:ext cx="459767" cy="4990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B9DB909D-B898-424C-8625-6D562B173088}"/>
              </a:ext>
            </a:extLst>
          </p:cNvPr>
          <p:cNvCxnSpPr>
            <a:cxnSpLocks/>
            <a:stCxn id="6" idx="6"/>
            <a:endCxn id="7" idx="1"/>
          </p:cNvCxnSpPr>
          <p:nvPr/>
        </p:nvCxnSpPr>
        <p:spPr>
          <a:xfrm>
            <a:off x="2140441" y="2363192"/>
            <a:ext cx="366465" cy="46701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82227A8C-F8AD-4E0C-8A7A-C57189E55C37}"/>
              </a:ext>
            </a:extLst>
          </p:cNvPr>
          <p:cNvCxnSpPr>
            <a:cxnSpLocks/>
            <a:endCxn id="10" idx="0"/>
          </p:cNvCxnSpPr>
          <p:nvPr/>
        </p:nvCxnSpPr>
        <p:spPr>
          <a:xfrm>
            <a:off x="2381713" y="3502263"/>
            <a:ext cx="341446" cy="3238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FA4BE40E-BB98-430F-9199-884F789CDCC6}"/>
              </a:ext>
            </a:extLst>
          </p:cNvPr>
          <p:cNvCxnSpPr>
            <a:cxnSpLocks/>
            <a:endCxn id="14" idx="0"/>
          </p:cNvCxnSpPr>
          <p:nvPr/>
        </p:nvCxnSpPr>
        <p:spPr>
          <a:xfrm flipH="1">
            <a:off x="849514" y="2959731"/>
            <a:ext cx="489740" cy="37726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080EEDD0-BD56-4D00-8FFD-8D54394A86F3}"/>
              </a:ext>
            </a:extLst>
          </p:cNvPr>
          <p:cNvCxnSpPr>
            <a:cxnSpLocks/>
            <a:endCxn id="13" idx="0"/>
          </p:cNvCxnSpPr>
          <p:nvPr/>
        </p:nvCxnSpPr>
        <p:spPr>
          <a:xfrm>
            <a:off x="1473911" y="3024982"/>
            <a:ext cx="350448" cy="29890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6530F282-3A16-483A-B4EE-1E25711720AF}"/>
              </a:ext>
            </a:extLst>
          </p:cNvPr>
          <p:cNvCxnSpPr>
            <a:cxnSpLocks/>
          </p:cNvCxnSpPr>
          <p:nvPr/>
        </p:nvCxnSpPr>
        <p:spPr>
          <a:xfrm flipH="1">
            <a:off x="1384209" y="3048806"/>
            <a:ext cx="4148" cy="76748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8049C4A2-F01A-4504-B602-C8DD6660AED7}"/>
              </a:ext>
            </a:extLst>
          </p:cNvPr>
          <p:cNvCxnSpPr>
            <a:cxnSpLocks/>
          </p:cNvCxnSpPr>
          <p:nvPr/>
        </p:nvCxnSpPr>
        <p:spPr>
          <a:xfrm flipH="1">
            <a:off x="1104116" y="4002174"/>
            <a:ext cx="279892" cy="77071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37E58A06-DD5C-4BF4-AEA5-6F1D8EB1E0F2}"/>
              </a:ext>
            </a:extLst>
          </p:cNvPr>
          <p:cNvSpPr txBox="1"/>
          <p:nvPr/>
        </p:nvSpPr>
        <p:spPr>
          <a:xfrm rot="19172715">
            <a:off x="768213" y="2774738"/>
            <a:ext cx="808898" cy="338554"/>
          </a:xfrm>
          <a:prstGeom prst="rect">
            <a:avLst/>
          </a:prstGeom>
          <a:noFill/>
        </p:spPr>
        <p:txBody>
          <a:bodyPr wrap="square" rtlCol="0">
            <a:spAutoFit/>
          </a:bodyPr>
          <a:lstStyle/>
          <a:p>
            <a:r>
              <a:rPr lang="en-US" sz="1600" dirty="0"/>
              <a:t>(3, 4)</a:t>
            </a:r>
          </a:p>
        </p:txBody>
      </p:sp>
      <p:sp>
        <p:nvSpPr>
          <p:cNvPr id="23" name="Oval 22">
            <a:extLst>
              <a:ext uri="{FF2B5EF4-FFF2-40B4-BE49-F238E27FC236}">
                <a16:creationId xmlns:a16="http://schemas.microsoft.com/office/drawing/2014/main" id="{5D91EA3E-9A7A-4039-9353-82BA98E8948C}"/>
              </a:ext>
            </a:extLst>
          </p:cNvPr>
          <p:cNvSpPr/>
          <p:nvPr/>
        </p:nvSpPr>
        <p:spPr>
          <a:xfrm>
            <a:off x="1577192" y="4551406"/>
            <a:ext cx="336827" cy="30308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cxnSp>
        <p:nvCxnSpPr>
          <p:cNvPr id="24" name="Straight Arrow Connector 23">
            <a:extLst>
              <a:ext uri="{FF2B5EF4-FFF2-40B4-BE49-F238E27FC236}">
                <a16:creationId xmlns:a16="http://schemas.microsoft.com/office/drawing/2014/main" id="{0EEDDF99-80C5-4FB9-8279-0023C0CC0383}"/>
              </a:ext>
            </a:extLst>
          </p:cNvPr>
          <p:cNvCxnSpPr>
            <a:cxnSpLocks/>
            <a:stCxn id="11" idx="5"/>
            <a:endCxn id="23" idx="0"/>
          </p:cNvCxnSpPr>
          <p:nvPr/>
        </p:nvCxnSpPr>
        <p:spPr>
          <a:xfrm>
            <a:off x="1489087" y="4023905"/>
            <a:ext cx="256519" cy="52750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57CC60E6-EDE3-4728-9BF3-07B52F5065B1}"/>
              </a:ext>
            </a:extLst>
          </p:cNvPr>
          <p:cNvSpPr txBox="1"/>
          <p:nvPr/>
        </p:nvSpPr>
        <p:spPr>
          <a:xfrm rot="3006064">
            <a:off x="2376911" y="3393313"/>
            <a:ext cx="645803" cy="338554"/>
          </a:xfrm>
          <a:prstGeom prst="rect">
            <a:avLst/>
          </a:prstGeom>
          <a:noFill/>
        </p:spPr>
        <p:txBody>
          <a:bodyPr wrap="square" rtlCol="0">
            <a:spAutoFit/>
          </a:bodyPr>
          <a:lstStyle/>
          <a:p>
            <a:r>
              <a:rPr lang="en-US" sz="1600" dirty="0"/>
              <a:t>(6, 1)</a:t>
            </a:r>
          </a:p>
        </p:txBody>
      </p:sp>
      <p:sp>
        <p:nvSpPr>
          <p:cNvPr id="26" name="TextBox 25">
            <a:extLst>
              <a:ext uri="{FF2B5EF4-FFF2-40B4-BE49-F238E27FC236}">
                <a16:creationId xmlns:a16="http://schemas.microsoft.com/office/drawing/2014/main" id="{8406B73E-D3F8-43EF-AE32-87FA56447648}"/>
              </a:ext>
            </a:extLst>
          </p:cNvPr>
          <p:cNvSpPr txBox="1"/>
          <p:nvPr/>
        </p:nvSpPr>
        <p:spPr>
          <a:xfrm rot="18710565">
            <a:off x="1265039" y="2299026"/>
            <a:ext cx="840158" cy="338554"/>
          </a:xfrm>
          <a:prstGeom prst="rect">
            <a:avLst/>
          </a:prstGeom>
          <a:noFill/>
        </p:spPr>
        <p:txBody>
          <a:bodyPr wrap="square" rtlCol="0">
            <a:spAutoFit/>
          </a:bodyPr>
          <a:lstStyle/>
          <a:p>
            <a:r>
              <a:rPr lang="en-US" sz="1600" dirty="0"/>
              <a:t>(0, 1)</a:t>
            </a:r>
          </a:p>
        </p:txBody>
      </p:sp>
      <p:cxnSp>
        <p:nvCxnSpPr>
          <p:cNvPr id="27" name="Straight Arrow Connector 26">
            <a:extLst>
              <a:ext uri="{FF2B5EF4-FFF2-40B4-BE49-F238E27FC236}">
                <a16:creationId xmlns:a16="http://schemas.microsoft.com/office/drawing/2014/main" id="{F2EE0FE4-5474-42EA-80E5-AA6AC3CD24D5}"/>
              </a:ext>
            </a:extLst>
          </p:cNvPr>
          <p:cNvCxnSpPr>
            <a:cxnSpLocks/>
          </p:cNvCxnSpPr>
          <p:nvPr/>
        </p:nvCxnSpPr>
        <p:spPr>
          <a:xfrm flipH="1">
            <a:off x="2162826" y="3501756"/>
            <a:ext cx="107001" cy="62830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880CFB12-3812-4634-93A3-C6CEE2D50753}"/>
              </a:ext>
            </a:extLst>
          </p:cNvPr>
          <p:cNvSpPr/>
          <p:nvPr/>
        </p:nvSpPr>
        <p:spPr>
          <a:xfrm>
            <a:off x="2022006" y="4189956"/>
            <a:ext cx="310619" cy="33009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29" name="TextBox 28">
            <a:extLst>
              <a:ext uri="{FF2B5EF4-FFF2-40B4-BE49-F238E27FC236}">
                <a16:creationId xmlns:a16="http://schemas.microsoft.com/office/drawing/2014/main" id="{0B3B949D-9D76-49B9-B3C6-E30ACEAC1E21}"/>
              </a:ext>
            </a:extLst>
          </p:cNvPr>
          <p:cNvSpPr txBox="1"/>
          <p:nvPr/>
        </p:nvSpPr>
        <p:spPr>
          <a:xfrm rot="3129986">
            <a:off x="2196022" y="2380355"/>
            <a:ext cx="767915" cy="338554"/>
          </a:xfrm>
          <a:prstGeom prst="rect">
            <a:avLst/>
          </a:prstGeom>
          <a:noFill/>
        </p:spPr>
        <p:txBody>
          <a:bodyPr wrap="square" rtlCol="0">
            <a:spAutoFit/>
          </a:bodyPr>
          <a:lstStyle/>
          <a:p>
            <a:r>
              <a:rPr lang="en-US" sz="1600" dirty="0"/>
              <a:t>(6, 1)</a:t>
            </a:r>
          </a:p>
        </p:txBody>
      </p:sp>
      <p:cxnSp>
        <p:nvCxnSpPr>
          <p:cNvPr id="30" name="Straight Arrow Connector 29">
            <a:extLst>
              <a:ext uri="{FF2B5EF4-FFF2-40B4-BE49-F238E27FC236}">
                <a16:creationId xmlns:a16="http://schemas.microsoft.com/office/drawing/2014/main" id="{DDB0D3D9-0F9D-438E-856B-F58491993224}"/>
              </a:ext>
            </a:extLst>
          </p:cNvPr>
          <p:cNvCxnSpPr>
            <a:cxnSpLocks/>
          </p:cNvCxnSpPr>
          <p:nvPr/>
        </p:nvCxnSpPr>
        <p:spPr>
          <a:xfrm>
            <a:off x="2042470" y="2451842"/>
            <a:ext cx="261260" cy="82854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2838AFBB-67E0-4CEF-968D-0B69F8814D36}"/>
              </a:ext>
            </a:extLst>
          </p:cNvPr>
          <p:cNvSpPr txBox="1"/>
          <p:nvPr/>
        </p:nvSpPr>
        <p:spPr>
          <a:xfrm rot="4221933">
            <a:off x="1957377" y="2712534"/>
            <a:ext cx="728285" cy="338554"/>
          </a:xfrm>
          <a:prstGeom prst="rect">
            <a:avLst/>
          </a:prstGeom>
          <a:noFill/>
        </p:spPr>
        <p:txBody>
          <a:bodyPr wrap="square" rtlCol="0">
            <a:spAutoFit/>
          </a:bodyPr>
          <a:lstStyle/>
          <a:p>
            <a:r>
              <a:rPr lang="en-US" sz="1600" dirty="0"/>
              <a:t>(1, 2)</a:t>
            </a:r>
          </a:p>
        </p:txBody>
      </p:sp>
      <p:sp>
        <p:nvSpPr>
          <p:cNvPr id="32" name="TextBox 31">
            <a:extLst>
              <a:ext uri="{FF2B5EF4-FFF2-40B4-BE49-F238E27FC236}">
                <a16:creationId xmlns:a16="http://schemas.microsoft.com/office/drawing/2014/main" id="{23A61F7F-944D-46FD-AB11-1A1BD172B38C}"/>
              </a:ext>
            </a:extLst>
          </p:cNvPr>
          <p:cNvSpPr txBox="1"/>
          <p:nvPr/>
        </p:nvSpPr>
        <p:spPr>
          <a:xfrm rot="4242391">
            <a:off x="1395175" y="4076369"/>
            <a:ext cx="645803" cy="338554"/>
          </a:xfrm>
          <a:prstGeom prst="rect">
            <a:avLst/>
          </a:prstGeom>
          <a:noFill/>
        </p:spPr>
        <p:txBody>
          <a:bodyPr wrap="square" rtlCol="0">
            <a:spAutoFit/>
          </a:bodyPr>
          <a:lstStyle/>
          <a:p>
            <a:r>
              <a:rPr lang="en-US" sz="1600" dirty="0"/>
              <a:t>(6, 1)</a:t>
            </a:r>
          </a:p>
        </p:txBody>
      </p:sp>
      <p:sp>
        <p:nvSpPr>
          <p:cNvPr id="33" name="TextBox 32">
            <a:extLst>
              <a:ext uri="{FF2B5EF4-FFF2-40B4-BE49-F238E27FC236}">
                <a16:creationId xmlns:a16="http://schemas.microsoft.com/office/drawing/2014/main" id="{C5A3126A-7D7C-4937-8053-A85B5BEE3335}"/>
              </a:ext>
            </a:extLst>
          </p:cNvPr>
          <p:cNvSpPr txBox="1"/>
          <p:nvPr/>
        </p:nvSpPr>
        <p:spPr>
          <a:xfrm rot="2787663">
            <a:off x="1488352" y="2949751"/>
            <a:ext cx="645803" cy="338554"/>
          </a:xfrm>
          <a:prstGeom prst="rect">
            <a:avLst/>
          </a:prstGeom>
          <a:noFill/>
        </p:spPr>
        <p:txBody>
          <a:bodyPr wrap="square" rtlCol="0">
            <a:spAutoFit/>
          </a:bodyPr>
          <a:lstStyle/>
          <a:p>
            <a:r>
              <a:rPr lang="en-US" sz="1600" dirty="0"/>
              <a:t>(6, 1)</a:t>
            </a:r>
          </a:p>
        </p:txBody>
      </p:sp>
      <p:sp>
        <p:nvSpPr>
          <p:cNvPr id="34" name="TextBox 33">
            <a:extLst>
              <a:ext uri="{FF2B5EF4-FFF2-40B4-BE49-F238E27FC236}">
                <a16:creationId xmlns:a16="http://schemas.microsoft.com/office/drawing/2014/main" id="{B8390CF2-CD80-4E7A-B6E0-04F2918D32BB}"/>
              </a:ext>
            </a:extLst>
          </p:cNvPr>
          <p:cNvSpPr txBox="1"/>
          <p:nvPr/>
        </p:nvSpPr>
        <p:spPr>
          <a:xfrm rot="16200000">
            <a:off x="823248" y="3239055"/>
            <a:ext cx="728285" cy="338554"/>
          </a:xfrm>
          <a:prstGeom prst="rect">
            <a:avLst/>
          </a:prstGeom>
          <a:noFill/>
        </p:spPr>
        <p:txBody>
          <a:bodyPr wrap="square" rtlCol="0">
            <a:spAutoFit/>
          </a:bodyPr>
          <a:lstStyle/>
          <a:p>
            <a:r>
              <a:rPr lang="en-US" sz="1600" dirty="0"/>
              <a:t>(1, 2)</a:t>
            </a:r>
          </a:p>
        </p:txBody>
      </p:sp>
      <p:sp>
        <p:nvSpPr>
          <p:cNvPr id="35" name="Rectangle 34">
            <a:extLst>
              <a:ext uri="{FF2B5EF4-FFF2-40B4-BE49-F238E27FC236}">
                <a16:creationId xmlns:a16="http://schemas.microsoft.com/office/drawing/2014/main" id="{C0312CA6-5E3B-4643-A096-DC2DBA2D993F}"/>
              </a:ext>
            </a:extLst>
          </p:cNvPr>
          <p:cNvSpPr/>
          <p:nvPr/>
        </p:nvSpPr>
        <p:spPr>
          <a:xfrm rot="16880225">
            <a:off x="1704538" y="3644384"/>
            <a:ext cx="670376" cy="369332"/>
          </a:xfrm>
          <a:prstGeom prst="rect">
            <a:avLst/>
          </a:prstGeom>
          <a:noFill/>
        </p:spPr>
        <p:txBody>
          <a:bodyPr wrap="none">
            <a:spAutoFit/>
          </a:bodyPr>
          <a:lstStyle/>
          <a:p>
            <a:r>
              <a:rPr lang="en-US" dirty="0"/>
              <a:t>(3, 4)</a:t>
            </a:r>
          </a:p>
        </p:txBody>
      </p:sp>
      <p:sp>
        <p:nvSpPr>
          <p:cNvPr id="36" name="Rectangle 35">
            <a:extLst>
              <a:ext uri="{FF2B5EF4-FFF2-40B4-BE49-F238E27FC236}">
                <a16:creationId xmlns:a16="http://schemas.microsoft.com/office/drawing/2014/main" id="{469FD4B6-F985-4295-9588-834EEB5C30A8}"/>
              </a:ext>
            </a:extLst>
          </p:cNvPr>
          <p:cNvSpPr/>
          <p:nvPr/>
        </p:nvSpPr>
        <p:spPr>
          <a:xfrm rot="17561270">
            <a:off x="735093" y="4245684"/>
            <a:ext cx="670376" cy="369332"/>
          </a:xfrm>
          <a:prstGeom prst="rect">
            <a:avLst/>
          </a:prstGeom>
          <a:noFill/>
        </p:spPr>
        <p:txBody>
          <a:bodyPr wrap="none">
            <a:spAutoFit/>
          </a:bodyPr>
          <a:lstStyle/>
          <a:p>
            <a:r>
              <a:rPr lang="en-US" dirty="0"/>
              <a:t>(3, 4)</a:t>
            </a:r>
          </a:p>
        </p:txBody>
      </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36F6A086-A5AC-45F1-82DE-417D6F59F96D}"/>
                  </a:ext>
                </a:extLst>
              </p:cNvPr>
              <p:cNvSpPr txBox="1"/>
              <p:nvPr/>
            </p:nvSpPr>
            <p:spPr>
              <a:xfrm>
                <a:off x="685219" y="5639647"/>
                <a:ext cx="198233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chemeClr val="tx1"/>
                          </a:solidFill>
                          <a:latin typeface="Cambria Math" panose="02040503050406030204" pitchFamily="18" charset="0"/>
                        </a:rPr>
                        <m:t>𝑇</m:t>
                      </m:r>
                      <m:r>
                        <a:rPr lang="en-US" sz="2400" b="0" i="1" smtClean="0">
                          <a:solidFill>
                            <a:schemeClr val="tx1"/>
                          </a:solidFill>
                          <a:latin typeface="Cambria Math" panose="02040503050406030204" pitchFamily="18" charset="0"/>
                        </a:rPr>
                        <m:t>$=</m:t>
                      </m:r>
                      <m:r>
                        <a:rPr lang="en-US" sz="2400" b="0" i="1" smtClean="0">
                          <a:solidFill>
                            <a:schemeClr val="tx1"/>
                          </a:solidFill>
                          <a:latin typeface="Cambria Math" panose="02040503050406030204" pitchFamily="18" charset="0"/>
                        </a:rPr>
                        <m:t>𝑎𝑏𝑎𝑎𝑏𝑎</m:t>
                      </m:r>
                      <m:r>
                        <a:rPr lang="en-US" sz="2400" b="0" i="1" smtClean="0">
                          <a:solidFill>
                            <a:schemeClr val="tx1"/>
                          </a:solidFill>
                          <a:latin typeface="Cambria Math" panose="02040503050406030204" pitchFamily="18" charset="0"/>
                        </a:rPr>
                        <m:t>$</m:t>
                      </m:r>
                    </m:oMath>
                  </m:oMathPara>
                </a14:m>
                <a:endParaRPr lang="en-US" sz="2400" dirty="0">
                  <a:solidFill>
                    <a:schemeClr val="tx1"/>
                  </a:solidFill>
                </a:endParaRPr>
              </a:p>
            </p:txBody>
          </p:sp>
        </mc:Choice>
        <mc:Fallback xmlns="">
          <p:sp>
            <p:nvSpPr>
              <p:cNvPr id="37" name="TextBox 36">
                <a:extLst>
                  <a:ext uri="{FF2B5EF4-FFF2-40B4-BE49-F238E27FC236}">
                    <a16:creationId xmlns:a16="http://schemas.microsoft.com/office/drawing/2014/main" id="{36F6A086-A5AC-45F1-82DE-417D6F59F96D}"/>
                  </a:ext>
                </a:extLst>
              </p:cNvPr>
              <p:cNvSpPr txBox="1">
                <a:spLocks noRot="1" noChangeAspect="1" noMove="1" noResize="1" noEditPoints="1" noAdjustHandles="1" noChangeArrowheads="1" noChangeShapeType="1" noTextEdit="1"/>
              </p:cNvSpPr>
              <p:nvPr/>
            </p:nvSpPr>
            <p:spPr>
              <a:xfrm>
                <a:off x="685219" y="5639647"/>
                <a:ext cx="1982338" cy="369332"/>
              </a:xfrm>
              <a:prstGeom prst="rect">
                <a:avLst/>
              </a:prstGeom>
              <a:blipFill>
                <a:blip r:embed="rId2"/>
                <a:stretch>
                  <a:fillRect l="-4294" t="-3279" r="-3988" b="-16393"/>
                </a:stretch>
              </a:blipFill>
            </p:spPr>
            <p:txBody>
              <a:bodyPr/>
              <a:lstStyle/>
              <a:p>
                <a:r>
                  <a:rPr lang="en-US">
                    <a:noFill/>
                  </a:rPr>
                  <a:t> </a:t>
                </a:r>
              </a:p>
            </p:txBody>
          </p:sp>
        </mc:Fallback>
      </mc:AlternateContent>
    </p:spTree>
    <p:extLst>
      <p:ext uri="{BB962C8B-B14F-4D97-AF65-F5344CB8AC3E}">
        <p14:creationId xmlns:p14="http://schemas.microsoft.com/office/powerpoint/2010/main" val="422677963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A218F8-6AFD-45EF-B82A-2714B98D274C}"/>
              </a:ext>
            </a:extLst>
          </p:cNvPr>
          <p:cNvSpPr>
            <a:spLocks noGrp="1"/>
          </p:cNvSpPr>
          <p:nvPr>
            <p:ph type="title"/>
          </p:nvPr>
        </p:nvSpPr>
        <p:spPr/>
        <p:txBody>
          <a:bodyPr/>
          <a:lstStyle/>
          <a:p>
            <a:pPr algn="ctr"/>
            <a:r>
              <a:rPr lang="en-US" dirty="0"/>
              <a:t>Using a suffix tr</a:t>
            </a:r>
            <a:r>
              <a:rPr lang="en-US" b="1" i="1" u="sng" dirty="0">
                <a:solidFill>
                  <a:srgbClr val="FF0000"/>
                </a:solidFill>
              </a:rPr>
              <a:t>ee</a:t>
            </a:r>
          </a:p>
        </p:txBody>
      </p:sp>
      <p:sp>
        <p:nvSpPr>
          <p:cNvPr id="5" name="TextBox 4">
            <a:extLst>
              <a:ext uri="{FF2B5EF4-FFF2-40B4-BE49-F238E27FC236}">
                <a16:creationId xmlns:a16="http://schemas.microsoft.com/office/drawing/2014/main" id="{80DBC4A0-EF42-473F-AB93-B14BD17B1F4A}"/>
              </a:ext>
            </a:extLst>
          </p:cNvPr>
          <p:cNvSpPr txBox="1"/>
          <p:nvPr/>
        </p:nvSpPr>
        <p:spPr>
          <a:xfrm>
            <a:off x="4546600" y="1690688"/>
            <a:ext cx="7622070" cy="1754326"/>
          </a:xfrm>
          <a:prstGeom prst="rect">
            <a:avLst/>
          </a:prstGeom>
          <a:noFill/>
        </p:spPr>
        <p:txBody>
          <a:bodyPr wrap="square" rtlCol="0">
            <a:spAutoFit/>
          </a:bodyPr>
          <a:lstStyle/>
          <a:p>
            <a:r>
              <a:rPr lang="en-US" dirty="0"/>
              <a:t>How can we use a suffix tree to….</a:t>
            </a:r>
          </a:p>
          <a:p>
            <a:endParaRPr lang="en-US" dirty="0"/>
          </a:p>
          <a:p>
            <a:pPr marL="342900" indent="-342900">
              <a:buFont typeface="+mj-lt"/>
              <a:buAutoNum type="alphaLcParenR"/>
            </a:pPr>
            <a:r>
              <a:rPr lang="en-US" sz="1400" dirty="0"/>
              <a:t>Check if a string S is a </a:t>
            </a:r>
            <a:r>
              <a:rPr lang="en-US" sz="1400" b="1" i="1" u="sng" dirty="0">
                <a:solidFill>
                  <a:srgbClr val="FF4EFF"/>
                </a:solidFill>
              </a:rPr>
              <a:t>substring</a:t>
            </a:r>
            <a:r>
              <a:rPr lang="en-US" sz="1400" dirty="0"/>
              <a:t> of the text T? </a:t>
            </a:r>
          </a:p>
          <a:p>
            <a:pPr marL="342900" indent="-342900">
              <a:buFont typeface="+mj-lt"/>
              <a:buAutoNum type="alphaLcParenR" startAt="4"/>
            </a:pPr>
            <a:endParaRPr lang="en-US" dirty="0"/>
          </a:p>
          <a:p>
            <a:pPr marL="342900" indent="-342900">
              <a:buFont typeface="+mj-lt"/>
              <a:buAutoNum type="alphaLcParenR" startAt="4"/>
            </a:pPr>
            <a:endParaRPr lang="en-US" dirty="0"/>
          </a:p>
          <a:p>
            <a:pPr marL="342900" indent="-342900">
              <a:buFont typeface="+mj-lt"/>
              <a:buAutoNum type="alphaLcParenR" startAt="4"/>
            </a:pPr>
            <a:endParaRPr lang="en-US" dirty="0"/>
          </a:p>
        </p:txBody>
      </p:sp>
      <p:sp>
        <p:nvSpPr>
          <p:cNvPr id="6" name="Oval 5">
            <a:extLst>
              <a:ext uri="{FF2B5EF4-FFF2-40B4-BE49-F238E27FC236}">
                <a16:creationId xmlns:a16="http://schemas.microsoft.com/office/drawing/2014/main" id="{94C4E1F2-F961-44A5-A597-7BC2436021B8}"/>
              </a:ext>
            </a:extLst>
          </p:cNvPr>
          <p:cNvSpPr/>
          <p:nvPr/>
        </p:nvSpPr>
        <p:spPr>
          <a:xfrm>
            <a:off x="1944498" y="2274541"/>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Oval 6">
            <a:extLst>
              <a:ext uri="{FF2B5EF4-FFF2-40B4-BE49-F238E27FC236}">
                <a16:creationId xmlns:a16="http://schemas.microsoft.com/office/drawing/2014/main" id="{4860D62D-7B94-4FD2-8042-FCAFA9D1983C}"/>
              </a:ext>
            </a:extLst>
          </p:cNvPr>
          <p:cNvSpPr/>
          <p:nvPr/>
        </p:nvSpPr>
        <p:spPr>
          <a:xfrm>
            <a:off x="2462662" y="2792705"/>
            <a:ext cx="302114" cy="2561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6</a:t>
            </a:r>
          </a:p>
        </p:txBody>
      </p:sp>
      <p:sp>
        <p:nvSpPr>
          <p:cNvPr id="8" name="Oval 7">
            <a:extLst>
              <a:ext uri="{FF2B5EF4-FFF2-40B4-BE49-F238E27FC236}">
                <a16:creationId xmlns:a16="http://schemas.microsoft.com/office/drawing/2014/main" id="{A2D4267A-1C8D-4DDD-8FCB-5001AF44F243}"/>
              </a:ext>
            </a:extLst>
          </p:cNvPr>
          <p:cNvSpPr/>
          <p:nvPr/>
        </p:nvSpPr>
        <p:spPr>
          <a:xfrm>
            <a:off x="1317483" y="2836247"/>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Oval 8">
            <a:extLst>
              <a:ext uri="{FF2B5EF4-FFF2-40B4-BE49-F238E27FC236}">
                <a16:creationId xmlns:a16="http://schemas.microsoft.com/office/drawing/2014/main" id="{AA8DC7D8-764E-4FBD-8057-49C6C4779677}"/>
              </a:ext>
            </a:extLst>
          </p:cNvPr>
          <p:cNvSpPr/>
          <p:nvPr/>
        </p:nvSpPr>
        <p:spPr>
          <a:xfrm>
            <a:off x="2205758" y="3280388"/>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Oval 9">
            <a:extLst>
              <a:ext uri="{FF2B5EF4-FFF2-40B4-BE49-F238E27FC236}">
                <a16:creationId xmlns:a16="http://schemas.microsoft.com/office/drawing/2014/main" id="{991E6B2C-6F57-4B56-B02E-8D98E51505DD}"/>
              </a:ext>
            </a:extLst>
          </p:cNvPr>
          <p:cNvSpPr/>
          <p:nvPr/>
        </p:nvSpPr>
        <p:spPr>
          <a:xfrm>
            <a:off x="2584584" y="3826129"/>
            <a:ext cx="277150" cy="25024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4</a:t>
            </a:r>
          </a:p>
        </p:txBody>
      </p:sp>
      <p:sp>
        <p:nvSpPr>
          <p:cNvPr id="11" name="Oval 10">
            <a:extLst>
              <a:ext uri="{FF2B5EF4-FFF2-40B4-BE49-F238E27FC236}">
                <a16:creationId xmlns:a16="http://schemas.microsoft.com/office/drawing/2014/main" id="{8BED06DF-0AE8-49FF-8D71-D550160E4692}"/>
              </a:ext>
            </a:extLst>
          </p:cNvPr>
          <p:cNvSpPr/>
          <p:nvPr/>
        </p:nvSpPr>
        <p:spPr>
          <a:xfrm>
            <a:off x="1321839" y="3872569"/>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Oval 11">
            <a:extLst>
              <a:ext uri="{FF2B5EF4-FFF2-40B4-BE49-F238E27FC236}">
                <a16:creationId xmlns:a16="http://schemas.microsoft.com/office/drawing/2014/main" id="{1A2FCE40-4087-4477-839D-0C83ED48D745}"/>
              </a:ext>
            </a:extLst>
          </p:cNvPr>
          <p:cNvSpPr/>
          <p:nvPr/>
        </p:nvSpPr>
        <p:spPr>
          <a:xfrm>
            <a:off x="926625" y="4828806"/>
            <a:ext cx="321738" cy="30308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13" name="Oval 12">
            <a:extLst>
              <a:ext uri="{FF2B5EF4-FFF2-40B4-BE49-F238E27FC236}">
                <a16:creationId xmlns:a16="http://schemas.microsoft.com/office/drawing/2014/main" id="{AA9454FA-7DF4-4916-94A6-5A305646BD5B}"/>
              </a:ext>
            </a:extLst>
          </p:cNvPr>
          <p:cNvSpPr/>
          <p:nvPr/>
        </p:nvSpPr>
        <p:spPr>
          <a:xfrm>
            <a:off x="1676388" y="3323884"/>
            <a:ext cx="295941" cy="293443"/>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5</a:t>
            </a:r>
          </a:p>
        </p:txBody>
      </p:sp>
      <p:sp>
        <p:nvSpPr>
          <p:cNvPr id="14" name="Oval 13">
            <a:extLst>
              <a:ext uri="{FF2B5EF4-FFF2-40B4-BE49-F238E27FC236}">
                <a16:creationId xmlns:a16="http://schemas.microsoft.com/office/drawing/2014/main" id="{370CFB01-9D29-4073-A465-A1C096EE2AAC}"/>
              </a:ext>
            </a:extLst>
          </p:cNvPr>
          <p:cNvSpPr/>
          <p:nvPr/>
        </p:nvSpPr>
        <p:spPr>
          <a:xfrm>
            <a:off x="703762" y="3336992"/>
            <a:ext cx="291504" cy="29520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a:t>
            </a:r>
          </a:p>
        </p:txBody>
      </p:sp>
      <p:cxnSp>
        <p:nvCxnSpPr>
          <p:cNvPr id="15" name="Straight Arrow Connector 14">
            <a:extLst>
              <a:ext uri="{FF2B5EF4-FFF2-40B4-BE49-F238E27FC236}">
                <a16:creationId xmlns:a16="http://schemas.microsoft.com/office/drawing/2014/main" id="{39E9EE0F-26B3-4220-A590-07EB1011C394}"/>
              </a:ext>
            </a:extLst>
          </p:cNvPr>
          <p:cNvCxnSpPr>
            <a:stCxn id="6" idx="2"/>
            <a:endCxn id="8" idx="7"/>
          </p:cNvCxnSpPr>
          <p:nvPr/>
        </p:nvCxnSpPr>
        <p:spPr>
          <a:xfrm flipH="1">
            <a:off x="1484731" y="2363192"/>
            <a:ext cx="459767" cy="4990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B9DB909D-B898-424C-8625-6D562B173088}"/>
              </a:ext>
            </a:extLst>
          </p:cNvPr>
          <p:cNvCxnSpPr>
            <a:cxnSpLocks/>
            <a:stCxn id="6" idx="6"/>
            <a:endCxn id="7" idx="1"/>
          </p:cNvCxnSpPr>
          <p:nvPr/>
        </p:nvCxnSpPr>
        <p:spPr>
          <a:xfrm>
            <a:off x="2140441" y="2363192"/>
            <a:ext cx="366465" cy="46701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82227A8C-F8AD-4E0C-8A7A-C57189E55C37}"/>
              </a:ext>
            </a:extLst>
          </p:cNvPr>
          <p:cNvCxnSpPr>
            <a:cxnSpLocks/>
            <a:endCxn id="10" idx="0"/>
          </p:cNvCxnSpPr>
          <p:nvPr/>
        </p:nvCxnSpPr>
        <p:spPr>
          <a:xfrm>
            <a:off x="2381713" y="3502263"/>
            <a:ext cx="341446" cy="3238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FA4BE40E-BB98-430F-9199-884F789CDCC6}"/>
              </a:ext>
            </a:extLst>
          </p:cNvPr>
          <p:cNvCxnSpPr>
            <a:cxnSpLocks/>
            <a:endCxn id="14" idx="0"/>
          </p:cNvCxnSpPr>
          <p:nvPr/>
        </p:nvCxnSpPr>
        <p:spPr>
          <a:xfrm flipH="1">
            <a:off x="849514" y="2959731"/>
            <a:ext cx="489740" cy="37726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080EEDD0-BD56-4D00-8FFD-8D54394A86F3}"/>
              </a:ext>
            </a:extLst>
          </p:cNvPr>
          <p:cNvCxnSpPr>
            <a:cxnSpLocks/>
            <a:endCxn id="13" idx="0"/>
          </p:cNvCxnSpPr>
          <p:nvPr/>
        </p:nvCxnSpPr>
        <p:spPr>
          <a:xfrm>
            <a:off x="1473911" y="3024982"/>
            <a:ext cx="350448" cy="29890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6530F282-3A16-483A-B4EE-1E25711720AF}"/>
              </a:ext>
            </a:extLst>
          </p:cNvPr>
          <p:cNvCxnSpPr>
            <a:cxnSpLocks/>
          </p:cNvCxnSpPr>
          <p:nvPr/>
        </p:nvCxnSpPr>
        <p:spPr>
          <a:xfrm flipH="1">
            <a:off x="1384209" y="3048806"/>
            <a:ext cx="4148" cy="76748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8049C4A2-F01A-4504-B602-C8DD6660AED7}"/>
              </a:ext>
            </a:extLst>
          </p:cNvPr>
          <p:cNvCxnSpPr>
            <a:cxnSpLocks/>
          </p:cNvCxnSpPr>
          <p:nvPr/>
        </p:nvCxnSpPr>
        <p:spPr>
          <a:xfrm flipH="1">
            <a:off x="1104116" y="4002174"/>
            <a:ext cx="279892" cy="77071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37E58A06-DD5C-4BF4-AEA5-6F1D8EB1E0F2}"/>
              </a:ext>
            </a:extLst>
          </p:cNvPr>
          <p:cNvSpPr txBox="1"/>
          <p:nvPr/>
        </p:nvSpPr>
        <p:spPr>
          <a:xfrm rot="19172715">
            <a:off x="768213" y="2774738"/>
            <a:ext cx="808898" cy="338554"/>
          </a:xfrm>
          <a:prstGeom prst="rect">
            <a:avLst/>
          </a:prstGeom>
          <a:noFill/>
        </p:spPr>
        <p:txBody>
          <a:bodyPr wrap="square" rtlCol="0">
            <a:spAutoFit/>
          </a:bodyPr>
          <a:lstStyle/>
          <a:p>
            <a:r>
              <a:rPr lang="en-US" sz="1600" dirty="0"/>
              <a:t>(3, 4)</a:t>
            </a:r>
          </a:p>
        </p:txBody>
      </p:sp>
      <p:sp>
        <p:nvSpPr>
          <p:cNvPr id="23" name="Oval 22">
            <a:extLst>
              <a:ext uri="{FF2B5EF4-FFF2-40B4-BE49-F238E27FC236}">
                <a16:creationId xmlns:a16="http://schemas.microsoft.com/office/drawing/2014/main" id="{5D91EA3E-9A7A-4039-9353-82BA98E8948C}"/>
              </a:ext>
            </a:extLst>
          </p:cNvPr>
          <p:cNvSpPr/>
          <p:nvPr/>
        </p:nvSpPr>
        <p:spPr>
          <a:xfrm>
            <a:off x="1577192" y="4551406"/>
            <a:ext cx="336827" cy="30308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cxnSp>
        <p:nvCxnSpPr>
          <p:cNvPr id="24" name="Straight Arrow Connector 23">
            <a:extLst>
              <a:ext uri="{FF2B5EF4-FFF2-40B4-BE49-F238E27FC236}">
                <a16:creationId xmlns:a16="http://schemas.microsoft.com/office/drawing/2014/main" id="{0EEDDF99-80C5-4FB9-8279-0023C0CC0383}"/>
              </a:ext>
            </a:extLst>
          </p:cNvPr>
          <p:cNvCxnSpPr>
            <a:cxnSpLocks/>
            <a:stCxn id="11" idx="5"/>
            <a:endCxn id="23" idx="0"/>
          </p:cNvCxnSpPr>
          <p:nvPr/>
        </p:nvCxnSpPr>
        <p:spPr>
          <a:xfrm>
            <a:off x="1489087" y="4023905"/>
            <a:ext cx="256519" cy="52750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57CC60E6-EDE3-4728-9BF3-07B52F5065B1}"/>
              </a:ext>
            </a:extLst>
          </p:cNvPr>
          <p:cNvSpPr txBox="1"/>
          <p:nvPr/>
        </p:nvSpPr>
        <p:spPr>
          <a:xfrm rot="3006064">
            <a:off x="2376911" y="3393313"/>
            <a:ext cx="645803" cy="338554"/>
          </a:xfrm>
          <a:prstGeom prst="rect">
            <a:avLst/>
          </a:prstGeom>
          <a:noFill/>
        </p:spPr>
        <p:txBody>
          <a:bodyPr wrap="square" rtlCol="0">
            <a:spAutoFit/>
          </a:bodyPr>
          <a:lstStyle/>
          <a:p>
            <a:r>
              <a:rPr lang="en-US" sz="1600" dirty="0"/>
              <a:t>(6, 1)</a:t>
            </a:r>
          </a:p>
        </p:txBody>
      </p:sp>
      <p:sp>
        <p:nvSpPr>
          <p:cNvPr id="26" name="TextBox 25">
            <a:extLst>
              <a:ext uri="{FF2B5EF4-FFF2-40B4-BE49-F238E27FC236}">
                <a16:creationId xmlns:a16="http://schemas.microsoft.com/office/drawing/2014/main" id="{8406B73E-D3F8-43EF-AE32-87FA56447648}"/>
              </a:ext>
            </a:extLst>
          </p:cNvPr>
          <p:cNvSpPr txBox="1"/>
          <p:nvPr/>
        </p:nvSpPr>
        <p:spPr>
          <a:xfrm rot="18710565">
            <a:off x="1265039" y="2299026"/>
            <a:ext cx="840158" cy="338554"/>
          </a:xfrm>
          <a:prstGeom prst="rect">
            <a:avLst/>
          </a:prstGeom>
          <a:noFill/>
        </p:spPr>
        <p:txBody>
          <a:bodyPr wrap="square" rtlCol="0">
            <a:spAutoFit/>
          </a:bodyPr>
          <a:lstStyle/>
          <a:p>
            <a:r>
              <a:rPr lang="en-US" sz="1600" dirty="0"/>
              <a:t>(0, 1)</a:t>
            </a:r>
          </a:p>
        </p:txBody>
      </p:sp>
      <p:cxnSp>
        <p:nvCxnSpPr>
          <p:cNvPr id="27" name="Straight Arrow Connector 26">
            <a:extLst>
              <a:ext uri="{FF2B5EF4-FFF2-40B4-BE49-F238E27FC236}">
                <a16:creationId xmlns:a16="http://schemas.microsoft.com/office/drawing/2014/main" id="{F2EE0FE4-5474-42EA-80E5-AA6AC3CD24D5}"/>
              </a:ext>
            </a:extLst>
          </p:cNvPr>
          <p:cNvCxnSpPr>
            <a:cxnSpLocks/>
          </p:cNvCxnSpPr>
          <p:nvPr/>
        </p:nvCxnSpPr>
        <p:spPr>
          <a:xfrm flipH="1">
            <a:off x="2162826" y="3501756"/>
            <a:ext cx="107001" cy="62830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880CFB12-3812-4634-93A3-C6CEE2D50753}"/>
              </a:ext>
            </a:extLst>
          </p:cNvPr>
          <p:cNvSpPr/>
          <p:nvPr/>
        </p:nvSpPr>
        <p:spPr>
          <a:xfrm>
            <a:off x="2022006" y="4189956"/>
            <a:ext cx="310619" cy="33009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29" name="TextBox 28">
            <a:extLst>
              <a:ext uri="{FF2B5EF4-FFF2-40B4-BE49-F238E27FC236}">
                <a16:creationId xmlns:a16="http://schemas.microsoft.com/office/drawing/2014/main" id="{0B3B949D-9D76-49B9-B3C6-E30ACEAC1E21}"/>
              </a:ext>
            </a:extLst>
          </p:cNvPr>
          <p:cNvSpPr txBox="1"/>
          <p:nvPr/>
        </p:nvSpPr>
        <p:spPr>
          <a:xfrm rot="3129986">
            <a:off x="2196022" y="2380355"/>
            <a:ext cx="767915" cy="338554"/>
          </a:xfrm>
          <a:prstGeom prst="rect">
            <a:avLst/>
          </a:prstGeom>
          <a:noFill/>
        </p:spPr>
        <p:txBody>
          <a:bodyPr wrap="square" rtlCol="0">
            <a:spAutoFit/>
          </a:bodyPr>
          <a:lstStyle/>
          <a:p>
            <a:r>
              <a:rPr lang="en-US" sz="1600" dirty="0"/>
              <a:t>(6, 1)</a:t>
            </a:r>
          </a:p>
        </p:txBody>
      </p:sp>
      <p:cxnSp>
        <p:nvCxnSpPr>
          <p:cNvPr id="30" name="Straight Arrow Connector 29">
            <a:extLst>
              <a:ext uri="{FF2B5EF4-FFF2-40B4-BE49-F238E27FC236}">
                <a16:creationId xmlns:a16="http://schemas.microsoft.com/office/drawing/2014/main" id="{DDB0D3D9-0F9D-438E-856B-F58491993224}"/>
              </a:ext>
            </a:extLst>
          </p:cNvPr>
          <p:cNvCxnSpPr>
            <a:cxnSpLocks/>
          </p:cNvCxnSpPr>
          <p:nvPr/>
        </p:nvCxnSpPr>
        <p:spPr>
          <a:xfrm>
            <a:off x="2042470" y="2451842"/>
            <a:ext cx="261260" cy="82854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2838AFBB-67E0-4CEF-968D-0B69F8814D36}"/>
              </a:ext>
            </a:extLst>
          </p:cNvPr>
          <p:cNvSpPr txBox="1"/>
          <p:nvPr/>
        </p:nvSpPr>
        <p:spPr>
          <a:xfrm rot="4221933">
            <a:off x="1957377" y="2712534"/>
            <a:ext cx="728285" cy="338554"/>
          </a:xfrm>
          <a:prstGeom prst="rect">
            <a:avLst/>
          </a:prstGeom>
          <a:noFill/>
        </p:spPr>
        <p:txBody>
          <a:bodyPr wrap="square" rtlCol="0">
            <a:spAutoFit/>
          </a:bodyPr>
          <a:lstStyle/>
          <a:p>
            <a:r>
              <a:rPr lang="en-US" sz="1600" dirty="0"/>
              <a:t>(1, 2)</a:t>
            </a:r>
          </a:p>
        </p:txBody>
      </p:sp>
      <p:sp>
        <p:nvSpPr>
          <p:cNvPr id="32" name="TextBox 31">
            <a:extLst>
              <a:ext uri="{FF2B5EF4-FFF2-40B4-BE49-F238E27FC236}">
                <a16:creationId xmlns:a16="http://schemas.microsoft.com/office/drawing/2014/main" id="{23A61F7F-944D-46FD-AB11-1A1BD172B38C}"/>
              </a:ext>
            </a:extLst>
          </p:cNvPr>
          <p:cNvSpPr txBox="1"/>
          <p:nvPr/>
        </p:nvSpPr>
        <p:spPr>
          <a:xfrm rot="4242391">
            <a:off x="1395175" y="4076369"/>
            <a:ext cx="645803" cy="338554"/>
          </a:xfrm>
          <a:prstGeom prst="rect">
            <a:avLst/>
          </a:prstGeom>
          <a:noFill/>
        </p:spPr>
        <p:txBody>
          <a:bodyPr wrap="square" rtlCol="0">
            <a:spAutoFit/>
          </a:bodyPr>
          <a:lstStyle/>
          <a:p>
            <a:r>
              <a:rPr lang="en-US" sz="1600" dirty="0"/>
              <a:t>(6, 1)</a:t>
            </a:r>
          </a:p>
        </p:txBody>
      </p:sp>
      <p:sp>
        <p:nvSpPr>
          <p:cNvPr id="33" name="TextBox 32">
            <a:extLst>
              <a:ext uri="{FF2B5EF4-FFF2-40B4-BE49-F238E27FC236}">
                <a16:creationId xmlns:a16="http://schemas.microsoft.com/office/drawing/2014/main" id="{C5A3126A-7D7C-4937-8053-A85B5BEE3335}"/>
              </a:ext>
            </a:extLst>
          </p:cNvPr>
          <p:cNvSpPr txBox="1"/>
          <p:nvPr/>
        </p:nvSpPr>
        <p:spPr>
          <a:xfrm rot="2787663">
            <a:off x="1488352" y="2949751"/>
            <a:ext cx="645803" cy="338554"/>
          </a:xfrm>
          <a:prstGeom prst="rect">
            <a:avLst/>
          </a:prstGeom>
          <a:noFill/>
        </p:spPr>
        <p:txBody>
          <a:bodyPr wrap="square" rtlCol="0">
            <a:spAutoFit/>
          </a:bodyPr>
          <a:lstStyle/>
          <a:p>
            <a:r>
              <a:rPr lang="en-US" sz="1600" dirty="0"/>
              <a:t>(6, 1)</a:t>
            </a:r>
          </a:p>
        </p:txBody>
      </p:sp>
      <p:sp>
        <p:nvSpPr>
          <p:cNvPr id="34" name="TextBox 33">
            <a:extLst>
              <a:ext uri="{FF2B5EF4-FFF2-40B4-BE49-F238E27FC236}">
                <a16:creationId xmlns:a16="http://schemas.microsoft.com/office/drawing/2014/main" id="{B8390CF2-CD80-4E7A-B6E0-04F2918D32BB}"/>
              </a:ext>
            </a:extLst>
          </p:cNvPr>
          <p:cNvSpPr txBox="1"/>
          <p:nvPr/>
        </p:nvSpPr>
        <p:spPr>
          <a:xfrm rot="16200000">
            <a:off x="823248" y="3239055"/>
            <a:ext cx="728285" cy="338554"/>
          </a:xfrm>
          <a:prstGeom prst="rect">
            <a:avLst/>
          </a:prstGeom>
          <a:noFill/>
        </p:spPr>
        <p:txBody>
          <a:bodyPr wrap="square" rtlCol="0">
            <a:spAutoFit/>
          </a:bodyPr>
          <a:lstStyle/>
          <a:p>
            <a:r>
              <a:rPr lang="en-US" sz="1600" dirty="0"/>
              <a:t>(1, 2)</a:t>
            </a:r>
          </a:p>
        </p:txBody>
      </p:sp>
      <p:sp>
        <p:nvSpPr>
          <p:cNvPr id="35" name="Rectangle 34">
            <a:extLst>
              <a:ext uri="{FF2B5EF4-FFF2-40B4-BE49-F238E27FC236}">
                <a16:creationId xmlns:a16="http://schemas.microsoft.com/office/drawing/2014/main" id="{C0312CA6-5E3B-4643-A096-DC2DBA2D993F}"/>
              </a:ext>
            </a:extLst>
          </p:cNvPr>
          <p:cNvSpPr/>
          <p:nvPr/>
        </p:nvSpPr>
        <p:spPr>
          <a:xfrm rot="16880225">
            <a:off x="1704538" y="3644384"/>
            <a:ext cx="670376" cy="369332"/>
          </a:xfrm>
          <a:prstGeom prst="rect">
            <a:avLst/>
          </a:prstGeom>
          <a:noFill/>
        </p:spPr>
        <p:txBody>
          <a:bodyPr wrap="none">
            <a:spAutoFit/>
          </a:bodyPr>
          <a:lstStyle/>
          <a:p>
            <a:r>
              <a:rPr lang="en-US" dirty="0"/>
              <a:t>(3, 4)</a:t>
            </a:r>
          </a:p>
        </p:txBody>
      </p:sp>
      <p:sp>
        <p:nvSpPr>
          <p:cNvPr id="36" name="Rectangle 35">
            <a:extLst>
              <a:ext uri="{FF2B5EF4-FFF2-40B4-BE49-F238E27FC236}">
                <a16:creationId xmlns:a16="http://schemas.microsoft.com/office/drawing/2014/main" id="{469FD4B6-F985-4295-9588-834EEB5C30A8}"/>
              </a:ext>
            </a:extLst>
          </p:cNvPr>
          <p:cNvSpPr/>
          <p:nvPr/>
        </p:nvSpPr>
        <p:spPr>
          <a:xfrm rot="17561270">
            <a:off x="735093" y="4245684"/>
            <a:ext cx="670376" cy="369332"/>
          </a:xfrm>
          <a:prstGeom prst="rect">
            <a:avLst/>
          </a:prstGeom>
          <a:noFill/>
        </p:spPr>
        <p:txBody>
          <a:bodyPr wrap="none">
            <a:spAutoFit/>
          </a:bodyPr>
          <a:lstStyle/>
          <a:p>
            <a:r>
              <a:rPr lang="en-US" dirty="0"/>
              <a:t>(3, 4)</a:t>
            </a:r>
          </a:p>
        </p:txBody>
      </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36F6A086-A5AC-45F1-82DE-417D6F59F96D}"/>
                  </a:ext>
                </a:extLst>
              </p:cNvPr>
              <p:cNvSpPr txBox="1"/>
              <p:nvPr/>
            </p:nvSpPr>
            <p:spPr>
              <a:xfrm>
                <a:off x="685219" y="5639647"/>
                <a:ext cx="198233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chemeClr val="tx1"/>
                          </a:solidFill>
                          <a:latin typeface="Cambria Math" panose="02040503050406030204" pitchFamily="18" charset="0"/>
                        </a:rPr>
                        <m:t>𝑇</m:t>
                      </m:r>
                      <m:r>
                        <a:rPr lang="en-US" sz="2400" b="0" i="1" smtClean="0">
                          <a:solidFill>
                            <a:schemeClr val="tx1"/>
                          </a:solidFill>
                          <a:latin typeface="Cambria Math" panose="02040503050406030204" pitchFamily="18" charset="0"/>
                        </a:rPr>
                        <m:t>$=</m:t>
                      </m:r>
                      <m:r>
                        <a:rPr lang="en-US" sz="2400" b="0" i="1" smtClean="0">
                          <a:solidFill>
                            <a:schemeClr val="tx1"/>
                          </a:solidFill>
                          <a:latin typeface="Cambria Math" panose="02040503050406030204" pitchFamily="18" charset="0"/>
                        </a:rPr>
                        <m:t>𝑎𝑏𝑎𝑎𝑏𝑎</m:t>
                      </m:r>
                      <m:r>
                        <a:rPr lang="en-US" sz="2400" b="0" i="1" smtClean="0">
                          <a:solidFill>
                            <a:schemeClr val="tx1"/>
                          </a:solidFill>
                          <a:latin typeface="Cambria Math" panose="02040503050406030204" pitchFamily="18" charset="0"/>
                        </a:rPr>
                        <m:t>$</m:t>
                      </m:r>
                    </m:oMath>
                  </m:oMathPara>
                </a14:m>
                <a:endParaRPr lang="en-US" sz="2400" dirty="0">
                  <a:solidFill>
                    <a:schemeClr val="tx1"/>
                  </a:solidFill>
                </a:endParaRPr>
              </a:p>
            </p:txBody>
          </p:sp>
        </mc:Choice>
        <mc:Fallback xmlns="">
          <p:sp>
            <p:nvSpPr>
              <p:cNvPr id="37" name="TextBox 36">
                <a:extLst>
                  <a:ext uri="{FF2B5EF4-FFF2-40B4-BE49-F238E27FC236}">
                    <a16:creationId xmlns:a16="http://schemas.microsoft.com/office/drawing/2014/main" id="{36F6A086-A5AC-45F1-82DE-417D6F59F96D}"/>
                  </a:ext>
                </a:extLst>
              </p:cNvPr>
              <p:cNvSpPr txBox="1">
                <a:spLocks noRot="1" noChangeAspect="1" noMove="1" noResize="1" noEditPoints="1" noAdjustHandles="1" noChangeArrowheads="1" noChangeShapeType="1" noTextEdit="1"/>
              </p:cNvSpPr>
              <p:nvPr/>
            </p:nvSpPr>
            <p:spPr>
              <a:xfrm>
                <a:off x="685219" y="5639647"/>
                <a:ext cx="1982338" cy="369332"/>
              </a:xfrm>
              <a:prstGeom prst="rect">
                <a:avLst/>
              </a:prstGeom>
              <a:blipFill>
                <a:blip r:embed="rId2"/>
                <a:stretch>
                  <a:fillRect l="-4294" t="-3279" r="-3988" b="-16393"/>
                </a:stretch>
              </a:blipFill>
            </p:spPr>
            <p:txBody>
              <a:bodyPr/>
              <a:lstStyle/>
              <a:p>
                <a:r>
                  <a:rPr lang="en-US">
                    <a:noFill/>
                  </a:rPr>
                  <a:t> </a:t>
                </a:r>
              </a:p>
            </p:txBody>
          </p:sp>
        </mc:Fallback>
      </mc:AlternateContent>
    </p:spTree>
    <p:extLst>
      <p:ext uri="{BB962C8B-B14F-4D97-AF65-F5344CB8AC3E}">
        <p14:creationId xmlns:p14="http://schemas.microsoft.com/office/powerpoint/2010/main" val="296249629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A218F8-6AFD-45EF-B82A-2714B98D274C}"/>
              </a:ext>
            </a:extLst>
          </p:cNvPr>
          <p:cNvSpPr>
            <a:spLocks noGrp="1"/>
          </p:cNvSpPr>
          <p:nvPr>
            <p:ph type="title"/>
          </p:nvPr>
        </p:nvSpPr>
        <p:spPr/>
        <p:txBody>
          <a:bodyPr/>
          <a:lstStyle/>
          <a:p>
            <a:pPr algn="ctr"/>
            <a:r>
              <a:rPr lang="en-US" dirty="0"/>
              <a:t>Using a suffix tr</a:t>
            </a:r>
            <a:r>
              <a:rPr lang="en-US" b="1" i="1" u="sng" dirty="0">
                <a:solidFill>
                  <a:srgbClr val="FF0000"/>
                </a:solidFill>
              </a:rPr>
              <a:t>ee</a:t>
            </a:r>
          </a:p>
        </p:txBody>
      </p:sp>
      <p:sp>
        <p:nvSpPr>
          <p:cNvPr id="5" name="TextBox 4">
            <a:extLst>
              <a:ext uri="{FF2B5EF4-FFF2-40B4-BE49-F238E27FC236}">
                <a16:creationId xmlns:a16="http://schemas.microsoft.com/office/drawing/2014/main" id="{80DBC4A0-EF42-473F-AB93-B14BD17B1F4A}"/>
              </a:ext>
            </a:extLst>
          </p:cNvPr>
          <p:cNvSpPr txBox="1"/>
          <p:nvPr/>
        </p:nvSpPr>
        <p:spPr>
          <a:xfrm>
            <a:off x="4588933" y="1690688"/>
            <a:ext cx="7579737" cy="2616101"/>
          </a:xfrm>
          <a:prstGeom prst="rect">
            <a:avLst/>
          </a:prstGeom>
          <a:noFill/>
        </p:spPr>
        <p:txBody>
          <a:bodyPr wrap="square" rtlCol="0">
            <a:spAutoFit/>
          </a:bodyPr>
          <a:lstStyle/>
          <a:p>
            <a:r>
              <a:rPr lang="en-US" dirty="0"/>
              <a:t>How can we use a suffix tree to….</a:t>
            </a:r>
          </a:p>
          <a:p>
            <a:endParaRPr lang="en-US" dirty="0"/>
          </a:p>
          <a:p>
            <a:pPr marL="342900" indent="-342900">
              <a:buFont typeface="+mj-lt"/>
              <a:buAutoNum type="alphaLcParenR"/>
            </a:pPr>
            <a:r>
              <a:rPr lang="en-US" sz="1400" dirty="0"/>
              <a:t>Check if a string S is a </a:t>
            </a:r>
            <a:r>
              <a:rPr lang="en-US" sz="1400" b="1" i="1" u="sng" dirty="0">
                <a:solidFill>
                  <a:srgbClr val="FF4EFF"/>
                </a:solidFill>
              </a:rPr>
              <a:t>substring</a:t>
            </a:r>
            <a:r>
              <a:rPr lang="en-US" sz="1400" dirty="0"/>
              <a:t> of the text T? </a:t>
            </a:r>
          </a:p>
          <a:p>
            <a:r>
              <a:rPr lang="en-US" sz="1400" b="1" i="1" dirty="0">
                <a:solidFill>
                  <a:schemeClr val="accent3"/>
                </a:solidFill>
              </a:rPr>
              <a:t>Consume the input string by chopping away “length”-many characters at every node, and following the link corresponding to the next character. If we don’t fall of the tree through any of these links, we answer “yes”. If we consume the entire string before traversing an outgoing link from a node, we also answer “yes”. Otherwise, “no”.</a:t>
            </a:r>
          </a:p>
          <a:p>
            <a:pPr marL="342900" indent="-342900">
              <a:buFont typeface="+mj-lt"/>
              <a:buAutoNum type="alphaLcParenR" startAt="4"/>
            </a:pPr>
            <a:endParaRPr lang="en-US" dirty="0"/>
          </a:p>
          <a:p>
            <a:pPr marL="342900" indent="-342900">
              <a:buFont typeface="+mj-lt"/>
              <a:buAutoNum type="alphaLcParenR" startAt="4"/>
            </a:pPr>
            <a:endParaRPr lang="en-US" dirty="0"/>
          </a:p>
          <a:p>
            <a:pPr marL="342900" indent="-342900">
              <a:buFont typeface="+mj-lt"/>
              <a:buAutoNum type="alphaLcParenR" startAt="4"/>
            </a:pPr>
            <a:endParaRPr lang="en-US" dirty="0"/>
          </a:p>
        </p:txBody>
      </p:sp>
      <p:sp>
        <p:nvSpPr>
          <p:cNvPr id="6" name="Oval 5">
            <a:extLst>
              <a:ext uri="{FF2B5EF4-FFF2-40B4-BE49-F238E27FC236}">
                <a16:creationId xmlns:a16="http://schemas.microsoft.com/office/drawing/2014/main" id="{94C4E1F2-F961-44A5-A597-7BC2436021B8}"/>
              </a:ext>
            </a:extLst>
          </p:cNvPr>
          <p:cNvSpPr/>
          <p:nvPr/>
        </p:nvSpPr>
        <p:spPr>
          <a:xfrm>
            <a:off x="1944498" y="2274541"/>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Oval 6">
            <a:extLst>
              <a:ext uri="{FF2B5EF4-FFF2-40B4-BE49-F238E27FC236}">
                <a16:creationId xmlns:a16="http://schemas.microsoft.com/office/drawing/2014/main" id="{4860D62D-7B94-4FD2-8042-FCAFA9D1983C}"/>
              </a:ext>
            </a:extLst>
          </p:cNvPr>
          <p:cNvSpPr/>
          <p:nvPr/>
        </p:nvSpPr>
        <p:spPr>
          <a:xfrm>
            <a:off x="2462662" y="2792705"/>
            <a:ext cx="302114" cy="2561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6</a:t>
            </a:r>
          </a:p>
        </p:txBody>
      </p:sp>
      <p:sp>
        <p:nvSpPr>
          <p:cNvPr id="8" name="Oval 7">
            <a:extLst>
              <a:ext uri="{FF2B5EF4-FFF2-40B4-BE49-F238E27FC236}">
                <a16:creationId xmlns:a16="http://schemas.microsoft.com/office/drawing/2014/main" id="{A2D4267A-1C8D-4DDD-8FCB-5001AF44F243}"/>
              </a:ext>
            </a:extLst>
          </p:cNvPr>
          <p:cNvSpPr/>
          <p:nvPr/>
        </p:nvSpPr>
        <p:spPr>
          <a:xfrm>
            <a:off x="1317483" y="2836247"/>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Oval 8">
            <a:extLst>
              <a:ext uri="{FF2B5EF4-FFF2-40B4-BE49-F238E27FC236}">
                <a16:creationId xmlns:a16="http://schemas.microsoft.com/office/drawing/2014/main" id="{AA8DC7D8-764E-4FBD-8057-49C6C4779677}"/>
              </a:ext>
            </a:extLst>
          </p:cNvPr>
          <p:cNvSpPr/>
          <p:nvPr/>
        </p:nvSpPr>
        <p:spPr>
          <a:xfrm>
            <a:off x="2205758" y="3280388"/>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Oval 9">
            <a:extLst>
              <a:ext uri="{FF2B5EF4-FFF2-40B4-BE49-F238E27FC236}">
                <a16:creationId xmlns:a16="http://schemas.microsoft.com/office/drawing/2014/main" id="{991E6B2C-6F57-4B56-B02E-8D98E51505DD}"/>
              </a:ext>
            </a:extLst>
          </p:cNvPr>
          <p:cNvSpPr/>
          <p:nvPr/>
        </p:nvSpPr>
        <p:spPr>
          <a:xfrm>
            <a:off x="2584584" y="3826129"/>
            <a:ext cx="277150" cy="25024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4</a:t>
            </a:r>
          </a:p>
        </p:txBody>
      </p:sp>
      <p:sp>
        <p:nvSpPr>
          <p:cNvPr id="11" name="Oval 10">
            <a:extLst>
              <a:ext uri="{FF2B5EF4-FFF2-40B4-BE49-F238E27FC236}">
                <a16:creationId xmlns:a16="http://schemas.microsoft.com/office/drawing/2014/main" id="{8BED06DF-0AE8-49FF-8D71-D550160E4692}"/>
              </a:ext>
            </a:extLst>
          </p:cNvPr>
          <p:cNvSpPr/>
          <p:nvPr/>
        </p:nvSpPr>
        <p:spPr>
          <a:xfrm>
            <a:off x="1321839" y="3872569"/>
            <a:ext cx="195943" cy="1773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Oval 11">
            <a:extLst>
              <a:ext uri="{FF2B5EF4-FFF2-40B4-BE49-F238E27FC236}">
                <a16:creationId xmlns:a16="http://schemas.microsoft.com/office/drawing/2014/main" id="{1A2FCE40-4087-4477-839D-0C83ED48D745}"/>
              </a:ext>
            </a:extLst>
          </p:cNvPr>
          <p:cNvSpPr/>
          <p:nvPr/>
        </p:nvSpPr>
        <p:spPr>
          <a:xfrm>
            <a:off x="926625" y="4828806"/>
            <a:ext cx="321738" cy="30308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13" name="Oval 12">
            <a:extLst>
              <a:ext uri="{FF2B5EF4-FFF2-40B4-BE49-F238E27FC236}">
                <a16:creationId xmlns:a16="http://schemas.microsoft.com/office/drawing/2014/main" id="{AA9454FA-7DF4-4916-94A6-5A305646BD5B}"/>
              </a:ext>
            </a:extLst>
          </p:cNvPr>
          <p:cNvSpPr/>
          <p:nvPr/>
        </p:nvSpPr>
        <p:spPr>
          <a:xfrm>
            <a:off x="1676388" y="3323884"/>
            <a:ext cx="295941" cy="293443"/>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5</a:t>
            </a:r>
          </a:p>
        </p:txBody>
      </p:sp>
      <p:sp>
        <p:nvSpPr>
          <p:cNvPr id="14" name="Oval 13">
            <a:extLst>
              <a:ext uri="{FF2B5EF4-FFF2-40B4-BE49-F238E27FC236}">
                <a16:creationId xmlns:a16="http://schemas.microsoft.com/office/drawing/2014/main" id="{370CFB01-9D29-4073-A465-A1C096EE2AAC}"/>
              </a:ext>
            </a:extLst>
          </p:cNvPr>
          <p:cNvSpPr/>
          <p:nvPr/>
        </p:nvSpPr>
        <p:spPr>
          <a:xfrm>
            <a:off x="703762" y="3336992"/>
            <a:ext cx="291504" cy="29520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a:t>
            </a:r>
          </a:p>
        </p:txBody>
      </p:sp>
      <p:cxnSp>
        <p:nvCxnSpPr>
          <p:cNvPr id="15" name="Straight Arrow Connector 14">
            <a:extLst>
              <a:ext uri="{FF2B5EF4-FFF2-40B4-BE49-F238E27FC236}">
                <a16:creationId xmlns:a16="http://schemas.microsoft.com/office/drawing/2014/main" id="{39E9EE0F-26B3-4220-A590-07EB1011C394}"/>
              </a:ext>
            </a:extLst>
          </p:cNvPr>
          <p:cNvCxnSpPr>
            <a:stCxn id="6" idx="2"/>
            <a:endCxn id="8" idx="7"/>
          </p:cNvCxnSpPr>
          <p:nvPr/>
        </p:nvCxnSpPr>
        <p:spPr>
          <a:xfrm flipH="1">
            <a:off x="1484731" y="2363192"/>
            <a:ext cx="459767" cy="4990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B9DB909D-B898-424C-8625-6D562B173088}"/>
              </a:ext>
            </a:extLst>
          </p:cNvPr>
          <p:cNvCxnSpPr>
            <a:cxnSpLocks/>
            <a:stCxn id="6" idx="6"/>
            <a:endCxn id="7" idx="1"/>
          </p:cNvCxnSpPr>
          <p:nvPr/>
        </p:nvCxnSpPr>
        <p:spPr>
          <a:xfrm>
            <a:off x="2140441" y="2363192"/>
            <a:ext cx="366465" cy="46701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82227A8C-F8AD-4E0C-8A7A-C57189E55C37}"/>
              </a:ext>
            </a:extLst>
          </p:cNvPr>
          <p:cNvCxnSpPr>
            <a:cxnSpLocks/>
            <a:endCxn id="10" idx="0"/>
          </p:cNvCxnSpPr>
          <p:nvPr/>
        </p:nvCxnSpPr>
        <p:spPr>
          <a:xfrm>
            <a:off x="2381713" y="3502263"/>
            <a:ext cx="341446" cy="3238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FA4BE40E-BB98-430F-9199-884F789CDCC6}"/>
              </a:ext>
            </a:extLst>
          </p:cNvPr>
          <p:cNvCxnSpPr>
            <a:cxnSpLocks/>
            <a:endCxn id="14" idx="0"/>
          </p:cNvCxnSpPr>
          <p:nvPr/>
        </p:nvCxnSpPr>
        <p:spPr>
          <a:xfrm flipH="1">
            <a:off x="849514" y="2959731"/>
            <a:ext cx="489740" cy="37726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080EEDD0-BD56-4D00-8FFD-8D54394A86F3}"/>
              </a:ext>
            </a:extLst>
          </p:cNvPr>
          <p:cNvCxnSpPr>
            <a:cxnSpLocks/>
            <a:endCxn id="13" idx="0"/>
          </p:cNvCxnSpPr>
          <p:nvPr/>
        </p:nvCxnSpPr>
        <p:spPr>
          <a:xfrm>
            <a:off x="1473911" y="3024982"/>
            <a:ext cx="350448" cy="29890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6530F282-3A16-483A-B4EE-1E25711720AF}"/>
              </a:ext>
            </a:extLst>
          </p:cNvPr>
          <p:cNvCxnSpPr>
            <a:cxnSpLocks/>
          </p:cNvCxnSpPr>
          <p:nvPr/>
        </p:nvCxnSpPr>
        <p:spPr>
          <a:xfrm flipH="1">
            <a:off x="1384209" y="3048806"/>
            <a:ext cx="4148" cy="76748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8049C4A2-F01A-4504-B602-C8DD6660AED7}"/>
              </a:ext>
            </a:extLst>
          </p:cNvPr>
          <p:cNvCxnSpPr>
            <a:cxnSpLocks/>
          </p:cNvCxnSpPr>
          <p:nvPr/>
        </p:nvCxnSpPr>
        <p:spPr>
          <a:xfrm flipH="1">
            <a:off x="1104116" y="4002174"/>
            <a:ext cx="279892" cy="77071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37E58A06-DD5C-4BF4-AEA5-6F1D8EB1E0F2}"/>
              </a:ext>
            </a:extLst>
          </p:cNvPr>
          <p:cNvSpPr txBox="1"/>
          <p:nvPr/>
        </p:nvSpPr>
        <p:spPr>
          <a:xfrm rot="19172715">
            <a:off x="768213" y="2774738"/>
            <a:ext cx="808898" cy="338554"/>
          </a:xfrm>
          <a:prstGeom prst="rect">
            <a:avLst/>
          </a:prstGeom>
          <a:noFill/>
        </p:spPr>
        <p:txBody>
          <a:bodyPr wrap="square" rtlCol="0">
            <a:spAutoFit/>
          </a:bodyPr>
          <a:lstStyle/>
          <a:p>
            <a:r>
              <a:rPr lang="en-US" sz="1600" dirty="0"/>
              <a:t>(3, 4)</a:t>
            </a:r>
          </a:p>
        </p:txBody>
      </p:sp>
      <p:sp>
        <p:nvSpPr>
          <p:cNvPr id="23" name="Oval 22">
            <a:extLst>
              <a:ext uri="{FF2B5EF4-FFF2-40B4-BE49-F238E27FC236}">
                <a16:creationId xmlns:a16="http://schemas.microsoft.com/office/drawing/2014/main" id="{5D91EA3E-9A7A-4039-9353-82BA98E8948C}"/>
              </a:ext>
            </a:extLst>
          </p:cNvPr>
          <p:cNvSpPr/>
          <p:nvPr/>
        </p:nvSpPr>
        <p:spPr>
          <a:xfrm>
            <a:off x="1577192" y="4551406"/>
            <a:ext cx="336827" cy="30308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cxnSp>
        <p:nvCxnSpPr>
          <p:cNvPr id="24" name="Straight Arrow Connector 23">
            <a:extLst>
              <a:ext uri="{FF2B5EF4-FFF2-40B4-BE49-F238E27FC236}">
                <a16:creationId xmlns:a16="http://schemas.microsoft.com/office/drawing/2014/main" id="{0EEDDF99-80C5-4FB9-8279-0023C0CC0383}"/>
              </a:ext>
            </a:extLst>
          </p:cNvPr>
          <p:cNvCxnSpPr>
            <a:cxnSpLocks/>
            <a:stCxn id="11" idx="5"/>
            <a:endCxn id="23" idx="0"/>
          </p:cNvCxnSpPr>
          <p:nvPr/>
        </p:nvCxnSpPr>
        <p:spPr>
          <a:xfrm>
            <a:off x="1489087" y="4023905"/>
            <a:ext cx="256519" cy="52750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57CC60E6-EDE3-4728-9BF3-07B52F5065B1}"/>
              </a:ext>
            </a:extLst>
          </p:cNvPr>
          <p:cNvSpPr txBox="1"/>
          <p:nvPr/>
        </p:nvSpPr>
        <p:spPr>
          <a:xfrm rot="3006064">
            <a:off x="2376911" y="3393313"/>
            <a:ext cx="645803" cy="338554"/>
          </a:xfrm>
          <a:prstGeom prst="rect">
            <a:avLst/>
          </a:prstGeom>
          <a:noFill/>
        </p:spPr>
        <p:txBody>
          <a:bodyPr wrap="square" rtlCol="0">
            <a:spAutoFit/>
          </a:bodyPr>
          <a:lstStyle/>
          <a:p>
            <a:r>
              <a:rPr lang="en-US" sz="1600" dirty="0"/>
              <a:t>(6, 1)</a:t>
            </a:r>
          </a:p>
        </p:txBody>
      </p:sp>
      <p:sp>
        <p:nvSpPr>
          <p:cNvPr id="26" name="TextBox 25">
            <a:extLst>
              <a:ext uri="{FF2B5EF4-FFF2-40B4-BE49-F238E27FC236}">
                <a16:creationId xmlns:a16="http://schemas.microsoft.com/office/drawing/2014/main" id="{8406B73E-D3F8-43EF-AE32-87FA56447648}"/>
              </a:ext>
            </a:extLst>
          </p:cNvPr>
          <p:cNvSpPr txBox="1"/>
          <p:nvPr/>
        </p:nvSpPr>
        <p:spPr>
          <a:xfrm rot="18710565">
            <a:off x="1265039" y="2299026"/>
            <a:ext cx="840158" cy="338554"/>
          </a:xfrm>
          <a:prstGeom prst="rect">
            <a:avLst/>
          </a:prstGeom>
          <a:noFill/>
        </p:spPr>
        <p:txBody>
          <a:bodyPr wrap="square" rtlCol="0">
            <a:spAutoFit/>
          </a:bodyPr>
          <a:lstStyle/>
          <a:p>
            <a:r>
              <a:rPr lang="en-US" sz="1600" dirty="0"/>
              <a:t>(0, 1)</a:t>
            </a:r>
          </a:p>
        </p:txBody>
      </p:sp>
      <p:cxnSp>
        <p:nvCxnSpPr>
          <p:cNvPr id="27" name="Straight Arrow Connector 26">
            <a:extLst>
              <a:ext uri="{FF2B5EF4-FFF2-40B4-BE49-F238E27FC236}">
                <a16:creationId xmlns:a16="http://schemas.microsoft.com/office/drawing/2014/main" id="{F2EE0FE4-5474-42EA-80E5-AA6AC3CD24D5}"/>
              </a:ext>
            </a:extLst>
          </p:cNvPr>
          <p:cNvCxnSpPr>
            <a:cxnSpLocks/>
          </p:cNvCxnSpPr>
          <p:nvPr/>
        </p:nvCxnSpPr>
        <p:spPr>
          <a:xfrm flipH="1">
            <a:off x="2162826" y="3501756"/>
            <a:ext cx="107001" cy="62830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880CFB12-3812-4634-93A3-C6CEE2D50753}"/>
              </a:ext>
            </a:extLst>
          </p:cNvPr>
          <p:cNvSpPr/>
          <p:nvPr/>
        </p:nvSpPr>
        <p:spPr>
          <a:xfrm>
            <a:off x="2022006" y="4189956"/>
            <a:ext cx="310619" cy="33009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29" name="TextBox 28">
            <a:extLst>
              <a:ext uri="{FF2B5EF4-FFF2-40B4-BE49-F238E27FC236}">
                <a16:creationId xmlns:a16="http://schemas.microsoft.com/office/drawing/2014/main" id="{0B3B949D-9D76-49B9-B3C6-E30ACEAC1E21}"/>
              </a:ext>
            </a:extLst>
          </p:cNvPr>
          <p:cNvSpPr txBox="1"/>
          <p:nvPr/>
        </p:nvSpPr>
        <p:spPr>
          <a:xfrm rot="3129986">
            <a:off x="2196022" y="2380355"/>
            <a:ext cx="767915" cy="338554"/>
          </a:xfrm>
          <a:prstGeom prst="rect">
            <a:avLst/>
          </a:prstGeom>
          <a:noFill/>
        </p:spPr>
        <p:txBody>
          <a:bodyPr wrap="square" rtlCol="0">
            <a:spAutoFit/>
          </a:bodyPr>
          <a:lstStyle/>
          <a:p>
            <a:r>
              <a:rPr lang="en-US" sz="1600" dirty="0"/>
              <a:t>(6, 1)</a:t>
            </a:r>
          </a:p>
        </p:txBody>
      </p:sp>
      <p:cxnSp>
        <p:nvCxnSpPr>
          <p:cNvPr id="30" name="Straight Arrow Connector 29">
            <a:extLst>
              <a:ext uri="{FF2B5EF4-FFF2-40B4-BE49-F238E27FC236}">
                <a16:creationId xmlns:a16="http://schemas.microsoft.com/office/drawing/2014/main" id="{DDB0D3D9-0F9D-438E-856B-F58491993224}"/>
              </a:ext>
            </a:extLst>
          </p:cNvPr>
          <p:cNvCxnSpPr>
            <a:cxnSpLocks/>
          </p:cNvCxnSpPr>
          <p:nvPr/>
        </p:nvCxnSpPr>
        <p:spPr>
          <a:xfrm>
            <a:off x="2042470" y="2451842"/>
            <a:ext cx="261260" cy="82854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2838AFBB-67E0-4CEF-968D-0B69F8814D36}"/>
              </a:ext>
            </a:extLst>
          </p:cNvPr>
          <p:cNvSpPr txBox="1"/>
          <p:nvPr/>
        </p:nvSpPr>
        <p:spPr>
          <a:xfrm rot="4221933">
            <a:off x="1957377" y="2712534"/>
            <a:ext cx="728285" cy="338554"/>
          </a:xfrm>
          <a:prstGeom prst="rect">
            <a:avLst/>
          </a:prstGeom>
          <a:noFill/>
        </p:spPr>
        <p:txBody>
          <a:bodyPr wrap="square" rtlCol="0">
            <a:spAutoFit/>
          </a:bodyPr>
          <a:lstStyle/>
          <a:p>
            <a:r>
              <a:rPr lang="en-US" sz="1600" dirty="0"/>
              <a:t>(1, 2)</a:t>
            </a:r>
          </a:p>
        </p:txBody>
      </p:sp>
      <p:sp>
        <p:nvSpPr>
          <p:cNvPr id="32" name="TextBox 31">
            <a:extLst>
              <a:ext uri="{FF2B5EF4-FFF2-40B4-BE49-F238E27FC236}">
                <a16:creationId xmlns:a16="http://schemas.microsoft.com/office/drawing/2014/main" id="{23A61F7F-944D-46FD-AB11-1A1BD172B38C}"/>
              </a:ext>
            </a:extLst>
          </p:cNvPr>
          <p:cNvSpPr txBox="1"/>
          <p:nvPr/>
        </p:nvSpPr>
        <p:spPr>
          <a:xfrm rot="4242391">
            <a:off x="1395175" y="4076369"/>
            <a:ext cx="645803" cy="338554"/>
          </a:xfrm>
          <a:prstGeom prst="rect">
            <a:avLst/>
          </a:prstGeom>
          <a:noFill/>
        </p:spPr>
        <p:txBody>
          <a:bodyPr wrap="square" rtlCol="0">
            <a:spAutoFit/>
          </a:bodyPr>
          <a:lstStyle/>
          <a:p>
            <a:r>
              <a:rPr lang="en-US" sz="1600" dirty="0"/>
              <a:t>(6, 1)</a:t>
            </a:r>
          </a:p>
        </p:txBody>
      </p:sp>
      <p:sp>
        <p:nvSpPr>
          <p:cNvPr id="33" name="TextBox 32">
            <a:extLst>
              <a:ext uri="{FF2B5EF4-FFF2-40B4-BE49-F238E27FC236}">
                <a16:creationId xmlns:a16="http://schemas.microsoft.com/office/drawing/2014/main" id="{C5A3126A-7D7C-4937-8053-A85B5BEE3335}"/>
              </a:ext>
            </a:extLst>
          </p:cNvPr>
          <p:cNvSpPr txBox="1"/>
          <p:nvPr/>
        </p:nvSpPr>
        <p:spPr>
          <a:xfrm rot="2787663">
            <a:off x="1488352" y="2949751"/>
            <a:ext cx="645803" cy="338554"/>
          </a:xfrm>
          <a:prstGeom prst="rect">
            <a:avLst/>
          </a:prstGeom>
          <a:noFill/>
        </p:spPr>
        <p:txBody>
          <a:bodyPr wrap="square" rtlCol="0">
            <a:spAutoFit/>
          </a:bodyPr>
          <a:lstStyle/>
          <a:p>
            <a:r>
              <a:rPr lang="en-US" sz="1600" dirty="0"/>
              <a:t>(6, 1)</a:t>
            </a:r>
          </a:p>
        </p:txBody>
      </p:sp>
      <p:sp>
        <p:nvSpPr>
          <p:cNvPr id="34" name="TextBox 33">
            <a:extLst>
              <a:ext uri="{FF2B5EF4-FFF2-40B4-BE49-F238E27FC236}">
                <a16:creationId xmlns:a16="http://schemas.microsoft.com/office/drawing/2014/main" id="{B8390CF2-CD80-4E7A-B6E0-04F2918D32BB}"/>
              </a:ext>
            </a:extLst>
          </p:cNvPr>
          <p:cNvSpPr txBox="1"/>
          <p:nvPr/>
        </p:nvSpPr>
        <p:spPr>
          <a:xfrm rot="16200000">
            <a:off x="823248" y="3239055"/>
            <a:ext cx="728285" cy="338554"/>
          </a:xfrm>
          <a:prstGeom prst="rect">
            <a:avLst/>
          </a:prstGeom>
          <a:noFill/>
        </p:spPr>
        <p:txBody>
          <a:bodyPr wrap="square" rtlCol="0">
            <a:spAutoFit/>
          </a:bodyPr>
          <a:lstStyle/>
          <a:p>
            <a:r>
              <a:rPr lang="en-US" sz="1600" dirty="0"/>
              <a:t>(1, 2)</a:t>
            </a:r>
          </a:p>
        </p:txBody>
      </p:sp>
      <p:sp>
        <p:nvSpPr>
          <p:cNvPr id="35" name="Rectangle 34">
            <a:extLst>
              <a:ext uri="{FF2B5EF4-FFF2-40B4-BE49-F238E27FC236}">
                <a16:creationId xmlns:a16="http://schemas.microsoft.com/office/drawing/2014/main" id="{C0312CA6-5E3B-4643-A096-DC2DBA2D993F}"/>
              </a:ext>
            </a:extLst>
          </p:cNvPr>
          <p:cNvSpPr/>
          <p:nvPr/>
        </p:nvSpPr>
        <p:spPr>
          <a:xfrm rot="16880225">
            <a:off x="1704538" y="3644384"/>
            <a:ext cx="670376" cy="369332"/>
          </a:xfrm>
          <a:prstGeom prst="rect">
            <a:avLst/>
          </a:prstGeom>
          <a:noFill/>
        </p:spPr>
        <p:txBody>
          <a:bodyPr wrap="none">
            <a:spAutoFit/>
          </a:bodyPr>
          <a:lstStyle/>
          <a:p>
            <a:r>
              <a:rPr lang="en-US" dirty="0"/>
              <a:t>(3, 4)</a:t>
            </a:r>
          </a:p>
        </p:txBody>
      </p:sp>
      <p:sp>
        <p:nvSpPr>
          <p:cNvPr id="36" name="Rectangle 35">
            <a:extLst>
              <a:ext uri="{FF2B5EF4-FFF2-40B4-BE49-F238E27FC236}">
                <a16:creationId xmlns:a16="http://schemas.microsoft.com/office/drawing/2014/main" id="{469FD4B6-F985-4295-9588-834EEB5C30A8}"/>
              </a:ext>
            </a:extLst>
          </p:cNvPr>
          <p:cNvSpPr/>
          <p:nvPr/>
        </p:nvSpPr>
        <p:spPr>
          <a:xfrm rot="17561270">
            <a:off x="735093" y="4245684"/>
            <a:ext cx="670376" cy="369332"/>
          </a:xfrm>
          <a:prstGeom prst="rect">
            <a:avLst/>
          </a:prstGeom>
          <a:noFill/>
        </p:spPr>
        <p:txBody>
          <a:bodyPr wrap="none">
            <a:spAutoFit/>
          </a:bodyPr>
          <a:lstStyle/>
          <a:p>
            <a:r>
              <a:rPr lang="en-US" dirty="0"/>
              <a:t>(3, 4)</a:t>
            </a:r>
          </a:p>
        </p:txBody>
      </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36F6A086-A5AC-45F1-82DE-417D6F59F96D}"/>
                  </a:ext>
                </a:extLst>
              </p:cNvPr>
              <p:cNvSpPr txBox="1"/>
              <p:nvPr/>
            </p:nvSpPr>
            <p:spPr>
              <a:xfrm>
                <a:off x="685219" y="5639647"/>
                <a:ext cx="198233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chemeClr val="tx1"/>
                          </a:solidFill>
                          <a:latin typeface="Cambria Math" panose="02040503050406030204" pitchFamily="18" charset="0"/>
                        </a:rPr>
                        <m:t>𝑇</m:t>
                      </m:r>
                      <m:r>
                        <a:rPr lang="en-US" sz="2400" b="0" i="1" smtClean="0">
                          <a:solidFill>
                            <a:schemeClr val="tx1"/>
                          </a:solidFill>
                          <a:latin typeface="Cambria Math" panose="02040503050406030204" pitchFamily="18" charset="0"/>
                        </a:rPr>
                        <m:t>$=</m:t>
                      </m:r>
                      <m:r>
                        <a:rPr lang="en-US" sz="2400" b="0" i="1" smtClean="0">
                          <a:solidFill>
                            <a:schemeClr val="tx1"/>
                          </a:solidFill>
                          <a:latin typeface="Cambria Math" panose="02040503050406030204" pitchFamily="18" charset="0"/>
                        </a:rPr>
                        <m:t>𝑎𝑏𝑎𝑎𝑏𝑎</m:t>
                      </m:r>
                      <m:r>
                        <a:rPr lang="en-US" sz="2400" b="0" i="1" smtClean="0">
                          <a:solidFill>
                            <a:schemeClr val="tx1"/>
                          </a:solidFill>
                          <a:latin typeface="Cambria Math" panose="02040503050406030204" pitchFamily="18" charset="0"/>
                        </a:rPr>
                        <m:t>$</m:t>
                      </m:r>
                    </m:oMath>
                  </m:oMathPara>
                </a14:m>
                <a:endParaRPr lang="en-US" sz="2400" dirty="0">
                  <a:solidFill>
                    <a:schemeClr val="tx1"/>
                  </a:solidFill>
                </a:endParaRPr>
              </a:p>
            </p:txBody>
          </p:sp>
        </mc:Choice>
        <mc:Fallback xmlns="">
          <p:sp>
            <p:nvSpPr>
              <p:cNvPr id="37" name="TextBox 36">
                <a:extLst>
                  <a:ext uri="{FF2B5EF4-FFF2-40B4-BE49-F238E27FC236}">
                    <a16:creationId xmlns:a16="http://schemas.microsoft.com/office/drawing/2014/main" id="{36F6A086-A5AC-45F1-82DE-417D6F59F96D}"/>
                  </a:ext>
                </a:extLst>
              </p:cNvPr>
              <p:cNvSpPr txBox="1">
                <a:spLocks noRot="1" noChangeAspect="1" noMove="1" noResize="1" noEditPoints="1" noAdjustHandles="1" noChangeArrowheads="1" noChangeShapeType="1" noTextEdit="1"/>
              </p:cNvSpPr>
              <p:nvPr/>
            </p:nvSpPr>
            <p:spPr>
              <a:xfrm>
                <a:off x="685219" y="5639647"/>
                <a:ext cx="1982338" cy="369332"/>
              </a:xfrm>
              <a:prstGeom prst="rect">
                <a:avLst/>
              </a:prstGeom>
              <a:blipFill>
                <a:blip r:embed="rId2"/>
                <a:stretch>
                  <a:fillRect l="-4294" t="-3279" r="-3988" b="-16393"/>
                </a:stretch>
              </a:blipFill>
            </p:spPr>
            <p:txBody>
              <a:bodyPr/>
              <a:lstStyle/>
              <a:p>
                <a:r>
                  <a:rPr lang="en-US">
                    <a:noFill/>
                  </a:rPr>
                  <a:t> </a:t>
                </a:r>
              </a:p>
            </p:txBody>
          </p:sp>
        </mc:Fallback>
      </mc:AlternateContent>
    </p:spTree>
    <p:extLst>
      <p:ext uri="{BB962C8B-B14F-4D97-AF65-F5344CB8AC3E}">
        <p14:creationId xmlns:p14="http://schemas.microsoft.com/office/powerpoint/2010/main" val="1876529227"/>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5058</TotalTime>
  <Words>10577</Words>
  <Application>Microsoft Macintosh PowerPoint</Application>
  <PresentationFormat>Widescreen</PresentationFormat>
  <Paragraphs>2884</Paragraphs>
  <Slides>132</Slides>
  <Notes>22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132</vt:i4>
      </vt:variant>
    </vt:vector>
  </HeadingPairs>
  <TitlesOfParts>
    <vt:vector size="139" baseType="lpstr">
      <vt:lpstr>Arial</vt:lpstr>
      <vt:lpstr>Calibri</vt:lpstr>
      <vt:lpstr>Calibri Light</vt:lpstr>
      <vt:lpstr>Cambria Math</vt:lpstr>
      <vt:lpstr>Consolas</vt:lpstr>
      <vt:lpstr>Wingdings</vt:lpstr>
      <vt:lpstr>Office Theme</vt:lpstr>
      <vt:lpstr>Suffix tries, trees and arrays</vt:lpstr>
      <vt:lpstr>String matching problem</vt:lpstr>
      <vt:lpstr>String matching problem</vt:lpstr>
      <vt:lpstr>String matching problem</vt:lpstr>
      <vt:lpstr>String matching problem</vt:lpstr>
      <vt:lpstr>Naïve approach</vt:lpstr>
      <vt:lpstr>Types of string matching algorithms</vt:lpstr>
      <vt:lpstr>Part 1: Pre-processing the pattern with KMP</vt:lpstr>
      <vt:lpstr>KMP</vt:lpstr>
      <vt:lpstr>KMP</vt:lpstr>
      <vt:lpstr>KMP</vt:lpstr>
      <vt:lpstr>So, how do we do this?</vt:lpstr>
      <vt:lpstr>Exercise!</vt:lpstr>
      <vt:lpstr>Exercise!</vt:lpstr>
      <vt:lpstr>Exercise!</vt:lpstr>
      <vt:lpstr>Exercise!</vt:lpstr>
      <vt:lpstr>Exercise!</vt:lpstr>
      <vt:lpstr>Exercise!</vt:lpstr>
      <vt:lpstr>Pseudocode for building F</vt:lpstr>
      <vt:lpstr>Pseudocode for building F</vt:lpstr>
      <vt:lpstr>Using the prefix function</vt:lpstr>
      <vt:lpstr>The KMP matcher</vt:lpstr>
      <vt:lpstr>The KMP matcher</vt:lpstr>
      <vt:lpstr>Example</vt:lpstr>
      <vt:lpstr>Complexity of KMP matching</vt:lpstr>
      <vt:lpstr>Part 2: Pre-processing the text with suffix tries and trees </vt:lpstr>
      <vt:lpstr>Suffix tries</vt:lpstr>
      <vt:lpstr>Suffix tries</vt:lpstr>
      <vt:lpstr>Example suffix trie</vt:lpstr>
      <vt:lpstr>Example suffix trie</vt:lpstr>
      <vt:lpstr>Example suffix trie</vt:lpstr>
      <vt:lpstr>Example suffix trie</vt:lpstr>
      <vt:lpstr>Example suffix trie</vt:lpstr>
      <vt:lpstr>Example suffix trie</vt:lpstr>
      <vt:lpstr>Example suffix trie</vt:lpstr>
      <vt:lpstr>Example suffix trie</vt:lpstr>
      <vt:lpstr>Importance of $</vt:lpstr>
      <vt:lpstr>Importance of $</vt:lpstr>
      <vt:lpstr>Asks, you say?</vt:lpstr>
      <vt:lpstr>Asks, you say?</vt:lpstr>
      <vt:lpstr>Asks, you say?</vt:lpstr>
      <vt:lpstr>Asks, you say?</vt:lpstr>
      <vt:lpstr>Asks, you say?</vt:lpstr>
      <vt:lpstr>Asks, you say?</vt:lpstr>
      <vt:lpstr>Asks, you say?</vt:lpstr>
      <vt:lpstr>Asks, you say?</vt:lpstr>
      <vt:lpstr>Asks, you say?</vt:lpstr>
      <vt:lpstr>Give me the trie!</vt:lpstr>
      <vt:lpstr>Give me the trie!</vt:lpstr>
      <vt:lpstr>Give me the trie!</vt:lpstr>
      <vt:lpstr>A good family of strings</vt:lpstr>
      <vt:lpstr>A good family of strings</vt:lpstr>
      <vt:lpstr>A good family of strings</vt:lpstr>
      <vt:lpstr>A good family of strings</vt:lpstr>
      <vt:lpstr>A good family of strings</vt:lpstr>
      <vt:lpstr>Give me the trie! Part 2</vt:lpstr>
      <vt:lpstr>Give me the trie! Part 2</vt:lpstr>
      <vt:lpstr>Give me the trie! Part 2</vt:lpstr>
      <vt:lpstr>Give me the trie! Part 2</vt:lpstr>
      <vt:lpstr>Give me the trie! Part 2</vt:lpstr>
      <vt:lpstr>Give me the trie! Part 2</vt:lpstr>
      <vt:lpstr>Give me the trie! Part 2</vt:lpstr>
      <vt:lpstr>Give me the trie! Part 2</vt:lpstr>
      <vt:lpstr>Give me the trie! Part 2</vt:lpstr>
      <vt:lpstr>Give me the trie! Part 2</vt:lpstr>
      <vt:lpstr>A bad family of strings</vt:lpstr>
      <vt:lpstr>A bad family of strings</vt:lpstr>
      <vt:lpstr>A bad family of strings</vt:lpstr>
      <vt:lpstr>Spatial cost in practice</vt:lpstr>
      <vt:lpstr>Suffix Tries – not good enough!</vt:lpstr>
      <vt:lpstr>Suffix Trees</vt:lpstr>
      <vt:lpstr># nodes in a suffix tree</vt:lpstr>
      <vt:lpstr># nodes in a suffix tree</vt:lpstr>
      <vt:lpstr># nodes in a suffix tree</vt:lpstr>
      <vt:lpstr># nodes in a suffix tree</vt:lpstr>
      <vt:lpstr># nodes in a suffix tree</vt:lpstr>
      <vt:lpstr># nodes in a suffix tree</vt:lpstr>
      <vt:lpstr># nodes in a suffix tree</vt:lpstr>
      <vt:lpstr># nodes in a suffix tree</vt:lpstr>
      <vt:lpstr>Why k=O(n)</vt:lpstr>
      <vt:lpstr>Quiz time!</vt:lpstr>
      <vt:lpstr>Quiz time!</vt:lpstr>
      <vt:lpstr>Quiz time!</vt:lpstr>
      <vt:lpstr>Quiz time!</vt:lpstr>
      <vt:lpstr>Quiz time!</vt:lpstr>
      <vt:lpstr>Quiz time!</vt:lpstr>
      <vt:lpstr>Quiz time!</vt:lpstr>
      <vt:lpstr>Quiz time!</vt:lpstr>
      <vt:lpstr>Quiz time!</vt:lpstr>
      <vt:lpstr>Quiz time!</vt:lpstr>
      <vt:lpstr>Quiz time!</vt:lpstr>
      <vt:lpstr>Quiz time!</vt:lpstr>
      <vt:lpstr>Quiz time!</vt:lpstr>
      <vt:lpstr>Quiz time!</vt:lpstr>
      <vt:lpstr>Quiz time!</vt:lpstr>
      <vt:lpstr>Quiz time!</vt:lpstr>
      <vt:lpstr>Using a suffix tree</vt:lpstr>
      <vt:lpstr>Using a suffix tree</vt:lpstr>
      <vt:lpstr>Using a suffix tree</vt:lpstr>
      <vt:lpstr>Using a suffix tree</vt:lpstr>
      <vt:lpstr>Using a suffix tree</vt:lpstr>
      <vt:lpstr>Using a suffix tree</vt:lpstr>
      <vt:lpstr>Using a suffix tree</vt:lpstr>
      <vt:lpstr>Using a suffix tree</vt:lpstr>
      <vt:lpstr>Using a suffix tree</vt:lpstr>
      <vt:lpstr>Suffix trees – you try them out!</vt:lpstr>
      <vt:lpstr>Analysis of suffix trees</vt:lpstr>
      <vt:lpstr>Analysis of suffix trees</vt:lpstr>
      <vt:lpstr>Analysis of suffix trees</vt:lpstr>
      <vt:lpstr>Part 3: Pre-processing the text with suffix arrays</vt:lpstr>
      <vt:lpstr>Suffix arrays</vt:lpstr>
      <vt:lpstr>Suffix arrays</vt:lpstr>
      <vt:lpstr>Suffix arrays</vt:lpstr>
      <vt:lpstr>Suffix arrays</vt:lpstr>
      <vt:lpstr>Suffix arrays</vt:lpstr>
      <vt:lpstr>Building a suffix array</vt:lpstr>
      <vt:lpstr>Building a suffix array</vt:lpstr>
      <vt:lpstr>Building a suffix array</vt:lpstr>
      <vt:lpstr>Building a suffix array</vt:lpstr>
      <vt:lpstr>Using a suffix array</vt:lpstr>
      <vt:lpstr>Using a suffix array</vt:lpstr>
      <vt:lpstr>Using a suffix array</vt:lpstr>
      <vt:lpstr>Using a suffix array</vt:lpstr>
      <vt:lpstr>Pseudocode</vt:lpstr>
      <vt:lpstr>Example: T=quixoticelixir (band name) </vt:lpstr>
      <vt:lpstr>Example: T=quixoticelixir (band name) </vt:lpstr>
      <vt:lpstr>Example: T=quixoticelixir (band name) </vt:lpstr>
      <vt:lpstr>Your turn</vt:lpstr>
      <vt:lpstr>Analysis</vt:lpstr>
      <vt:lpstr>Analysis</vt:lpstr>
      <vt:lpstr>Analysis</vt:lpstr>
      <vt:lpstr>Recap</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Suffix tries, trees and arrays</dc:title>
  <dc:creator>Jason Filippou</dc:creator>
  <cp:lastModifiedBy>Jason Filippou</cp:lastModifiedBy>
  <cp:revision>108</cp:revision>
  <cp:lastPrinted>2019-05-02T20:51:17Z</cp:lastPrinted>
  <dcterms:created xsi:type="dcterms:W3CDTF">2019-04-23T00:54:41Z</dcterms:created>
  <dcterms:modified xsi:type="dcterms:W3CDTF">2019-06-07T15:00:51Z</dcterms:modified>
</cp:coreProperties>
</file>